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934" r:id="rId5"/>
    <p:sldId id="928" r:id="rId6"/>
    <p:sldId id="970" r:id="rId7"/>
    <p:sldId id="979" r:id="rId8"/>
    <p:sldId id="982" r:id="rId9"/>
    <p:sldId id="973" r:id="rId10"/>
    <p:sldId id="978" r:id="rId11"/>
    <p:sldId id="980" r:id="rId12"/>
    <p:sldId id="981" r:id="rId13"/>
    <p:sldId id="974" r:id="rId14"/>
    <p:sldId id="975" r:id="rId15"/>
    <p:sldId id="976" r:id="rId16"/>
    <p:sldId id="977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RAN4#101-e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101-e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November 01-12,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R4-2117001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627818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Role </a:t>
            </a:r>
            <a:r>
              <a:rPr lang="en-US" altLang="zh-CN" sz="1400" dirty="0">
                <a:cs typeface="+mn-cs"/>
              </a:rPr>
              <a:t>of moderators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e-meeting will take place during </a:t>
            </a:r>
            <a:r>
              <a:rPr lang="en-US" sz="1400" dirty="0" smtClean="0">
                <a:solidFill>
                  <a:srgbClr val="FF0000"/>
                </a:solidFill>
              </a:rPr>
              <a:t>November 01~12, </a:t>
            </a:r>
            <a:r>
              <a:rPr lang="en-US" sz="1400" dirty="0">
                <a:solidFill>
                  <a:srgbClr val="FF0000"/>
                </a:solidFill>
              </a:rPr>
              <a:t>2021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 smtClean="0">
                <a:solidFill>
                  <a:srgbClr val="FF0000"/>
                </a:solidFill>
              </a:rPr>
              <a:t>October 22 </a:t>
            </a:r>
            <a:r>
              <a:rPr lang="en-US" altLang="zh-CN" sz="1400" dirty="0">
                <a:solidFill>
                  <a:srgbClr val="FF0000"/>
                </a:solidFill>
              </a:rPr>
              <a:t>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October</a:t>
            </a:r>
            <a:r>
              <a:rPr lang="en-US" altLang="zh-CN" sz="1400" dirty="0" smtClean="0">
                <a:solidFill>
                  <a:srgbClr val="FF0000"/>
                </a:solidFill>
              </a:rPr>
              <a:t> 29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register timely to be eligible to take part in the GTW conference calls.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</a:t>
            </a:r>
            <a:r>
              <a:rPr lang="en-US" sz="1200" dirty="0" smtClean="0"/>
              <a:t>session.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General </a:t>
            </a:r>
            <a:r>
              <a:rPr lang="en-US" sz="1200" dirty="0"/>
              <a:t>organization question and update of session report: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/>
              <a:t>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GTW </a:t>
            </a:r>
            <a:r>
              <a:rPr lang="en-US" sz="1200" dirty="0"/>
              <a:t>schedule announcement: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GTW schedule”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err="1" smtClean="0"/>
              <a:t>Tdoc</a:t>
            </a:r>
            <a:r>
              <a:rPr lang="en-US" sz="1200" dirty="0" smtClean="0"/>
              <a:t> </a:t>
            </a:r>
            <a:r>
              <a:rPr lang="en-US" sz="1200" dirty="0"/>
              <a:t>requests:                          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</a:t>
            </a:r>
            <a:r>
              <a:rPr lang="en-US" sz="1200" dirty="0" err="1"/>
              <a:t>tdoc</a:t>
            </a:r>
            <a:r>
              <a:rPr lang="en-US" sz="1200" dirty="0"/>
              <a:t> request</a:t>
            </a:r>
            <a:r>
              <a:rPr lang="en-US" sz="1200" dirty="0" smtClean="0"/>
              <a:t>”</a:t>
            </a:r>
            <a:endParaRPr lang="en-US" sz="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Meeting </a:t>
            </a:r>
            <a:r>
              <a:rPr lang="en-US" sz="1200" dirty="0"/>
              <a:t>report will be uploaded and updated daily in /inbox/</a:t>
            </a:r>
            <a:r>
              <a:rPr lang="en-US" sz="1200" dirty="0" err="1"/>
              <a:t>Chairman_Notes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Update </a:t>
            </a:r>
            <a:r>
              <a:rPr lang="en-US" sz="1200" dirty="0"/>
              <a:t>of main session GTW schedule will be announced via email, and uploaded into /</a:t>
            </a:r>
            <a:r>
              <a:rPr lang="en-US" sz="1200" dirty="0" smtClean="0"/>
              <a:t>inbox/</a:t>
            </a:r>
            <a:r>
              <a:rPr lang="en-US" sz="1200" dirty="0" err="1" smtClean="0"/>
              <a:t>Meeting_Arrangement</a:t>
            </a:r>
            <a:endParaRPr lang="en-US" sz="12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In </a:t>
            </a:r>
            <a:r>
              <a:rPr lang="en-US" altLang="zh-CN" sz="1400" dirty="0">
                <a:cs typeface="+mn-cs"/>
              </a:rPr>
              <a:t>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It is encouraged to provide clean version of final formal WF </a:t>
            </a:r>
            <a:r>
              <a:rPr lang="en-US" sz="1200" dirty="0" err="1" smtClean="0"/>
              <a:t>Tdoc</a:t>
            </a:r>
            <a:r>
              <a:rPr lang="en-US" sz="1200" dirty="0" smtClean="0"/>
              <a:t> without change marks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In </a:t>
            </a:r>
            <a:r>
              <a:rPr lang="en-US" altLang="zh-CN" sz="1400" dirty="0"/>
              <a:t>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Note </a:t>
            </a:r>
            <a:r>
              <a:rPr lang="en-US" altLang="zh-CN" sz="1400" dirty="0">
                <a:cs typeface="+mn-cs"/>
              </a:rPr>
              <a:t>that the meeting deadlines will be strictly enforced. Comments, </a:t>
            </a:r>
            <a:r>
              <a:rPr lang="en-US" altLang="zh-CN" sz="1400" dirty="0" err="1">
                <a:cs typeface="+mn-cs"/>
              </a:rPr>
              <a:t>tdocs</a:t>
            </a:r>
            <a:r>
              <a:rPr lang="en-US" altLang="zh-CN" sz="1400" dirty="0">
                <a:cs typeface="+mn-cs"/>
              </a:rPr>
              <a:t>, or drafts submitted after the deadlines will not be considered. So, please pay attention and feel free to ask for clarifications in advance in case of any doubts on the timelines/procedure</a:t>
            </a:r>
            <a:r>
              <a:rPr lang="en-US" altLang="zh-CN" sz="1400" dirty="0" smtClean="0">
                <a:cs typeface="+mn-cs"/>
              </a:rPr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err="1" smtClean="0">
                <a:cs typeface="+mn-cs"/>
              </a:rPr>
              <a:t>Tdoc</a:t>
            </a:r>
            <a:r>
              <a:rPr lang="en-US" altLang="zh-CN" sz="1400" dirty="0" smtClean="0">
                <a:cs typeface="+mn-cs"/>
              </a:rPr>
              <a:t> request</a:t>
            </a:r>
            <a:endParaRPr lang="en-US" altLang="zh-CN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New and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will be allocated based on the 1st round summaries conclusions.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Strongly encourage moderators to provide information on all new requested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and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in the 1st round summary documents. The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allocations after the 1st round shall be minimized.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further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revisions in the 2nd round, please use email subject “[</a:t>
            </a:r>
            <a:r>
              <a:rPr lang="en-US" altLang="zh-CN" sz="1200" dirty="0" smtClean="0"/>
              <a:t>101-e][X00</a:t>
            </a:r>
            <a:r>
              <a:rPr lang="en-US" altLang="zh-CN" sz="1200" dirty="0"/>
              <a:t>] </a:t>
            </a:r>
            <a:r>
              <a:rPr lang="en-US" altLang="zh-CN" sz="1200" dirty="0" err="1" smtClean="0"/>
              <a:t>XXX_Session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-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request” to simplify email tracking. 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Encourage moderators to collect the list of required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and provide consolidated requests (not from individual companies).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All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requests shall be provided in RAN4 reflector using the specific email thread. Requests in other emails will not be treated.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 smtClean="0"/>
              <a:t>No new </a:t>
            </a:r>
            <a:r>
              <a:rPr lang="en-US" altLang="zh-CN" sz="1200" b="1" dirty="0" err="1" smtClean="0"/>
              <a:t>tdoc</a:t>
            </a:r>
            <a:r>
              <a:rPr lang="en-US" altLang="zh-CN" sz="1200" b="1" dirty="0" smtClean="0"/>
              <a:t> numbers will be allocated </a:t>
            </a:r>
            <a:r>
              <a:rPr lang="en-US" altLang="zh-CN" sz="1200" b="1" dirty="0"/>
              <a:t>after </a:t>
            </a:r>
            <a:r>
              <a:rPr lang="en-US" altLang="zh-CN" sz="1200" b="1" dirty="0" smtClean="0"/>
              <a:t>deadline for 2nd </a:t>
            </a:r>
            <a:r>
              <a:rPr lang="en-US" altLang="zh-CN" sz="1200" b="1" dirty="0"/>
              <a:t>round initial drafts &amp; revisions </a:t>
            </a:r>
            <a:r>
              <a:rPr lang="en-US" altLang="zh-CN" sz="1200" b="1" dirty="0" smtClean="0"/>
              <a:t>after 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November 9 (Tuesday) 17:00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Additional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requests for revision </a:t>
            </a:r>
            <a:r>
              <a:rPr lang="en-US" altLang="zh-CN" sz="1200" dirty="0"/>
              <a:t>after the 2nd round summary is distributed will be considered on a case-by-case basis</a:t>
            </a:r>
            <a:r>
              <a:rPr lang="en-US" altLang="zh-CN" sz="1200" dirty="0" smtClean="0"/>
              <a:t>.</a:t>
            </a:r>
            <a:endParaRPr lang="zh-CN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</a:t>
            </a:r>
            <a:r>
              <a:rPr lang="en-US" altLang="zh-CN" b="1" dirty="0" smtClean="0"/>
              <a:t>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xmlns="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1325838" cy="2531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>
            <a:off x="670431" y="4724575"/>
            <a:ext cx="11385926" cy="380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dirty="0" smtClean="0">
                <a:solidFill>
                  <a:srgbClr val="FFFFFF"/>
                </a:solidFill>
                <a:latin typeface="+mj-ea"/>
                <a:ea typeface="+mj-ea"/>
              </a:rPr>
              <a:t>(November 01~05)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noProof="0" dirty="0" smtClean="0">
                <a:solidFill>
                  <a:srgbClr val="FFFFFF"/>
                </a:solidFill>
                <a:latin typeface="+mj-ea"/>
                <a:ea typeface="+mj-ea"/>
              </a:rPr>
              <a:t>(November 08~12)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59647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199781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94673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127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38032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summary, checking agenda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216458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8170" y="4812114"/>
            <a:ext cx="786133" cy="101009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 (deadline for new </a:t>
            </a:r>
            <a:r>
              <a:rPr lang="en-US" sz="800" b="1" kern="0" dirty="0" err="1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# request)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90787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666513" y="3971922"/>
            <a:ext cx="786133" cy="572334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UTC</a:t>
            </a:r>
          </a:p>
        </p:txBody>
      </p:sp>
      <p:sp>
        <p:nvSpPr>
          <p:cNvPr id="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510798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47796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26334" y="4809060"/>
            <a:ext cx="786133" cy="563697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67353" y="4812114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37861" y="3831324"/>
            <a:ext cx="1119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26334" y="5456219"/>
            <a:ext cx="786133" cy="859123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24239" y="4353270"/>
            <a:ext cx="763566" cy="362127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Window closes &amp;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final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comments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310732" y="3785703"/>
            <a:ext cx="1656605" cy="721680"/>
          </a:xfrm>
          <a:prstGeom prst="wedgeRoundRectCallout">
            <a:avLst>
              <a:gd name="adj1" fmla="val 21984"/>
              <a:gd name="adj2" fmla="val 125647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>
                <a:latin typeface="+mj-ea"/>
              </a:rPr>
              <a:t>Companies need feed back if </a:t>
            </a:r>
            <a:r>
              <a:rPr lang="en-US" altLang="zh-CN" sz="800" b="1" dirty="0" err="1">
                <a:latin typeface="+mj-ea"/>
              </a:rPr>
              <a:t>tdoc</a:t>
            </a:r>
            <a:r>
              <a:rPr lang="en-US" altLang="zh-CN" sz="800" b="1" dirty="0">
                <a:latin typeface="+mj-ea"/>
              </a:rPr>
              <a:t> is submitted in wrong </a:t>
            </a:r>
            <a:r>
              <a:rPr lang="en-US" altLang="zh-CN" sz="800" b="1" dirty="0" smtClean="0">
                <a:latin typeface="+mj-ea"/>
              </a:rPr>
              <a:t>agenda or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is missing from email summary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102" name="圆角矩形标注 101"/>
          <p:cNvSpPr/>
          <p:nvPr/>
        </p:nvSpPr>
        <p:spPr bwMode="auto">
          <a:xfrm>
            <a:off x="7396631" y="5770088"/>
            <a:ext cx="1460271" cy="360717"/>
          </a:xfrm>
          <a:prstGeom prst="wedgeRoundRectCallout">
            <a:avLst>
              <a:gd name="adj1" fmla="val 39637"/>
              <a:gd name="adj2" fmla="val -112526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 smtClean="0">
                <a:latin typeface="+mj-ea"/>
              </a:rPr>
              <a:t>Strict deadline for new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number request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06040" y="2796025"/>
            <a:ext cx="7589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21117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</a:t>
            </a:r>
            <a:r>
              <a:rPr lang="en-US" altLang="zh-CN" sz="1400" dirty="0" smtClean="0"/>
              <a:t>10.1–10.5 </a:t>
            </a:r>
            <a:r>
              <a:rPr lang="en-US" altLang="zh-CN" sz="1400" dirty="0"/>
              <a:t>for LTE, AI </a:t>
            </a:r>
            <a:r>
              <a:rPr lang="en-US" altLang="zh-CN" sz="1400" dirty="0" smtClean="0"/>
              <a:t>7.6–7.23 </a:t>
            </a:r>
            <a:r>
              <a:rPr lang="en-US" altLang="zh-CN" sz="1400" dirty="0"/>
              <a:t>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26 </a:t>
            </a:r>
            <a:r>
              <a:rPr lang="en-US" sz="1200" dirty="0">
                <a:solidFill>
                  <a:srgbClr val="FF0000"/>
                </a:solidFill>
              </a:rPr>
              <a:t>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29 </a:t>
            </a:r>
            <a:r>
              <a:rPr lang="en-US" sz="1200" dirty="0">
                <a:solidFill>
                  <a:srgbClr val="FF0000"/>
                </a:solidFill>
              </a:rPr>
              <a:t>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 </a:t>
            </a:r>
            <a:r>
              <a:rPr lang="en-US" sz="1200" dirty="0">
                <a:solidFill>
                  <a:srgbClr val="FF0000"/>
                </a:solidFill>
              </a:rPr>
              <a:t>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4 </a:t>
            </a:r>
            <a:r>
              <a:rPr lang="en-US" sz="1200" dirty="0">
                <a:solidFill>
                  <a:srgbClr val="FF0000"/>
                </a:solidFill>
              </a:rPr>
              <a:t>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5 </a:t>
            </a:r>
            <a:r>
              <a:rPr lang="en-US" sz="1200" dirty="0">
                <a:solidFill>
                  <a:srgbClr val="FF0000"/>
                </a:solidFill>
              </a:rPr>
              <a:t>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</a:t>
            </a:r>
            <a:r>
              <a:rPr lang="en-US" altLang="zh-CN" sz="1200" dirty="0">
                <a:solidFill>
                  <a:srgbClr val="FF0000"/>
                </a:solidFill>
              </a:rPr>
              <a:t>9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16 (Tuesday),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699412"/>
              </p:ext>
            </p:extLst>
          </p:nvPr>
        </p:nvGraphicFramePr>
        <p:xfrm>
          <a:off x="1955089" y="2702288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Big CRs for Rel-15/16 maintenance and Rel-17 WIs, revised WID/TR/big CRs for Rel-17 basket WIs, and other </a:t>
            </a:r>
            <a:r>
              <a:rPr lang="en-US" sz="1400" dirty="0" err="1" smtClean="0"/>
              <a:t>tdocs</a:t>
            </a:r>
            <a:r>
              <a:rPr lang="en-US" sz="1400" dirty="0" smtClean="0"/>
              <a:t> based on Chairs guidance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14 (Sunday)</a:t>
            </a:r>
            <a:r>
              <a:rPr lang="en-US" sz="1200" dirty="0" smtClean="0"/>
              <a:t>: Session chairs will provide the list of </a:t>
            </a:r>
            <a:r>
              <a:rPr lang="en-US" sz="1200" dirty="0" err="1" smtClean="0"/>
              <a:t>tdocs</a:t>
            </a:r>
            <a:r>
              <a:rPr lang="en-US" sz="1200" dirty="0" smtClean="0"/>
              <a:t> for post-meeting email approval.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16 (Tuesday</a:t>
            </a:r>
            <a:r>
              <a:rPr lang="en-US" altLang="zh-CN" sz="1200" dirty="0" smtClean="0">
                <a:solidFill>
                  <a:srgbClr val="FF0000"/>
                </a:solidFill>
              </a:rPr>
              <a:t>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A</a:t>
            </a:r>
            <a:r>
              <a:rPr lang="en-US" altLang="zh-CN" sz="1200" dirty="0" smtClean="0"/>
              <a:t>uthors of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share the drafts and submit them into inbox for review.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13:00 UTC</a:t>
            </a:r>
            <a:r>
              <a:rPr lang="en-US" altLang="zh-CN" sz="1200" dirty="0" smtClean="0"/>
              <a:t>: Companies provided comments if any and author should provide necessary revisions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17:00 UTC: </a:t>
            </a:r>
            <a:r>
              <a:rPr lang="en-US" altLang="zh-CN" sz="1200" dirty="0"/>
              <a:t>Based 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Other guidance: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We would like to remind all delegated to upload all Cat A CRs as soon as possible. In case Cat A CRs are not available by </a:t>
            </a:r>
            <a:r>
              <a:rPr lang="en-US" altLang="zh-CN" sz="1200" dirty="0" smtClean="0">
                <a:solidFill>
                  <a:srgbClr val="FF0000"/>
                </a:solidFill>
              </a:rPr>
              <a:t>November 15 (Monday) </a:t>
            </a:r>
            <a:r>
              <a:rPr lang="en-US" altLang="zh-CN" sz="1200" dirty="0">
                <a:solidFill>
                  <a:srgbClr val="FF0000"/>
                </a:solidFill>
              </a:rPr>
              <a:t>20:00 UTC</a:t>
            </a:r>
            <a:r>
              <a:rPr lang="en-US" altLang="zh-CN" sz="1200" dirty="0"/>
              <a:t>, the respective Draft CRs may be postponed and not implemented.</a:t>
            </a:r>
            <a:endParaRPr lang="zh-CN" altLang="zh-CN" sz="1200" dirty="0"/>
          </a:p>
          <a:p>
            <a:pPr marL="74291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000" dirty="0">
              <a:cs typeface="+mn-cs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Post-meeting </a:t>
            </a:r>
            <a:r>
              <a:rPr lang="en-US" b="1" dirty="0"/>
              <a:t>e</a:t>
            </a:r>
            <a:r>
              <a:rPr lang="en-US" b="1" dirty="0" smtClean="0"/>
              <a:t>mail approval </a:t>
            </a:r>
            <a:r>
              <a:rPr lang="en-US" b="1" dirty="0"/>
              <a:t>procedures/timelines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986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22281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No </a:t>
            </a:r>
            <a:r>
              <a:rPr lang="en-US" altLang="zh-CN" sz="1400" dirty="0"/>
              <a:t>formal CR for Rel-17 non-spectrum WIs is </a:t>
            </a:r>
            <a:r>
              <a:rPr lang="en-US" altLang="zh-CN" sz="1400" dirty="0" smtClean="0"/>
              <a:t>expected in this meeting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R4-2114691 for general guidance</a:t>
            </a:r>
            <a:r>
              <a:rPr lang="en-US" altLang="zh-CN" sz="1200" dirty="0" smtClean="0"/>
              <a:t>.</a:t>
            </a:r>
            <a:endParaRPr lang="en-US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 smtClean="0">
                <a:cs typeface="+mn-cs"/>
              </a:rPr>
              <a:t>RF CR handling</a:t>
            </a:r>
            <a:endParaRPr lang="en-US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RF agendas, draft CRs and draft TPs/TPs for Rel-17 non-spectrum related work are allowed. It is encouraged that companies discuss and agreed on the work splitting first</a:t>
            </a:r>
            <a:r>
              <a:rPr lang="en-US" altLang="zh-CN" sz="1200" dirty="0" smtClean="0"/>
              <a:t>.</a:t>
            </a: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RRM CR 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Draft </a:t>
            </a:r>
            <a:r>
              <a:rPr lang="en-US" altLang="zh-CN" sz="1200" dirty="0"/>
              <a:t>CRs with are allowed for WIs of NR FR1 RF Enhancements [NR_RF_FR1_enh], NR FR2 RF Enhancements [NR_RF_FR2_req_enh2], NR FR1 HST Enhancements [NR_HST_FR1_enh], NR FR2 HST [NR_HST_FR2], NR </a:t>
            </a:r>
            <a:r>
              <a:rPr lang="en-US" altLang="zh-CN" sz="1200" dirty="0" err="1"/>
              <a:t>FeRRM</a:t>
            </a:r>
            <a:r>
              <a:rPr lang="en-US" altLang="zh-CN" sz="1200" dirty="0"/>
              <a:t> [NR_RRM_enh2] , NR MG Enhancements [</a:t>
            </a:r>
            <a:r>
              <a:rPr lang="en-US" altLang="zh-CN" sz="1200" dirty="0" err="1"/>
              <a:t>NR_MG_enh</a:t>
            </a:r>
            <a:r>
              <a:rPr lang="en-US" altLang="zh-CN" sz="1200" dirty="0"/>
              <a:t>]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other items the discussion is focused on technical issues and initial CRs are planned for Q1’2022.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Note </a:t>
            </a:r>
            <a:r>
              <a:rPr lang="en-US" altLang="zh-CN" sz="1200" dirty="0"/>
              <a:t>that the discussions will focus on technical issues first and Draft CRs will be handled with the 2nd priority.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Demodulation CR </a:t>
            </a:r>
            <a:r>
              <a:rPr lang="en-US" altLang="zh-CN" sz="1400" dirty="0" smtClean="0">
                <a:cs typeface="+mn-cs"/>
              </a:rPr>
              <a:t>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Draft TPs/TPs are allowed for performance enhancement WI</a:t>
            </a:r>
            <a:r>
              <a:rPr lang="en-US" altLang="zh-CN" sz="1200" dirty="0" smtClean="0"/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SI/WI </a:t>
            </a:r>
            <a:r>
              <a:rPr lang="en-US" altLang="zh-CN" sz="1400" dirty="0"/>
              <a:t>RAN4 </a:t>
            </a:r>
            <a:r>
              <a:rPr lang="en-US" altLang="zh-CN" sz="1400" dirty="0" smtClean="0"/>
              <a:t>RF/RRM/demodulation </a:t>
            </a:r>
            <a:r>
              <a:rPr lang="en-US" altLang="zh-CN" sz="1400" dirty="0"/>
              <a:t>Work Plans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Rapporteurs </a:t>
            </a:r>
            <a:r>
              <a:rPr lang="en-US" altLang="zh-CN" sz="1200" dirty="0"/>
              <a:t>are encouraged to provide updated SI/WI RRM work plans to decide on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CR/TP </a:t>
            </a:r>
            <a:r>
              <a:rPr lang="en-US" altLang="zh-CN" sz="1200" dirty="0"/>
              <a:t>work split among contributing companies to avoid duplicate efforts and to encourage sharing the workload and cross-checking CRs </a:t>
            </a:r>
            <a:endParaRPr lang="en-US" altLang="zh-CN" sz="1200" dirty="0" smtClean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 </a:t>
            </a:r>
            <a:r>
              <a:rPr lang="en-US" altLang="zh-CN" sz="1200" dirty="0"/>
              <a:t>work split should at least include Big CR split. It is also allowed if companies want to further split the work under each Big CR.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605473" cy="1143001"/>
          </a:xfrm>
        </p:spPr>
        <p:txBody>
          <a:bodyPr/>
          <a:lstStyle/>
          <a:p>
            <a:r>
              <a:rPr lang="en-US" b="1" dirty="0" smtClean="0"/>
              <a:t>CR handling for Rel-17 non-spectrum related WI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53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6101698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TOHRU (Trace Online Hand Raising Utility) </a:t>
            </a:r>
            <a:r>
              <a:rPr lang="en-US" altLang="zh-CN" sz="1400" dirty="0" smtClean="0"/>
              <a:t>will be used for GTW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3GPP TOHRU will be used in this meeting (previously RAN4 used external TOHRU tool)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Hyperlink: </a:t>
            </a:r>
            <a:r>
              <a:rPr lang="zh-CN" altLang="zh-CN" sz="1200" dirty="0"/>
              <a:t> </a:t>
            </a:r>
            <a:r>
              <a:rPr lang="en-GB" altLang="zh-CN" sz="1200" u="sng" dirty="0">
                <a:hlinkClick r:id="rId3"/>
              </a:rPr>
              <a:t>https://www.3gpp.org/tohru/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GB" altLang="zh-CN" sz="1400" dirty="0"/>
              <a:t>Together with the invitation for the </a:t>
            </a:r>
            <a:r>
              <a:rPr lang="en-GB" altLang="zh-CN" sz="1400" dirty="0" err="1"/>
              <a:t>GotoWebinar</a:t>
            </a:r>
            <a:r>
              <a:rPr lang="en-GB" altLang="zh-CN" sz="1400" dirty="0"/>
              <a:t> MCC provides you with </a:t>
            </a:r>
            <a:r>
              <a:rPr lang="en-GB" altLang="zh-CN" sz="1400" dirty="0" smtClean="0"/>
              <a:t>a "Meeting name" individually after your </a:t>
            </a:r>
            <a:r>
              <a:rPr lang="en-GB" altLang="zh-CN" sz="1400" dirty="0" err="1" smtClean="0"/>
              <a:t>registeration</a:t>
            </a:r>
            <a:r>
              <a:rPr lang="en-GB" altLang="zh-CN" sz="1400" dirty="0" smtClean="0"/>
              <a:t> 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Meeting name (TOHRU </a:t>
            </a:r>
            <a:r>
              <a:rPr lang="en-GB" altLang="zh-CN" sz="1200" dirty="0"/>
              <a:t>Meeting </a:t>
            </a:r>
            <a:r>
              <a:rPr lang="en-GB" altLang="zh-CN" sz="1200" dirty="0" smtClean="0"/>
              <a:t>IDs):</a:t>
            </a:r>
            <a:endParaRPr lang="en-GB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Main session: RAN4_Main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RRM session: RAN4_RRM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BSRF_Demod_testing</a:t>
            </a:r>
            <a:r>
              <a:rPr lang="en-US" altLang="zh-CN" sz="1200" dirty="0"/>
              <a:t> session: </a:t>
            </a:r>
            <a:r>
              <a:rPr lang="en-US" altLang="zh-CN" sz="1200" dirty="0" smtClean="0"/>
              <a:t>RAN4_BSRF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Enter your name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b="1" dirty="0"/>
              <a:t>&lt;represented company&gt;, &lt;first name&gt; &lt;family name&gt;</a:t>
            </a: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GB" altLang="zh-CN" sz="1200" dirty="0"/>
              <a:t>e.g.: XY Telecom - Peter </a:t>
            </a:r>
            <a:r>
              <a:rPr lang="en-GB" altLang="zh-CN" sz="1200" dirty="0" err="1" smtClean="0"/>
              <a:t>Mustermann</a:t>
            </a:r>
            <a:endParaRPr lang="en-GB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</a:t>
            </a:r>
            <a:r>
              <a:rPr lang="en-US" altLang="zh-CN" sz="1200" dirty="0" smtClean="0"/>
              <a:t>eed </a:t>
            </a:r>
            <a:r>
              <a:rPr lang="en-US" altLang="zh-CN" sz="1200" dirty="0"/>
              <a:t>to manually push </a:t>
            </a:r>
            <a:r>
              <a:rPr lang="en-US" altLang="zh-CN" sz="1200" dirty="0" smtClean="0"/>
              <a:t>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Refresh Queue</a:t>
            </a:r>
            <a:r>
              <a:rPr lang="en-GB" altLang="zh-CN" sz="1200" dirty="0" smtClean="0"/>
              <a:t>" </a:t>
            </a:r>
            <a:r>
              <a:rPr lang="en-US" altLang="zh-CN" sz="1200" dirty="0" smtClean="0"/>
              <a:t>or use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Automatically </a:t>
            </a:r>
            <a:r>
              <a:rPr lang="en-US" altLang="zh-CN" sz="1200" dirty="0"/>
              <a:t>refresh queue every 3 </a:t>
            </a:r>
            <a:r>
              <a:rPr lang="en-US" altLang="zh-CN" sz="1200" dirty="0" smtClean="0"/>
              <a:t>seconds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since this is different from the original TOHRU tool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other buttons are similar as the previous external TOHRU tool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Guidance of TOHRU for GTW</a:t>
            </a:r>
            <a:endParaRPr lang="ru-RU" dirty="0"/>
          </a:p>
        </p:txBody>
      </p:sp>
      <p:pic>
        <p:nvPicPr>
          <p:cNvPr id="1026" name="Picture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1273321"/>
            <a:ext cx="3560109" cy="201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3323044"/>
            <a:ext cx="4435264" cy="321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7016097" y="5896598"/>
            <a:ext cx="2136449" cy="307649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右箭头 3"/>
          <p:cNvSpPr/>
          <p:nvPr/>
        </p:nvSpPr>
        <p:spPr bwMode="auto">
          <a:xfrm rot="2045504">
            <a:off x="6503348" y="5772684"/>
            <a:ext cx="410198" cy="247828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72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23d77754-4ccc-4c57-9291-cab09e81894a"/>
    <ds:schemaRef ds:uri="http://schemas.microsoft.com/office/2006/metadata/properties"/>
    <ds:schemaRef ds:uri="a915fe38-2618-47b6-8303-829fb71466d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337613</TotalTime>
  <Words>2222</Words>
  <Application>Microsoft Office PowerPoint</Application>
  <PresentationFormat>宽屏</PresentationFormat>
  <Paragraphs>248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RAN4#101-e E-meeting Arrangements and Guidelines</vt:lpstr>
      <vt:lpstr>General Aspects </vt:lpstr>
      <vt:lpstr>General Aspects </vt:lpstr>
      <vt:lpstr>General Aspects </vt:lpstr>
      <vt:lpstr>Email discussion procedures/timelines</vt:lpstr>
      <vt:lpstr>Basket WIs Email discussion procedures/timelines </vt:lpstr>
      <vt:lpstr>Post-meeting email approval procedures/timelines </vt:lpstr>
      <vt:lpstr>CR handling for Rel-17 non-spectrum related WI</vt:lpstr>
      <vt:lpstr>Guidance of TOHRU for GTW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706</cp:revision>
  <cp:lastPrinted>2016-09-15T08:31:35Z</cp:lastPrinted>
  <dcterms:created xsi:type="dcterms:W3CDTF">2009-11-27T05:15:11Z</dcterms:created>
  <dcterms:modified xsi:type="dcterms:W3CDTF">2021-10-18T01:21:13Z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(3)uygG1BZxZWbsSS0vqjIVf++P7Ehp7bjjnw3+jRquCcJ9lpoQKqqIjTX6JaLMF/7iw/xn2o5/
By3CPzlvu7vYCE7HNeQ82ZU/2FH30kOJPkVhNguvaDr8OtXAZJc+Q+0yPAQnv/pTDaXTFpRg
Vj3fH/0EMpCGAKUWewLDnXuZLbF6fGxSR7aPOb2/JJw4jwiyw0/R910kxF+a03qE/f9lYOyZ
/XfRFEZgL4Y7T9Gm4W</vt:lpwstr>
  </property>
  <property fmtid="{D5CDD505-2E9C-101B-9397-08002B2CF9AE}" pid="16" name="_2015_ms_pID_7253431">
    <vt:lpwstr>vbS0AQtQLY3v0dld34J6H5OuhIMIjfeRaCeleL1xtWyi4ZfGmPa9Dw
y+P48sp7FwFpm4s1jtENTQ7Ag4f0UJRDXFx51+rPlragm2DB08wAyNjew23eHDshReXxSsmH
ohH1c+xu58bKw9d0PV4amYH6d3V7NtVDcmH4e9Xsq3yTNQ/upJFRMjAxB9oHYkWQ4pvKxT8w
spIrnxSmpJkBZ3XTB3CUC50Ldq9Oe1uqmSfk</vt:lpwstr>
  </property>
  <property fmtid="{D5CDD505-2E9C-101B-9397-08002B2CF9AE}" pid="17" name="_2015_ms_pID_7253432">
    <vt:lpwstr>9g==</vt:lpwstr>
  </property>
</Properties>
</file>