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7" r:id="rId4"/>
    <p:sldId id="271" r:id="rId5"/>
    <p:sldId id="272" r:id="rId6"/>
    <p:sldId id="26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vodian, Bill" userId="24ddce14-b8f7-4f54-af74-631294b67ab0" providerId="ADAL" clId="{0A133838-B141-4845-A1FA-D462FB37E603}"/>
    <pc:docChg chg="modSld">
      <pc:chgData name="Shvodian, Bill" userId="24ddce14-b8f7-4f54-af74-631294b67ab0" providerId="ADAL" clId="{0A133838-B141-4845-A1FA-D462FB37E603}" dt="2021-08-25T16:22:41.526" v="19" actId="20577"/>
      <pc:docMkLst>
        <pc:docMk/>
      </pc:docMkLst>
      <pc:sldChg chg="modSp mod">
        <pc:chgData name="Shvodian, Bill" userId="24ddce14-b8f7-4f54-af74-631294b67ab0" providerId="ADAL" clId="{0A133838-B141-4845-A1FA-D462FB37E603}" dt="2021-08-25T16:22:33.812" v="9" actId="20577"/>
        <pc:sldMkLst>
          <pc:docMk/>
          <pc:sldMk cId="4064767307" sldId="267"/>
        </pc:sldMkLst>
        <pc:spChg chg="mod">
          <ac:chgData name="Shvodian, Bill" userId="24ddce14-b8f7-4f54-af74-631294b67ab0" providerId="ADAL" clId="{0A133838-B141-4845-A1FA-D462FB37E603}" dt="2021-08-25T16:22:33.812" v="9" actId="20577"/>
          <ac:spMkLst>
            <pc:docMk/>
            <pc:sldMk cId="4064767307" sldId="267"/>
            <ac:spMk id="5" creationId="{EA8C385A-9FDA-435E-9FBB-04644FA83193}"/>
          </ac:spMkLst>
        </pc:spChg>
      </pc:sldChg>
      <pc:sldChg chg="modSp mod">
        <pc:chgData name="Shvodian, Bill" userId="24ddce14-b8f7-4f54-af74-631294b67ab0" providerId="ADAL" clId="{0A133838-B141-4845-A1FA-D462FB37E603}" dt="2021-08-25T16:22:41.526" v="19" actId="20577"/>
        <pc:sldMkLst>
          <pc:docMk/>
          <pc:sldMk cId="2499676611" sldId="268"/>
        </pc:sldMkLst>
        <pc:spChg chg="mod">
          <ac:chgData name="Shvodian, Bill" userId="24ddce14-b8f7-4f54-af74-631294b67ab0" providerId="ADAL" clId="{0A133838-B141-4845-A1FA-D462FB37E603}" dt="2021-08-25T16:22:41.526" v="19" actId="20577"/>
          <ac:spMkLst>
            <pc:docMk/>
            <pc:sldMk cId="2499676611" sldId="268"/>
            <ac:spMk id="3" creationId="{B6620B06-468E-47AF-864B-4B593A265AC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D70E-770D-4055-9B2F-EC4018B8CE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6A2D57-AB4E-472A-81E6-3ABFA427BA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A1AB31-49AD-47CC-8452-6765C12FE964}"/>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5" name="Footer Placeholder 4">
            <a:extLst>
              <a:ext uri="{FF2B5EF4-FFF2-40B4-BE49-F238E27FC236}">
                <a16:creationId xmlns:a16="http://schemas.microsoft.com/office/drawing/2014/main" id="{5384CE2F-D261-49C3-A008-829E19DBC0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78D531-8971-4EB9-A7FB-35AFF32BE9EB}"/>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3092549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69180-746C-42ED-9C00-0D64E69B8A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CDA2D3-35B4-4738-ACC5-2EF62D09B4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9F4A19-DB8E-4679-8E91-8FE33EB5541B}"/>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5" name="Footer Placeholder 4">
            <a:extLst>
              <a:ext uri="{FF2B5EF4-FFF2-40B4-BE49-F238E27FC236}">
                <a16:creationId xmlns:a16="http://schemas.microsoft.com/office/drawing/2014/main" id="{5B97AD8B-3897-4232-B3DF-FEFC0A0D05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130AD7-3B08-48E8-8C3A-6E2A63F32C84}"/>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763558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578BFD-316D-4ED2-B0D7-1DF983016E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094659C-2E4E-4D25-B663-3A495626B2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752006-AC25-4ED0-A0F6-9A015738E3E4}"/>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5" name="Footer Placeholder 4">
            <a:extLst>
              <a:ext uri="{FF2B5EF4-FFF2-40B4-BE49-F238E27FC236}">
                <a16:creationId xmlns:a16="http://schemas.microsoft.com/office/drawing/2014/main" id="{7F788F06-857D-480F-8724-E85F9C482B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67C303-6AE0-4742-8186-D1E66E059E32}"/>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3654567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557B2-5DAE-4325-AE11-7F5C5B0F9E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00F2EF-1369-478C-B806-16D54F4075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01D2DC-CABD-4BC8-9DF2-DE3F4E153035}"/>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5" name="Footer Placeholder 4">
            <a:extLst>
              <a:ext uri="{FF2B5EF4-FFF2-40B4-BE49-F238E27FC236}">
                <a16:creationId xmlns:a16="http://schemas.microsoft.com/office/drawing/2014/main" id="{3AE2741E-0EBF-428C-9EAC-40F7D17946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F9AE2A-6D31-4230-AA7D-81703E44199D}"/>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729338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E6CAD-40AC-4C42-90F8-2528AFB8F1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23B8E7-C3D5-4C5C-9488-333BC42FC7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8EC13C-C501-4470-AB81-24E571210622}"/>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5" name="Footer Placeholder 4">
            <a:extLst>
              <a:ext uri="{FF2B5EF4-FFF2-40B4-BE49-F238E27FC236}">
                <a16:creationId xmlns:a16="http://schemas.microsoft.com/office/drawing/2014/main" id="{5B6BF65D-9935-4A90-84A7-D01375B4F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FCADBC-F2DE-4A7B-A1CB-CDB1E5514A82}"/>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207193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B3E90-BBEE-4C03-9641-C6B5A0A2A3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9B1902-E831-4097-BDAB-FE12212F82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ADA2C1-45D9-49C3-BE89-0E56B44A9A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16E015C-F13E-42DF-A0AB-A3716EA8DBC8}"/>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6" name="Footer Placeholder 5">
            <a:extLst>
              <a:ext uri="{FF2B5EF4-FFF2-40B4-BE49-F238E27FC236}">
                <a16:creationId xmlns:a16="http://schemas.microsoft.com/office/drawing/2014/main" id="{B11B115C-8A46-4F49-99FC-288B52289D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1EAB7B-AB9E-46B4-A914-277073917EFE}"/>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173840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C014B-20EF-4674-9E83-CDF6DE4BE8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909D9D-794C-4C28-9988-F7E4A975B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D5B189-ECD2-4D77-BBC1-E0040C0FBB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E6F4EB-0FEC-4481-BCAE-4CBCD61870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2DE3DD-F331-46C0-953B-90C847811E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3BDC1A-CC44-4CD4-AF16-A9B93437A496}"/>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8" name="Footer Placeholder 7">
            <a:extLst>
              <a:ext uri="{FF2B5EF4-FFF2-40B4-BE49-F238E27FC236}">
                <a16:creationId xmlns:a16="http://schemas.microsoft.com/office/drawing/2014/main" id="{CEBAD9A6-691A-4258-AAEE-DC5290B021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0F6F36-6AB1-4EBF-8BB6-5DA3659BBFF9}"/>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047918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7A513-72F7-417D-AD22-995BBFDE09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F24C9A-469C-46D7-A8E3-3DE67ADDE8AE}"/>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4" name="Footer Placeholder 3">
            <a:extLst>
              <a:ext uri="{FF2B5EF4-FFF2-40B4-BE49-F238E27FC236}">
                <a16:creationId xmlns:a16="http://schemas.microsoft.com/office/drawing/2014/main" id="{9011B811-62BF-4891-B538-044D52FEF6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72208B-E741-4A2B-A25F-105072955937}"/>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2904165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44FAF7-4C85-49EF-B7F6-ADDC0831BA00}"/>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3" name="Footer Placeholder 2">
            <a:extLst>
              <a:ext uri="{FF2B5EF4-FFF2-40B4-BE49-F238E27FC236}">
                <a16:creationId xmlns:a16="http://schemas.microsoft.com/office/drawing/2014/main" id="{7F8B76C5-7054-48F6-B041-E77EDD1A7D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3C7774-356E-4EEB-AD8C-DED42B162EBE}"/>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54338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9BD74-19BE-41FC-A03D-EC624D1038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D1DCD8-BE74-48BA-B8E0-8709C3598D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5FB5D8-672E-4909-A3E8-A9B5FE81B5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FAA346-0755-4775-B7A3-F096E365EBC5}"/>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6" name="Footer Placeholder 5">
            <a:extLst>
              <a:ext uri="{FF2B5EF4-FFF2-40B4-BE49-F238E27FC236}">
                <a16:creationId xmlns:a16="http://schemas.microsoft.com/office/drawing/2014/main" id="{35FECDD6-3191-4DB9-B95C-450413757B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775395-4741-4273-9B16-508F6ECBADF6}"/>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3743569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5AF30-DE70-4AEE-915F-ED531ED150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AADE60-6219-460A-8E1B-AA1C13D7C1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EAA665-9AA6-4BB2-98F6-DC67CCDBC3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2A83F5-8277-4D6B-AC6A-03D0F8FAB99D}"/>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6" name="Footer Placeholder 5">
            <a:extLst>
              <a:ext uri="{FF2B5EF4-FFF2-40B4-BE49-F238E27FC236}">
                <a16:creationId xmlns:a16="http://schemas.microsoft.com/office/drawing/2014/main" id="{C06ABE9F-D920-4E06-9F91-5BDACD74B0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21776F-C71A-4AF1-8EDF-38F901156E9B}"/>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904884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DE0EF3-44E0-49C1-A098-6612470E07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09096-EBBF-4BAE-B82B-F66A12246C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78DAA8-A438-43DD-9541-995585233C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21193-7272-426D-95C0-718CF24BCDB8}" type="datetimeFigureOut">
              <a:rPr lang="en-US" smtClean="0"/>
              <a:t>08/25/2021</a:t>
            </a:fld>
            <a:endParaRPr lang="en-US"/>
          </a:p>
        </p:txBody>
      </p:sp>
      <p:sp>
        <p:nvSpPr>
          <p:cNvPr id="5" name="Footer Placeholder 4">
            <a:extLst>
              <a:ext uri="{FF2B5EF4-FFF2-40B4-BE49-F238E27FC236}">
                <a16:creationId xmlns:a16="http://schemas.microsoft.com/office/drawing/2014/main" id="{00090A58-DE23-4EDF-BE90-B511E1FB24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204632F-88A5-4A71-A39F-4ADCA7DF38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84F091-A765-4C17-B829-28DD8D9760E6}" type="slidenum">
              <a:rPr lang="en-US" smtClean="0"/>
              <a:t>‹#›</a:t>
            </a:fld>
            <a:endParaRPr lang="en-US"/>
          </a:p>
        </p:txBody>
      </p:sp>
    </p:spTree>
    <p:extLst>
      <p:ext uri="{BB962C8B-B14F-4D97-AF65-F5344CB8AC3E}">
        <p14:creationId xmlns:p14="http://schemas.microsoft.com/office/powerpoint/2010/main" val="1760383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15D04-C164-4A42-A589-A465B274D0B1}"/>
              </a:ext>
            </a:extLst>
          </p:cNvPr>
          <p:cNvSpPr>
            <a:spLocks noGrp="1"/>
          </p:cNvSpPr>
          <p:nvPr>
            <p:ph type="ctrTitle"/>
          </p:nvPr>
        </p:nvSpPr>
        <p:spPr>
          <a:xfrm>
            <a:off x="940525" y="1594257"/>
            <a:ext cx="9849394" cy="1655762"/>
          </a:xfrm>
        </p:spPr>
        <p:txBody>
          <a:bodyPr>
            <a:normAutofit fontScale="90000"/>
          </a:bodyPr>
          <a:lstStyle/>
          <a:p>
            <a:r>
              <a:rPr lang="en-US" dirty="0"/>
              <a:t>WF on Enabling US 3.45 – 3.55GHz in Band n77</a:t>
            </a:r>
          </a:p>
        </p:txBody>
      </p:sp>
      <p:sp>
        <p:nvSpPr>
          <p:cNvPr id="3" name="Subtitle 2">
            <a:extLst>
              <a:ext uri="{FF2B5EF4-FFF2-40B4-BE49-F238E27FC236}">
                <a16:creationId xmlns:a16="http://schemas.microsoft.com/office/drawing/2014/main" id="{F9FD4FE9-E840-441D-B608-0CAB645A4417}"/>
              </a:ext>
            </a:extLst>
          </p:cNvPr>
          <p:cNvSpPr>
            <a:spLocks noGrp="1"/>
          </p:cNvSpPr>
          <p:nvPr>
            <p:ph type="subTitle" idx="1"/>
          </p:nvPr>
        </p:nvSpPr>
        <p:spPr>
          <a:xfrm>
            <a:off x="1524000" y="3828461"/>
            <a:ext cx="9144000" cy="1655762"/>
          </a:xfrm>
        </p:spPr>
        <p:txBody>
          <a:bodyPr/>
          <a:lstStyle/>
          <a:p>
            <a:r>
              <a:rPr lang="en-US" dirty="0"/>
              <a:t>T-Mobile USA, </a:t>
            </a:r>
          </a:p>
        </p:txBody>
      </p:sp>
      <p:sp>
        <p:nvSpPr>
          <p:cNvPr id="4" name="TextBox 3">
            <a:extLst>
              <a:ext uri="{FF2B5EF4-FFF2-40B4-BE49-F238E27FC236}">
                <a16:creationId xmlns:a16="http://schemas.microsoft.com/office/drawing/2014/main" id="{2ACC7C94-609A-4CE7-AA86-AABEC4613DAF}"/>
              </a:ext>
            </a:extLst>
          </p:cNvPr>
          <p:cNvSpPr txBox="1"/>
          <p:nvPr/>
        </p:nvSpPr>
        <p:spPr>
          <a:xfrm>
            <a:off x="1114697" y="322217"/>
            <a:ext cx="9849394" cy="645433"/>
          </a:xfrm>
          <a:prstGeom prst="rect">
            <a:avLst/>
          </a:prstGeom>
          <a:noFill/>
        </p:spPr>
        <p:txBody>
          <a:bodyPr wrap="square" rtlCol="0">
            <a:spAutoFit/>
          </a:bodyPr>
          <a:lstStyle/>
          <a:p>
            <a:pPr marL="0" marR="0">
              <a:spcBef>
                <a:spcPts val="0"/>
              </a:spcBef>
              <a:spcAft>
                <a:spcPts val="0"/>
              </a:spcAft>
              <a:tabLst>
                <a:tab pos="6629400" algn="r"/>
                <a:tab pos="8460105" algn="r"/>
              </a:tabLst>
            </a:pPr>
            <a:r>
              <a:rPr lang="en-US" sz="1800" b="1" dirty="0">
                <a:effectLst/>
                <a:latin typeface="Arial" panose="020B0604020202020204" pitchFamily="34" charset="0"/>
                <a:ea typeface="MS Mincho" panose="02020609040205080304" pitchFamily="49" charset="-128"/>
              </a:rPr>
              <a:t>3GPP TSG-RAN WG4 Meeting #</a:t>
            </a:r>
            <a:r>
              <a:rPr lang="en-US" sz="1200" dirty="0">
                <a:effectLst/>
                <a:latin typeface="Times New Roman" panose="02020603050405020304" pitchFamily="18" charset="0"/>
                <a:ea typeface="MS Mincho" panose="02020609040205080304" pitchFamily="49" charset="-128"/>
              </a:rPr>
              <a:t> </a:t>
            </a:r>
            <a:r>
              <a:rPr lang="en-US" sz="1800" b="1" dirty="0">
                <a:effectLst/>
                <a:latin typeface="Arial" panose="020B0604020202020204" pitchFamily="34" charset="0"/>
                <a:ea typeface="MS Mincho" panose="02020609040205080304" pitchFamily="49" charset="-128"/>
              </a:rPr>
              <a:t>100-e 		R4-21xxxxx</a:t>
            </a:r>
            <a:endParaRPr lang="en-US" sz="1200" dirty="0">
              <a:effectLst/>
              <a:latin typeface="Times New Roman" panose="02020603050405020304" pitchFamily="18" charset="0"/>
              <a:ea typeface="DengXian" panose="02010600030101010101" pitchFamily="2" charset="-122"/>
            </a:endParaRPr>
          </a:p>
          <a:p>
            <a:pPr marL="1260475" marR="0" indent="-1260475">
              <a:lnSpc>
                <a:spcPct val="107000"/>
              </a:lnSpc>
              <a:spcBef>
                <a:spcPts val="0"/>
              </a:spcBef>
              <a:spcAft>
                <a:spcPts val="600"/>
              </a:spcAft>
            </a:pPr>
            <a:r>
              <a:rPr lang="en-US" sz="1800" b="1" dirty="0">
                <a:effectLst/>
                <a:latin typeface="Arial" panose="020B0604020202020204" pitchFamily="34" charset="0"/>
                <a:ea typeface="SimSun" panose="02010600030101010101" pitchFamily="2" charset="-122"/>
                <a:cs typeface="Times New Roman" panose="02020603050405020304" pitchFamily="18" charset="0"/>
              </a:rPr>
              <a:t>Electronic Meeting, Aug. 16-27, 2021</a:t>
            </a:r>
            <a:endParaRPr lang="en-US" sz="1200" dirty="0">
              <a:effectLst/>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6853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0270B-DDBB-467B-9B83-88DDFEDEC976}"/>
              </a:ext>
            </a:extLst>
          </p:cNvPr>
          <p:cNvSpPr>
            <a:spLocks noGrp="1"/>
          </p:cNvSpPr>
          <p:nvPr>
            <p:ph type="title"/>
          </p:nvPr>
        </p:nvSpPr>
        <p:spPr/>
        <p:txBody>
          <a:bodyPr/>
          <a:lstStyle/>
          <a:p>
            <a:r>
              <a:rPr lang="en-US" dirty="0"/>
              <a:t>Background: n77 situation in the US</a:t>
            </a:r>
          </a:p>
        </p:txBody>
      </p:sp>
      <p:sp>
        <p:nvSpPr>
          <p:cNvPr id="3" name="Content Placeholder 2">
            <a:extLst>
              <a:ext uri="{FF2B5EF4-FFF2-40B4-BE49-F238E27FC236}">
                <a16:creationId xmlns:a16="http://schemas.microsoft.com/office/drawing/2014/main" id="{5229C766-718B-4E30-A2FB-28A0AE05DFCE}"/>
              </a:ext>
            </a:extLst>
          </p:cNvPr>
          <p:cNvSpPr>
            <a:spLocks noGrp="1"/>
          </p:cNvSpPr>
          <p:nvPr>
            <p:ph idx="1"/>
          </p:nvPr>
        </p:nvSpPr>
        <p:spPr/>
        <p:txBody>
          <a:bodyPr>
            <a:normAutofit fontScale="92500" lnSpcReduction="10000"/>
          </a:bodyPr>
          <a:lstStyle/>
          <a:p>
            <a:r>
              <a:rPr lang="en-US" dirty="0"/>
              <a:t>38.101-1 has a note for n77 which says “NOTE 12: In the USA this band is restricted to 3700 – 3980 </a:t>
            </a:r>
            <a:r>
              <a:rPr lang="en-US" dirty="0" err="1"/>
              <a:t>MHz.</a:t>
            </a:r>
            <a:r>
              <a:rPr lang="en-US" dirty="0"/>
              <a:t>”</a:t>
            </a:r>
          </a:p>
          <a:p>
            <a:r>
              <a:rPr lang="en-US" dirty="0"/>
              <a:t>3450-3550 MHz is becoming available in the US, but legacy UEs that only have FCC type certification for 3700-3980 MHz will not operate in 3450-3550 MHz</a:t>
            </a:r>
          </a:p>
          <a:p>
            <a:r>
              <a:rPr lang="en-US" dirty="0"/>
              <a:t>There are some UEs that were implemented prior to the note being added in 16.4.0, so they don’t restrict operation to 3.7.3.98 GHz in the US, but they won’t support the new </a:t>
            </a:r>
            <a:r>
              <a:rPr lang="en-US" dirty="0" err="1"/>
              <a:t>signalling</a:t>
            </a:r>
            <a:r>
              <a:rPr lang="en-US" dirty="0"/>
              <a:t>.</a:t>
            </a:r>
          </a:p>
          <a:p>
            <a:r>
              <a:rPr lang="en-US" dirty="0"/>
              <a:t>RAN2 has reportedly decided that it is necessary to differentiate between UEs that support 3.45-3.55 GHz and those that don’t. They have reportedly narrowed the choice down to new band or new capability </a:t>
            </a:r>
            <a:r>
              <a:rPr lang="en-US" dirty="0" err="1"/>
              <a:t>signalling</a:t>
            </a:r>
            <a:r>
              <a:rPr lang="en-US" dirty="0"/>
              <a:t>. </a:t>
            </a:r>
          </a:p>
          <a:p>
            <a:endParaRPr lang="en-US" dirty="0"/>
          </a:p>
          <a:p>
            <a:endParaRPr lang="en-US" dirty="0"/>
          </a:p>
        </p:txBody>
      </p:sp>
    </p:spTree>
    <p:extLst>
      <p:ext uri="{BB962C8B-B14F-4D97-AF65-F5344CB8AC3E}">
        <p14:creationId xmlns:p14="http://schemas.microsoft.com/office/powerpoint/2010/main" val="4056642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D583-AA0F-41B8-8FFB-88CEFE5E02AB}"/>
              </a:ext>
            </a:extLst>
          </p:cNvPr>
          <p:cNvSpPr>
            <a:spLocks noGrp="1"/>
          </p:cNvSpPr>
          <p:nvPr>
            <p:ph type="title"/>
          </p:nvPr>
        </p:nvSpPr>
        <p:spPr>
          <a:xfrm>
            <a:off x="838200" y="0"/>
            <a:ext cx="10515600" cy="1325563"/>
          </a:xfrm>
        </p:spPr>
        <p:txBody>
          <a:bodyPr>
            <a:normAutofit/>
          </a:bodyPr>
          <a:lstStyle/>
          <a:p>
            <a:r>
              <a:rPr lang="en-US" dirty="0"/>
              <a:t>Issue 1.5-1</a:t>
            </a:r>
          </a:p>
        </p:txBody>
      </p:sp>
      <p:sp>
        <p:nvSpPr>
          <p:cNvPr id="3" name="Content Placeholder 2">
            <a:extLst>
              <a:ext uri="{FF2B5EF4-FFF2-40B4-BE49-F238E27FC236}">
                <a16:creationId xmlns:a16="http://schemas.microsoft.com/office/drawing/2014/main" id="{C0DDB368-97AB-4E00-8EEA-E7EB6E8DA9D6}"/>
              </a:ext>
            </a:extLst>
          </p:cNvPr>
          <p:cNvSpPr>
            <a:spLocks noGrp="1"/>
          </p:cNvSpPr>
          <p:nvPr>
            <p:ph idx="1"/>
          </p:nvPr>
        </p:nvSpPr>
        <p:spPr>
          <a:xfrm>
            <a:off x="838200" y="1349375"/>
            <a:ext cx="10515600" cy="932271"/>
          </a:xfrm>
        </p:spPr>
        <p:txBody>
          <a:bodyPr/>
          <a:lstStyle/>
          <a:p>
            <a:r>
              <a:rPr lang="en-US" sz="2400" dirty="0"/>
              <a:t>How to enable network to differentiate UE supporting the new frequency range or not?</a:t>
            </a:r>
          </a:p>
          <a:p>
            <a:pPr lvl="1"/>
            <a:endParaRPr lang="en-US" dirty="0"/>
          </a:p>
        </p:txBody>
      </p:sp>
      <p:graphicFrame>
        <p:nvGraphicFramePr>
          <p:cNvPr id="4" name="Table 3">
            <a:extLst>
              <a:ext uri="{FF2B5EF4-FFF2-40B4-BE49-F238E27FC236}">
                <a16:creationId xmlns:a16="http://schemas.microsoft.com/office/drawing/2014/main" id="{B3929D40-A910-49C8-A102-064D220AB70E}"/>
              </a:ext>
            </a:extLst>
          </p:cNvPr>
          <p:cNvGraphicFramePr>
            <a:graphicFrameLocks noGrp="1"/>
          </p:cNvGraphicFramePr>
          <p:nvPr>
            <p:extLst>
              <p:ext uri="{D42A27DB-BD31-4B8C-83A1-F6EECF244321}">
                <p14:modId xmlns:p14="http://schemas.microsoft.com/office/powerpoint/2010/main" val="1718862319"/>
              </p:ext>
            </p:extLst>
          </p:nvPr>
        </p:nvGraphicFramePr>
        <p:xfrm>
          <a:off x="446041" y="2051821"/>
          <a:ext cx="11299915" cy="3296920"/>
        </p:xfrm>
        <a:graphic>
          <a:graphicData uri="http://schemas.openxmlformats.org/drawingml/2006/table">
            <a:tbl>
              <a:tblPr firstRow="1" bandRow="1">
                <a:tableStyleId>{5C22544A-7EE6-4342-B048-85BDC9FD1C3A}</a:tableStyleId>
              </a:tblPr>
              <a:tblGrid>
                <a:gridCol w="3215640">
                  <a:extLst>
                    <a:ext uri="{9D8B030D-6E8A-4147-A177-3AD203B41FA5}">
                      <a16:colId xmlns:a16="http://schemas.microsoft.com/office/drawing/2014/main" val="2075128376"/>
                    </a:ext>
                  </a:extLst>
                </a:gridCol>
                <a:gridCol w="3210013">
                  <a:extLst>
                    <a:ext uri="{9D8B030D-6E8A-4147-A177-3AD203B41FA5}">
                      <a16:colId xmlns:a16="http://schemas.microsoft.com/office/drawing/2014/main" val="1771671398"/>
                    </a:ext>
                  </a:extLst>
                </a:gridCol>
                <a:gridCol w="4874262">
                  <a:extLst>
                    <a:ext uri="{9D8B030D-6E8A-4147-A177-3AD203B41FA5}">
                      <a16:colId xmlns:a16="http://schemas.microsoft.com/office/drawing/2014/main" val="1866387596"/>
                    </a:ext>
                  </a:extLst>
                </a:gridCol>
              </a:tblGrid>
              <a:tr h="370840">
                <a:tc>
                  <a:txBody>
                    <a:bodyPr/>
                    <a:lstStyle/>
                    <a:p>
                      <a:r>
                        <a:rPr lang="en-US" sz="1800" dirty="0"/>
                        <a:t>Option</a:t>
                      </a:r>
                    </a:p>
                  </a:txBody>
                  <a:tcPr/>
                </a:tc>
                <a:tc>
                  <a:txBody>
                    <a:bodyPr/>
                    <a:lstStyle/>
                    <a:p>
                      <a:r>
                        <a:rPr lang="en-US" sz="1800" dirty="0"/>
                        <a:t>Pros</a:t>
                      </a:r>
                    </a:p>
                  </a:txBody>
                  <a:tcPr/>
                </a:tc>
                <a:tc>
                  <a:txBody>
                    <a:bodyPr/>
                    <a:lstStyle/>
                    <a:p>
                      <a:r>
                        <a:rPr lang="en-US" sz="1800" dirty="0"/>
                        <a:t>Cons</a:t>
                      </a:r>
                    </a:p>
                  </a:txBody>
                  <a:tcPr/>
                </a:tc>
                <a:extLst>
                  <a:ext uri="{0D108BD9-81ED-4DB2-BD59-A6C34878D82A}">
                    <a16:rowId xmlns:a16="http://schemas.microsoft.com/office/drawing/2014/main" val="3201608673"/>
                  </a:ext>
                </a:extLst>
              </a:tr>
              <a:tr h="370840">
                <a:tc>
                  <a:txBody>
                    <a:bodyPr/>
                    <a:lstStyle/>
                    <a:p>
                      <a:r>
                        <a:rPr lang="en-US" sz="1800" dirty="0"/>
                        <a:t>Option 1: UE capability signal defined by RAN2 (MediaTek, ZTE, Charter Communications Inc., T-Mobile USA, DISH, Qualcomm, Verizon, Apple, Skyworks, AT&amp;T) </a:t>
                      </a:r>
                    </a:p>
                  </a:txBody>
                  <a:tcPr/>
                </a:tc>
                <a:tc>
                  <a:txBody>
                    <a:bodyPr/>
                    <a:lstStyle/>
                    <a:p>
                      <a:r>
                        <a:rPr lang="en-US" sz="1800" dirty="0"/>
                        <a:t>Clean solution</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New ASN.1 – custom bit(s) just for n77 in the US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Which Release will it be available?</a:t>
                      </a:r>
                    </a:p>
                    <a:p>
                      <a:pPr marL="285750" indent="-285750">
                        <a:buFont typeface="Arial" panose="020B0604020202020204" pitchFamily="34" charset="0"/>
                        <a:buChar char="•"/>
                      </a:pPr>
                      <a:r>
                        <a:rPr lang="en-US" sz="1800" dirty="0"/>
                        <a:t>Roaming UE without the UE capability might camp on 3.45-3.55 GHz (Need new NS also)</a:t>
                      </a:r>
                    </a:p>
                    <a:p>
                      <a:pPr marL="285750" indent="-285750">
                        <a:buFont typeface="Arial" panose="020B0604020202020204" pitchFamily="34" charset="0"/>
                        <a:buChar char="•"/>
                      </a:pPr>
                      <a:r>
                        <a:rPr lang="en-US" sz="1800" dirty="0"/>
                        <a:t>May need new NS </a:t>
                      </a:r>
                      <a:r>
                        <a:rPr lang="en-US" sz="1800" dirty="0" err="1"/>
                        <a:t>signalling</a:t>
                      </a:r>
                      <a:endParaRPr lang="en-US" sz="1800" dirty="0"/>
                    </a:p>
                  </a:txBody>
                  <a:tcPr/>
                </a:tc>
                <a:extLst>
                  <a:ext uri="{0D108BD9-81ED-4DB2-BD59-A6C34878D82A}">
                    <a16:rowId xmlns:a16="http://schemas.microsoft.com/office/drawing/2014/main" val="3119170061"/>
                  </a:ext>
                </a:extLst>
              </a:tr>
              <a:tr h="370840">
                <a:tc>
                  <a:txBody>
                    <a:bodyPr/>
                    <a:lstStyle/>
                    <a:p>
                      <a:r>
                        <a:rPr lang="en-US" sz="1800" dirty="0"/>
                        <a:t>Option 2: New band number </a:t>
                      </a:r>
                      <a:r>
                        <a:rPr lang="en-US" sz="1800" b="0" dirty="0"/>
                        <a:t>Covers 3.45-3.55 and 3.7-3.98 GHz.  (Ericsson)</a:t>
                      </a:r>
                    </a:p>
                  </a:txBody>
                  <a:tcPr/>
                </a:tc>
                <a:tc>
                  <a:txBody>
                    <a:bodyPr/>
                    <a:lstStyle/>
                    <a:p>
                      <a:r>
                        <a:rPr lang="en-US" sz="1800" dirty="0"/>
                        <a:t>No RAN2 impacts</a:t>
                      </a:r>
                    </a:p>
                    <a:p>
                      <a:r>
                        <a:rPr lang="en-US" sz="1800" dirty="0"/>
                        <a:t>No need for NS </a:t>
                      </a:r>
                      <a:r>
                        <a:rPr lang="en-US" sz="1800" dirty="0" err="1"/>
                        <a:t>signalling</a:t>
                      </a:r>
                      <a:r>
                        <a:rPr lang="en-US" sz="1800" dirty="0"/>
                        <a:t> (see roaming issue above)</a:t>
                      </a:r>
                    </a:p>
                  </a:txBody>
                  <a:tcPr/>
                </a:tc>
                <a:tc>
                  <a:txBody>
                    <a:bodyPr/>
                    <a:lstStyle/>
                    <a:p>
                      <a:pPr marL="285750" indent="-285750">
                        <a:buFont typeface="Arial" panose="020B0604020202020204" pitchFamily="34" charset="0"/>
                        <a:buChar char="•"/>
                      </a:pPr>
                      <a:r>
                        <a:rPr lang="en-US" sz="1800" dirty="0"/>
                        <a:t>Use of one of a diminishing number of new band number (number limited)</a:t>
                      </a:r>
                    </a:p>
                    <a:p>
                      <a:pPr marL="285750" indent="-285750">
                        <a:buFont typeface="Arial" panose="020B0604020202020204" pitchFamily="34" charset="0"/>
                        <a:buChar char="•"/>
                      </a:pPr>
                      <a:r>
                        <a:rPr lang="en-US" sz="1800" dirty="0"/>
                        <a:t>Complicates the RAN4 specs - all combinations for n77 would apply also for the new band </a:t>
                      </a:r>
                    </a:p>
                  </a:txBody>
                  <a:tcPr/>
                </a:tc>
                <a:extLst>
                  <a:ext uri="{0D108BD9-81ED-4DB2-BD59-A6C34878D82A}">
                    <a16:rowId xmlns:a16="http://schemas.microsoft.com/office/drawing/2014/main" val="3903018036"/>
                  </a:ext>
                </a:extLst>
              </a:tr>
            </a:tbl>
          </a:graphicData>
        </a:graphic>
      </p:graphicFrame>
      <p:sp>
        <p:nvSpPr>
          <p:cNvPr id="5" name="Content Placeholder 2">
            <a:extLst>
              <a:ext uri="{FF2B5EF4-FFF2-40B4-BE49-F238E27FC236}">
                <a16:creationId xmlns:a16="http://schemas.microsoft.com/office/drawing/2014/main" id="{EA8C385A-9FDA-435E-9FBB-04644FA83193}"/>
              </a:ext>
            </a:extLst>
          </p:cNvPr>
          <p:cNvSpPr txBox="1">
            <a:spLocks/>
          </p:cNvSpPr>
          <p:nvPr/>
        </p:nvSpPr>
        <p:spPr>
          <a:xfrm>
            <a:off x="838198" y="5501595"/>
            <a:ext cx="10515600" cy="9322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Proposal 1: RAN4 to tell RAN2 that the majority of companies in RAN4 favor new </a:t>
            </a:r>
            <a:r>
              <a:rPr lang="en-US" dirty="0" err="1"/>
              <a:t>signalling</a:t>
            </a:r>
            <a:r>
              <a:rPr lang="en-US" dirty="0"/>
              <a:t> instead of a new band Round 2 discussions.</a:t>
            </a:r>
          </a:p>
          <a:p>
            <a:pPr lvl="1"/>
            <a:endParaRPr lang="en-US" dirty="0"/>
          </a:p>
        </p:txBody>
      </p:sp>
    </p:spTree>
    <p:extLst>
      <p:ext uri="{BB962C8B-B14F-4D97-AF65-F5344CB8AC3E}">
        <p14:creationId xmlns:p14="http://schemas.microsoft.com/office/powerpoint/2010/main" val="4064767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D6299-47E1-453B-92CF-FE7F29550101}"/>
              </a:ext>
            </a:extLst>
          </p:cNvPr>
          <p:cNvSpPr>
            <a:spLocks noGrp="1"/>
          </p:cNvSpPr>
          <p:nvPr>
            <p:ph type="title"/>
          </p:nvPr>
        </p:nvSpPr>
        <p:spPr>
          <a:xfrm>
            <a:off x="838200" y="72934"/>
            <a:ext cx="10515600" cy="1325563"/>
          </a:xfrm>
        </p:spPr>
        <p:txBody>
          <a:bodyPr/>
          <a:lstStyle/>
          <a:p>
            <a:r>
              <a:rPr lang="en-US" dirty="0"/>
              <a:t>Issue 1.5-2</a:t>
            </a:r>
          </a:p>
        </p:txBody>
      </p:sp>
      <p:sp>
        <p:nvSpPr>
          <p:cNvPr id="3" name="Content Placeholder 2">
            <a:extLst>
              <a:ext uri="{FF2B5EF4-FFF2-40B4-BE49-F238E27FC236}">
                <a16:creationId xmlns:a16="http://schemas.microsoft.com/office/drawing/2014/main" id="{5AA12F7F-787A-427F-A1E2-E1050F24070C}"/>
              </a:ext>
            </a:extLst>
          </p:cNvPr>
          <p:cNvSpPr>
            <a:spLocks noGrp="1"/>
          </p:cNvSpPr>
          <p:nvPr>
            <p:ph idx="1"/>
          </p:nvPr>
        </p:nvSpPr>
        <p:spPr>
          <a:xfrm>
            <a:off x="838199" y="1044666"/>
            <a:ext cx="10515600" cy="1325563"/>
          </a:xfrm>
        </p:spPr>
        <p:txBody>
          <a:bodyPr>
            <a:normAutofit/>
          </a:bodyPr>
          <a:lstStyle/>
          <a:p>
            <a:r>
              <a:rPr lang="en-US" sz="2400" dirty="0"/>
              <a:t>How to modify NOTE 12 in Table 5.2-1 in TS 38.101-1 to include the support of 3.45 – 3.55 GHz in addition to 3.7 – 3.98 GHz in US Band n77?</a:t>
            </a:r>
          </a:p>
        </p:txBody>
      </p:sp>
      <p:graphicFrame>
        <p:nvGraphicFramePr>
          <p:cNvPr id="4" name="Table 3">
            <a:extLst>
              <a:ext uri="{FF2B5EF4-FFF2-40B4-BE49-F238E27FC236}">
                <a16:creationId xmlns:a16="http://schemas.microsoft.com/office/drawing/2014/main" id="{1F511AC0-6C69-4DBF-BB65-EBD18CE1BF46}"/>
              </a:ext>
            </a:extLst>
          </p:cNvPr>
          <p:cNvGraphicFramePr>
            <a:graphicFrameLocks noGrp="1"/>
          </p:cNvGraphicFramePr>
          <p:nvPr>
            <p:extLst>
              <p:ext uri="{D42A27DB-BD31-4B8C-83A1-F6EECF244321}">
                <p14:modId xmlns:p14="http://schemas.microsoft.com/office/powerpoint/2010/main" val="4290556230"/>
              </p:ext>
            </p:extLst>
          </p:nvPr>
        </p:nvGraphicFramePr>
        <p:xfrm>
          <a:off x="446041" y="1811020"/>
          <a:ext cx="11502119" cy="3906520"/>
        </p:xfrm>
        <a:graphic>
          <a:graphicData uri="http://schemas.openxmlformats.org/drawingml/2006/table">
            <a:tbl>
              <a:tblPr firstRow="1" bandRow="1">
                <a:tableStyleId>{5C22544A-7EE6-4342-B048-85BDC9FD1C3A}</a:tableStyleId>
              </a:tblPr>
              <a:tblGrid>
                <a:gridCol w="3350896">
                  <a:extLst>
                    <a:ext uri="{9D8B030D-6E8A-4147-A177-3AD203B41FA5}">
                      <a16:colId xmlns:a16="http://schemas.microsoft.com/office/drawing/2014/main" val="2075128376"/>
                    </a:ext>
                  </a:extLst>
                </a:gridCol>
                <a:gridCol w="2734492">
                  <a:extLst>
                    <a:ext uri="{9D8B030D-6E8A-4147-A177-3AD203B41FA5}">
                      <a16:colId xmlns:a16="http://schemas.microsoft.com/office/drawing/2014/main" val="1771671398"/>
                    </a:ext>
                  </a:extLst>
                </a:gridCol>
                <a:gridCol w="5416731">
                  <a:extLst>
                    <a:ext uri="{9D8B030D-6E8A-4147-A177-3AD203B41FA5}">
                      <a16:colId xmlns:a16="http://schemas.microsoft.com/office/drawing/2014/main" val="1866387596"/>
                    </a:ext>
                  </a:extLst>
                </a:gridCol>
              </a:tblGrid>
              <a:tr h="370840">
                <a:tc>
                  <a:txBody>
                    <a:bodyPr/>
                    <a:lstStyle/>
                    <a:p>
                      <a:r>
                        <a:rPr lang="en-US" sz="1600" dirty="0"/>
                        <a:t>Option</a:t>
                      </a:r>
                    </a:p>
                  </a:txBody>
                  <a:tcPr/>
                </a:tc>
                <a:tc>
                  <a:txBody>
                    <a:bodyPr/>
                    <a:lstStyle/>
                    <a:p>
                      <a:r>
                        <a:rPr lang="en-US" sz="1600" dirty="0"/>
                        <a:t>Pros</a:t>
                      </a:r>
                    </a:p>
                  </a:txBody>
                  <a:tcPr/>
                </a:tc>
                <a:tc>
                  <a:txBody>
                    <a:bodyPr/>
                    <a:lstStyle/>
                    <a:p>
                      <a:r>
                        <a:rPr lang="en-US" sz="1600" dirty="0"/>
                        <a:t>Cons</a:t>
                      </a:r>
                    </a:p>
                  </a:txBody>
                  <a:tcPr/>
                </a:tc>
                <a:extLst>
                  <a:ext uri="{0D108BD9-81ED-4DB2-BD59-A6C34878D82A}">
                    <a16:rowId xmlns:a16="http://schemas.microsoft.com/office/drawing/2014/main" val="3201608673"/>
                  </a:ext>
                </a:extLst>
              </a:tr>
              <a:tr h="370840">
                <a:tc>
                  <a:txBody>
                    <a:bodyPr/>
                    <a:lstStyle/>
                    <a:p>
                      <a:r>
                        <a:rPr lang="en-US" sz="1600" dirty="0"/>
                        <a:t>Option 1: “In the USA this band is restricted to 3450 – 3550 MHz and 3700 – 3980 MHz” </a:t>
                      </a:r>
                    </a:p>
                  </a:txBody>
                  <a:tcPr/>
                </a:tc>
                <a:tc>
                  <a:txBody>
                    <a:bodyPr/>
                    <a:lstStyle/>
                    <a:p>
                      <a:r>
                        <a:rPr lang="en-US" sz="1600" dirty="0"/>
                        <a:t>Provides clear indication of the frequency range that a UE can get type approval for in the US</a:t>
                      </a:r>
                    </a:p>
                  </a:txBody>
                  <a:tcPr/>
                </a:tc>
                <a:tc>
                  <a:txBody>
                    <a:bodyPr/>
                    <a:lstStyle/>
                    <a:p>
                      <a:pPr marL="0" indent="0">
                        <a:buFont typeface="Arial" panose="020B0604020202020204" pitchFamily="34" charset="0"/>
                        <a:buNone/>
                      </a:pPr>
                      <a:r>
                        <a:rPr lang="en-US" sz="1600" dirty="0"/>
                        <a:t>There may be a need for additional frequency ranges for n77 in the US in the future</a:t>
                      </a:r>
                    </a:p>
                  </a:txBody>
                  <a:tcPr/>
                </a:tc>
                <a:extLst>
                  <a:ext uri="{0D108BD9-81ED-4DB2-BD59-A6C34878D82A}">
                    <a16:rowId xmlns:a16="http://schemas.microsoft.com/office/drawing/2014/main" val="3119170061"/>
                  </a:ext>
                </a:extLst>
              </a:tr>
              <a:tr h="370840">
                <a:tc>
                  <a:txBody>
                    <a:bodyPr/>
                    <a:lstStyle/>
                    <a:p>
                      <a:r>
                        <a:rPr lang="en-US" sz="1600" dirty="0"/>
                        <a:t>Option 2: Remove NOTE 12 completely</a:t>
                      </a:r>
                      <a:endParaRPr lang="en-US" sz="1600" b="0" dirty="0"/>
                    </a:p>
                  </a:txBody>
                  <a:tcPr/>
                </a:tc>
                <a:tc>
                  <a:txBody>
                    <a:bodyPr/>
                    <a:lstStyle/>
                    <a:p>
                      <a:r>
                        <a:rPr lang="en-US" sz="1600" dirty="0"/>
                        <a:t>One time change - wouldn’t need to be updated in the future if new spectrum becomes available in the US.</a:t>
                      </a:r>
                    </a:p>
                  </a:txBody>
                  <a:tcPr/>
                </a:tc>
                <a:tc>
                  <a:txBody>
                    <a:bodyPr/>
                    <a:lstStyle/>
                    <a:p>
                      <a:r>
                        <a:rPr lang="en-US" sz="1600" dirty="0"/>
                        <a:t>A UE can only operate in the US in frequencies where it has FCC type approval. If this note is removed, then another way will be needed to indicate the frequency range that the UE supports. It should be in the RAN4 specs, and not only in RAN2 specs.</a:t>
                      </a:r>
                    </a:p>
                  </a:txBody>
                  <a:tcPr/>
                </a:tc>
                <a:extLst>
                  <a:ext uri="{0D108BD9-81ED-4DB2-BD59-A6C34878D82A}">
                    <a16:rowId xmlns:a16="http://schemas.microsoft.com/office/drawing/2014/main" val="3903018036"/>
                  </a:ext>
                </a:extLst>
              </a:tr>
              <a:tr h="370840">
                <a:tc>
                  <a:txBody>
                    <a:bodyPr/>
                    <a:lstStyle/>
                    <a:p>
                      <a:r>
                        <a:rPr lang="en-US" sz="1600" b="0" dirty="0"/>
                        <a:t>Option 3: Align the note with RAN2 decision on signaling and the note needs to indicate the exclusion of n48.</a:t>
                      </a:r>
                    </a:p>
                  </a:txBody>
                  <a:tcPr/>
                </a:tc>
                <a:tc>
                  <a:txBody>
                    <a:bodyPr/>
                    <a:lstStyle/>
                    <a:p>
                      <a:r>
                        <a:rPr lang="en-US" sz="1600" dirty="0"/>
                        <a:t>Aligned with RAN2</a:t>
                      </a:r>
                    </a:p>
                  </a:txBody>
                  <a:tcPr/>
                </a:tc>
                <a:tc>
                  <a:txBody>
                    <a:bodyPr/>
                    <a:lstStyle/>
                    <a:p>
                      <a:pPr marL="0" indent="0">
                        <a:buFont typeface="Arial" panose="020B0604020202020204" pitchFamily="34" charset="0"/>
                        <a:buNone/>
                      </a:pPr>
                      <a:r>
                        <a:rPr lang="en-US" sz="1600" dirty="0"/>
                        <a:t>The exclusion of n48 is insufficient to indicate the frequency range that the UE has FCC type approval for. RAN4 should not depend on RAN2 to document the frequency range.</a:t>
                      </a:r>
                    </a:p>
                  </a:txBody>
                  <a:tcPr/>
                </a:tc>
                <a:extLst>
                  <a:ext uri="{0D108BD9-81ED-4DB2-BD59-A6C34878D82A}">
                    <a16:rowId xmlns:a16="http://schemas.microsoft.com/office/drawing/2014/main" val="1276491883"/>
                  </a:ext>
                </a:extLst>
              </a:tr>
              <a:tr h="370840">
                <a:tc>
                  <a:txBody>
                    <a:bodyPr/>
                    <a:lstStyle/>
                    <a:p>
                      <a:r>
                        <a:rPr lang="en-US" sz="1600" b="0" dirty="0"/>
                        <a:t>Option 4: MediaTek proposal in Round 2 (add a table for </a:t>
                      </a:r>
                      <a:r>
                        <a:rPr lang="en-US" sz="1600" b="0" dirty="0" err="1"/>
                        <a:t>signalling</a:t>
                      </a:r>
                      <a:r>
                        <a:rPr lang="en-US" sz="1600" b="0" dirty="0"/>
                        <a:t> bits) </a:t>
                      </a:r>
                    </a:p>
                  </a:txBody>
                  <a:tcPr/>
                </a:tc>
                <a:tc>
                  <a:txBody>
                    <a:bodyPr/>
                    <a:lstStyle/>
                    <a:p>
                      <a:r>
                        <a:rPr lang="en-US" sz="1600" dirty="0"/>
                        <a:t>Provides a clear indicate of what frequency range(s) the UE supports and is extensible</a:t>
                      </a:r>
                    </a:p>
                  </a:txBody>
                  <a:tcPr/>
                </a:tc>
                <a:tc>
                  <a:txBody>
                    <a:bodyPr/>
                    <a:lstStyle/>
                    <a:p>
                      <a:pPr marL="0" indent="0">
                        <a:buFont typeface="Arial" panose="020B0604020202020204" pitchFamily="34" charset="0"/>
                        <a:buNone/>
                      </a:pPr>
                      <a:r>
                        <a:rPr lang="en-US" sz="1600" dirty="0"/>
                        <a:t>Sub-band concept was abandoned from the beginning in NR</a:t>
                      </a:r>
                    </a:p>
                  </a:txBody>
                  <a:tcPr/>
                </a:tc>
                <a:extLst>
                  <a:ext uri="{0D108BD9-81ED-4DB2-BD59-A6C34878D82A}">
                    <a16:rowId xmlns:a16="http://schemas.microsoft.com/office/drawing/2014/main" val="1784121028"/>
                  </a:ext>
                </a:extLst>
              </a:tr>
            </a:tbl>
          </a:graphicData>
        </a:graphic>
      </p:graphicFrame>
    </p:spTree>
    <p:extLst>
      <p:ext uri="{BB962C8B-B14F-4D97-AF65-F5344CB8AC3E}">
        <p14:creationId xmlns:p14="http://schemas.microsoft.com/office/powerpoint/2010/main" val="272124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D6299-47E1-453B-92CF-FE7F29550101}"/>
              </a:ext>
            </a:extLst>
          </p:cNvPr>
          <p:cNvSpPr>
            <a:spLocks noGrp="1"/>
          </p:cNvSpPr>
          <p:nvPr>
            <p:ph type="title"/>
          </p:nvPr>
        </p:nvSpPr>
        <p:spPr>
          <a:xfrm>
            <a:off x="838200" y="72934"/>
            <a:ext cx="10515600" cy="1325563"/>
          </a:xfrm>
        </p:spPr>
        <p:txBody>
          <a:bodyPr/>
          <a:lstStyle/>
          <a:p>
            <a:r>
              <a:rPr lang="en-US" dirty="0"/>
              <a:t>Further discussion on Issue 1.5-2</a:t>
            </a:r>
          </a:p>
        </p:txBody>
      </p:sp>
      <p:sp>
        <p:nvSpPr>
          <p:cNvPr id="3" name="Content Placeholder 2">
            <a:extLst>
              <a:ext uri="{FF2B5EF4-FFF2-40B4-BE49-F238E27FC236}">
                <a16:creationId xmlns:a16="http://schemas.microsoft.com/office/drawing/2014/main" id="{5AA12F7F-787A-427F-A1E2-E1050F24070C}"/>
              </a:ext>
            </a:extLst>
          </p:cNvPr>
          <p:cNvSpPr>
            <a:spLocks noGrp="1"/>
          </p:cNvSpPr>
          <p:nvPr>
            <p:ph idx="1"/>
          </p:nvPr>
        </p:nvSpPr>
        <p:spPr>
          <a:xfrm>
            <a:off x="698862" y="1784894"/>
            <a:ext cx="10515600" cy="4232729"/>
          </a:xfrm>
        </p:spPr>
        <p:txBody>
          <a:bodyPr>
            <a:normAutofit lnSpcReduction="10000"/>
          </a:bodyPr>
          <a:lstStyle/>
          <a:p>
            <a:r>
              <a:rPr lang="en-US" sz="2400" dirty="0"/>
              <a:t>How to modify NOTE 12 in Table 5.2-1 in TS 38.101-1 to include the support of 3.45 – 3.55 GHz in addition to 3.7 – 3.98 GHz in US Band n77?</a:t>
            </a:r>
          </a:p>
          <a:p>
            <a:pPr lvl="1"/>
            <a:r>
              <a:rPr lang="en-US" sz="2000" dirty="0"/>
              <a:t>Option 1 received the most support in Round 1 (Round 2: DISH, Qualcomm, Verizon, Apple, AT&amp;T, OK for T-Mobile and MediaTek) </a:t>
            </a:r>
          </a:p>
          <a:p>
            <a:pPr lvl="1"/>
            <a:r>
              <a:rPr lang="en-US" sz="2000" dirty="0"/>
              <a:t>Option 2 would mean that RAN2 specs alone would define the supported frequency range in the US, which would be a bad precedent</a:t>
            </a:r>
          </a:p>
          <a:p>
            <a:pPr lvl="1"/>
            <a:r>
              <a:rPr lang="en-US" sz="2000" dirty="0"/>
              <a:t>For Option 3, If RAN4 waits to see what RAN2 decides for </a:t>
            </a:r>
            <a:r>
              <a:rPr lang="en-US" sz="2000" dirty="0" err="1"/>
              <a:t>signalling</a:t>
            </a:r>
            <a:r>
              <a:rPr lang="en-US" sz="2000" dirty="0"/>
              <a:t>, we likely won’t have CRs agreed at this meeting. (Round 2: ZTE, Charter Communications Inc.) </a:t>
            </a:r>
          </a:p>
          <a:p>
            <a:pPr lvl="1"/>
            <a:r>
              <a:rPr lang="en-US" sz="2000" dirty="0"/>
              <a:t>Option 4 is a newer proposal, but provides a way to prepare for potential additional frequency ranges becoming available, so we don’t have to create more one-off </a:t>
            </a:r>
            <a:r>
              <a:rPr lang="en-US" sz="2000" dirty="0" err="1"/>
              <a:t>signalling</a:t>
            </a:r>
            <a:r>
              <a:rPr lang="en-US" sz="2000" dirty="0"/>
              <a:t> bits. (Round 2: MediaTek,  T-Mobile USA)</a:t>
            </a:r>
            <a:endParaRPr lang="en-US" sz="2400" dirty="0"/>
          </a:p>
          <a:p>
            <a:r>
              <a:rPr lang="en-US" sz="2400" b="1" dirty="0"/>
              <a:t>Proposal 2: Option 1 is chosen because it received the most support in Round 2 discussions.</a:t>
            </a:r>
          </a:p>
          <a:p>
            <a:pPr lvl="1"/>
            <a:r>
              <a:rPr lang="en-US" sz="2000" b="1" dirty="0"/>
              <a:t>Option 1: “In the USA this band is restricted to 3450 – 3550 MHz and 3700 – 3980 MHz”</a:t>
            </a:r>
          </a:p>
        </p:txBody>
      </p:sp>
    </p:spTree>
    <p:extLst>
      <p:ext uri="{BB962C8B-B14F-4D97-AF65-F5344CB8AC3E}">
        <p14:creationId xmlns:p14="http://schemas.microsoft.com/office/powerpoint/2010/main" val="852279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770E3-87F3-4AE7-ACBF-A104DAC8A949}"/>
              </a:ext>
            </a:extLst>
          </p:cNvPr>
          <p:cNvSpPr>
            <a:spLocks noGrp="1"/>
          </p:cNvSpPr>
          <p:nvPr>
            <p:ph type="title"/>
          </p:nvPr>
        </p:nvSpPr>
        <p:spPr/>
        <p:txBody>
          <a:bodyPr/>
          <a:lstStyle/>
          <a:p>
            <a:r>
              <a:rPr lang="en-US" dirty="0"/>
              <a:t>Proposal summary</a:t>
            </a:r>
          </a:p>
        </p:txBody>
      </p:sp>
      <p:sp>
        <p:nvSpPr>
          <p:cNvPr id="3" name="Content Placeholder 2">
            <a:extLst>
              <a:ext uri="{FF2B5EF4-FFF2-40B4-BE49-F238E27FC236}">
                <a16:creationId xmlns:a16="http://schemas.microsoft.com/office/drawing/2014/main" id="{B6620B06-468E-47AF-864B-4B593A265AC5}"/>
              </a:ext>
            </a:extLst>
          </p:cNvPr>
          <p:cNvSpPr>
            <a:spLocks noGrp="1"/>
          </p:cNvSpPr>
          <p:nvPr>
            <p:ph idx="1"/>
          </p:nvPr>
        </p:nvSpPr>
        <p:spPr/>
        <p:txBody>
          <a:bodyPr>
            <a:normAutofit lnSpcReduction="10000"/>
          </a:bodyPr>
          <a:lstStyle/>
          <a:p>
            <a:r>
              <a:rPr lang="en-US" dirty="0"/>
              <a:t>Issue 1.5-1: How to enable network to differentiate UE supporting the new frequency range or not? </a:t>
            </a:r>
          </a:p>
          <a:p>
            <a:pPr lvl="1"/>
            <a:r>
              <a:rPr lang="en-US" b="1" dirty="0"/>
              <a:t>Proposal 1: RAN4 to tell RAN2 that the majority of companies in RAN4 favor new </a:t>
            </a:r>
            <a:r>
              <a:rPr lang="en-US" b="1" dirty="0" err="1"/>
              <a:t>signalling</a:t>
            </a:r>
            <a:r>
              <a:rPr lang="en-US" b="1"/>
              <a:t> instead of </a:t>
            </a:r>
            <a:r>
              <a:rPr lang="en-US" b="1" dirty="0"/>
              <a:t>new band Round 2 discussions.</a:t>
            </a:r>
          </a:p>
          <a:p>
            <a:r>
              <a:rPr lang="en-US" dirty="0"/>
              <a:t>Issue 1.5-2: How to modify NOTE 12 in Table 5.2-1 in TS 38.101-1 to include the support of 3.45 – 3.55 GHz in addition to 3.7 – 3.98 GHz in US Band n77?</a:t>
            </a:r>
          </a:p>
          <a:p>
            <a:pPr lvl="1"/>
            <a:r>
              <a:rPr lang="en-US" b="1" dirty="0"/>
              <a:t>Proposal 2: Option 1 is chosen because it received the most support in Round 2 discussions.</a:t>
            </a:r>
          </a:p>
          <a:p>
            <a:pPr lvl="2"/>
            <a:r>
              <a:rPr lang="en-US" b="1" dirty="0"/>
              <a:t>Option 1: “In the USA this band is restricted to 3450 – 3550 MHz and 3700 – 3980 MHz”</a:t>
            </a:r>
          </a:p>
          <a:p>
            <a:r>
              <a:rPr lang="en-US" b="1" dirty="0"/>
              <a:t>Proposal 3: MediaTek to update the CR in R4-2112049</a:t>
            </a:r>
          </a:p>
          <a:p>
            <a:endParaRPr lang="en-US" dirty="0"/>
          </a:p>
        </p:txBody>
      </p:sp>
    </p:spTree>
    <p:extLst>
      <p:ext uri="{BB962C8B-B14F-4D97-AF65-F5344CB8AC3E}">
        <p14:creationId xmlns:p14="http://schemas.microsoft.com/office/powerpoint/2010/main" val="2499676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1177</TotalTime>
  <Words>962</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WF on Enabling US 3.45 – 3.55GHz in Band n77</vt:lpstr>
      <vt:lpstr>Background: n77 situation in the US</vt:lpstr>
      <vt:lpstr>Issue 1.5-1</vt:lpstr>
      <vt:lpstr>Issue 1.5-2</vt:lpstr>
      <vt:lpstr>Further discussion on Issue 1.5-2</vt:lpstr>
      <vt:lpstr>Proposal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 Forward on n77 in the US</dc:title>
  <dc:creator>Bill Shvodian</dc:creator>
  <cp:lastModifiedBy>Bill Shvodian</cp:lastModifiedBy>
  <cp:revision>40</cp:revision>
  <dcterms:created xsi:type="dcterms:W3CDTF">2021-08-20T00:24:40Z</dcterms:created>
  <dcterms:modified xsi:type="dcterms:W3CDTF">2021-08-25T16:22:43Z</dcterms:modified>
</cp:coreProperties>
</file>