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
  </p:notesMasterIdLst>
  <p:sldIdLst>
    <p:sldId id="256" r:id="rId2"/>
    <p:sldId id="294" r:id="rId3"/>
    <p:sldId id="292" r:id="rId4"/>
    <p:sldId id="291" r:id="rId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meda, Hiromasa (Nokia - JP/Tokyo)" initials="UH(-J" lastIdx="1" clrIdx="0">
    <p:extLst>
      <p:ext uri="{19B8F6BF-5375-455C-9EA6-DF929625EA0E}">
        <p15:presenceInfo xmlns:p15="http://schemas.microsoft.com/office/powerpoint/2012/main" userId="S::hiromasa.umeda@nokia.com::81f2f929-f1a3-44b8-a7d2-5ccf91aa22e4" providerId="AD"/>
      </p:ext>
    </p:extLst>
  </p:cmAuthor>
  <p:cmAuthor id="2" name="Qualcomm User_VV" initials="QU_VV" lastIdx="1" clrIdx="1">
    <p:extLst>
      <p:ext uri="{19B8F6BF-5375-455C-9EA6-DF929625EA0E}">
        <p15:presenceInfo xmlns:p15="http://schemas.microsoft.com/office/powerpoint/2012/main" userId="Qualcomm User_VV"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07" autoAdjust="0"/>
    <p:restoredTop sz="96424" autoAdjust="0"/>
  </p:normalViewPr>
  <p:slideViewPr>
    <p:cSldViewPr snapToGrid="0">
      <p:cViewPr varScale="1">
        <p:scale>
          <a:sx n="101" d="100"/>
          <a:sy n="101" d="100"/>
        </p:scale>
        <p:origin x="150" y="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577CB8-84A1-45D8-829E-D1E8976B938D}" type="datetimeFigureOut">
              <a:rPr lang="zh-CN" altLang="en-US" smtClean="0"/>
              <a:t>2021/8/26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B131C0-A4DB-454F-9D59-F72C6894810F}" type="slidenum">
              <a:rPr lang="zh-CN" altLang="en-US" smtClean="0"/>
              <a:t>‹#›</a:t>
            </a:fld>
            <a:endParaRPr lang="zh-CN" altLang="en-US"/>
          </a:p>
        </p:txBody>
      </p:sp>
    </p:spTree>
    <p:extLst>
      <p:ext uri="{BB962C8B-B14F-4D97-AF65-F5344CB8AC3E}">
        <p14:creationId xmlns:p14="http://schemas.microsoft.com/office/powerpoint/2010/main" val="2963364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2021/8/26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1735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2021/8/26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2371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2021/8/26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89438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2021/8/26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4017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2021/8/26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24241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2021/8/26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8445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6936158-C93E-4C60-BD2E-E0FD4C159F8B}" type="datetimeFigureOut">
              <a:rPr lang="zh-CN" altLang="en-US" smtClean="0"/>
              <a:t>2021/8/26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02225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6936158-C93E-4C60-BD2E-E0FD4C159F8B}" type="datetimeFigureOut">
              <a:rPr lang="zh-CN" altLang="en-US" smtClean="0"/>
              <a:t>2021/8/26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5089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936158-C93E-4C60-BD2E-E0FD4C159F8B}" type="datetimeFigureOut">
              <a:rPr lang="zh-CN" altLang="en-US" smtClean="0"/>
              <a:t>2021/8/26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9177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2021/8/26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11246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2021/8/26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6090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36158-C93E-4C60-BD2E-E0FD4C159F8B}" type="datetimeFigureOut">
              <a:rPr lang="zh-CN" altLang="en-US" smtClean="0"/>
              <a:t>2021/8/26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777586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32841FB5-6394-4B61-AD7A-9926A8D96033}"/>
              </a:ext>
            </a:extLst>
          </p:cNvPr>
          <p:cNvSpPr>
            <a:spLocks noGrp="1"/>
          </p:cNvSpPr>
          <p:nvPr>
            <p:ph type="ctrTitle"/>
          </p:nvPr>
        </p:nvSpPr>
        <p:spPr>
          <a:xfrm>
            <a:off x="375741" y="1929467"/>
            <a:ext cx="11447217" cy="692432"/>
          </a:xfrm>
        </p:spPr>
        <p:txBody>
          <a:bodyPr>
            <a:noAutofit/>
          </a:bodyPr>
          <a:lstStyle/>
          <a:p>
            <a:r>
              <a:rPr lang="en-US" altLang="zh-CN" sz="4400" dirty="0"/>
              <a:t>WF on solution for </a:t>
            </a:r>
            <a:r>
              <a:rPr lang="en-US" altLang="zh-CN" sz="4400" dirty="0" err="1"/>
              <a:t>Scell</a:t>
            </a:r>
            <a:r>
              <a:rPr lang="en-US" altLang="zh-CN" sz="4400" dirty="0"/>
              <a:t> dropping issue</a:t>
            </a:r>
            <a:endParaRPr lang="en-US" sz="4400" dirty="0"/>
          </a:p>
        </p:txBody>
      </p:sp>
      <p:sp>
        <p:nvSpPr>
          <p:cNvPr id="5" name="Subtitle 2">
            <a:extLst>
              <a:ext uri="{FF2B5EF4-FFF2-40B4-BE49-F238E27FC236}">
                <a16:creationId xmlns:a16="http://schemas.microsoft.com/office/drawing/2014/main" xmlns="" id="{8677E230-623E-4B23-8128-061E597F1AF1}"/>
              </a:ext>
            </a:extLst>
          </p:cNvPr>
          <p:cNvSpPr>
            <a:spLocks noGrp="1"/>
          </p:cNvSpPr>
          <p:nvPr>
            <p:ph type="subTitle" idx="1"/>
          </p:nvPr>
        </p:nvSpPr>
        <p:spPr>
          <a:xfrm>
            <a:off x="1524000" y="3602038"/>
            <a:ext cx="9144000" cy="1655762"/>
          </a:xfrm>
        </p:spPr>
        <p:txBody>
          <a:bodyPr/>
          <a:lstStyle/>
          <a:p>
            <a:r>
              <a:rPr lang="en-US" dirty="0"/>
              <a:t>Huawei, HiSilicon, []</a:t>
            </a:r>
          </a:p>
        </p:txBody>
      </p:sp>
      <p:sp>
        <p:nvSpPr>
          <p:cNvPr id="6" name="TextBox 3">
            <a:extLst>
              <a:ext uri="{FF2B5EF4-FFF2-40B4-BE49-F238E27FC236}">
                <a16:creationId xmlns:a16="http://schemas.microsoft.com/office/drawing/2014/main" xmlns="" id="{5BB3C6A5-B872-4979-A917-7B860739811B}"/>
              </a:ext>
            </a:extLst>
          </p:cNvPr>
          <p:cNvSpPr txBox="1"/>
          <p:nvPr/>
        </p:nvSpPr>
        <p:spPr>
          <a:xfrm>
            <a:off x="9425569" y="151162"/>
            <a:ext cx="2483556" cy="369332"/>
          </a:xfrm>
          <a:prstGeom prst="rect">
            <a:avLst/>
          </a:prstGeom>
          <a:noFill/>
        </p:spPr>
        <p:txBody>
          <a:bodyPr wrap="square" rtlCol="0">
            <a:spAutoFit/>
          </a:bodyPr>
          <a:lstStyle/>
          <a:p>
            <a:pPr algn="r"/>
            <a:r>
              <a:rPr lang="en-GB" altLang="zh-CN" b="1" dirty="0" smtClean="0"/>
              <a:t>R4-2114949</a:t>
            </a:r>
            <a:endParaRPr lang="en-US" b="1" dirty="0"/>
          </a:p>
        </p:txBody>
      </p:sp>
      <p:sp>
        <p:nvSpPr>
          <p:cNvPr id="7" name="TextBox 4">
            <a:extLst>
              <a:ext uri="{FF2B5EF4-FFF2-40B4-BE49-F238E27FC236}">
                <a16:creationId xmlns:a16="http://schemas.microsoft.com/office/drawing/2014/main" xmlns="" id="{961EBA95-7131-4683-B8EE-049359931A13}"/>
              </a:ext>
            </a:extLst>
          </p:cNvPr>
          <p:cNvSpPr txBox="1"/>
          <p:nvPr/>
        </p:nvSpPr>
        <p:spPr>
          <a:xfrm>
            <a:off x="98439" y="-28284"/>
            <a:ext cx="4135809" cy="923330"/>
          </a:xfrm>
          <a:prstGeom prst="rect">
            <a:avLst/>
          </a:prstGeom>
          <a:noFill/>
        </p:spPr>
        <p:txBody>
          <a:bodyPr wrap="square" rtlCol="0">
            <a:spAutoFit/>
          </a:bodyPr>
          <a:lstStyle/>
          <a:p>
            <a:r>
              <a:rPr lang="en-US" b="1" dirty="0"/>
              <a:t>3GPP TSG-RAN WG4 #100-e</a:t>
            </a:r>
          </a:p>
          <a:p>
            <a:r>
              <a:rPr lang="en-US" b="1" dirty="0"/>
              <a:t>August 16 – 27, 2021</a:t>
            </a:r>
          </a:p>
          <a:p>
            <a:r>
              <a:rPr lang="en-US" b="1" dirty="0"/>
              <a:t>Electronic meeting</a:t>
            </a:r>
          </a:p>
        </p:txBody>
      </p:sp>
    </p:spTree>
    <p:extLst>
      <p:ext uri="{BB962C8B-B14F-4D97-AF65-F5344CB8AC3E}">
        <p14:creationId xmlns:p14="http://schemas.microsoft.com/office/powerpoint/2010/main" val="144433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p:txBody>
          <a:bodyPr/>
          <a:lstStyle/>
          <a:p>
            <a:r>
              <a:rPr lang="en-US" altLang="zh-CN" b="1" dirty="0" err="1"/>
              <a:t>Scell</a:t>
            </a:r>
            <a:r>
              <a:rPr lang="en-US" altLang="zh-CN" b="1" dirty="0"/>
              <a:t> dropping issue</a:t>
            </a:r>
            <a:r>
              <a:rPr lang="en-US" altLang="zh-CN" dirty="0"/>
              <a:t>: For CA, it is observed that the UE would drop the power on cell with lower priority when the allocated power on cell with higher priority occupies all the power ability of the UE. </a:t>
            </a:r>
          </a:p>
          <a:p>
            <a:endParaRPr lang="en-US" altLang="zh-CN" dirty="0"/>
          </a:p>
          <a:p>
            <a:r>
              <a:rPr lang="en-US" altLang="zh-CN" dirty="0"/>
              <a:t>Possible resolutions applicable for both FR1 and FR2 is proposed in [1][2][3][4]</a:t>
            </a:r>
          </a:p>
          <a:p>
            <a:pPr lvl="1"/>
            <a:r>
              <a:rPr lang="en-US" altLang="zh-CN" dirty="0"/>
              <a:t>‘RAN4 only solution’ but changes to RAN2 specifications also needed; configured power limits for UL serving cells and MAC-CE for enabling/disabling limits</a:t>
            </a:r>
          </a:p>
          <a:p>
            <a:endParaRPr lang="zh-CN" altLang="en-US" dirty="0"/>
          </a:p>
        </p:txBody>
      </p:sp>
    </p:spTree>
    <p:extLst>
      <p:ext uri="{BB962C8B-B14F-4D97-AF65-F5344CB8AC3E}">
        <p14:creationId xmlns:p14="http://schemas.microsoft.com/office/powerpoint/2010/main" val="3651728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32951" y="10898"/>
            <a:ext cx="10445577" cy="6069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dirty="0">
                <a:latin typeface="Calibri" panose="020F0502020204030204" pitchFamily="34" charset="0"/>
                <a:cs typeface="Calibri" panose="020F0502020204030204" pitchFamily="34" charset="0"/>
              </a:rPr>
              <a:t>WF</a:t>
            </a:r>
            <a:endParaRPr lang="zh-CN" altLang="en-US" sz="3200" dirty="0">
              <a:latin typeface="Calibri" panose="020F0502020204030204" pitchFamily="34" charset="0"/>
              <a:cs typeface="Calibri" panose="020F0502020204030204" pitchFamily="34" charset="0"/>
            </a:endParaRPr>
          </a:p>
        </p:txBody>
      </p:sp>
      <p:sp>
        <p:nvSpPr>
          <p:cNvPr id="2" name="文本框 1"/>
          <p:cNvSpPr txBox="1"/>
          <p:nvPr/>
        </p:nvSpPr>
        <p:spPr>
          <a:xfrm>
            <a:off x="194310" y="857250"/>
            <a:ext cx="11624310" cy="3170099"/>
          </a:xfrm>
          <a:prstGeom prst="rect">
            <a:avLst/>
          </a:prstGeom>
          <a:noFill/>
        </p:spPr>
        <p:txBody>
          <a:bodyPr wrap="square" rtlCol="0">
            <a:spAutoFit/>
          </a:bodyPr>
          <a:lstStyle/>
          <a:p>
            <a:pPr marL="285750" indent="-285750">
              <a:lnSpc>
                <a:spcPct val="125000"/>
              </a:lnSpc>
              <a:buFont typeface="Arial" panose="020B0604020202020204" pitchFamily="34" charset="0"/>
              <a:buChar char="•"/>
            </a:pPr>
            <a:r>
              <a:rPr lang="en-US" altLang="zh-CN" sz="2000" dirty="0" smtClean="0"/>
              <a:t>The </a:t>
            </a:r>
            <a:r>
              <a:rPr lang="en-US" altLang="zh-CN" sz="2000" dirty="0"/>
              <a:t>observed field issue applies for both intra-band and inter band UL CA.</a:t>
            </a:r>
          </a:p>
          <a:p>
            <a:pPr marL="742950" lvl="1" indent="-285750">
              <a:lnSpc>
                <a:spcPct val="125000"/>
              </a:lnSpc>
              <a:buFont typeface="Arial" panose="020B0604020202020204" pitchFamily="34" charset="0"/>
              <a:buChar char="•"/>
            </a:pPr>
            <a:r>
              <a:rPr lang="en-US" altLang="zh-CN" sz="2000" dirty="0"/>
              <a:t>FFS for FR2 inter band UL CA</a:t>
            </a:r>
          </a:p>
          <a:p>
            <a:pPr marL="285750" indent="-285750">
              <a:lnSpc>
                <a:spcPct val="125000"/>
              </a:lnSpc>
              <a:buFont typeface="Arial" panose="020B0604020202020204" pitchFamily="34" charset="0"/>
              <a:buChar char="•"/>
            </a:pPr>
            <a:r>
              <a:rPr lang="en-US" altLang="zh-CN" sz="2000" dirty="0"/>
              <a:t>To solve the </a:t>
            </a:r>
            <a:r>
              <a:rPr lang="en-US" altLang="zh-CN" sz="2000" dirty="0" smtClean="0"/>
              <a:t>issue, it </a:t>
            </a:r>
            <a:r>
              <a:rPr lang="en-US" altLang="zh-CN" sz="2000" dirty="0"/>
              <a:t>is agreed to be handled from Rel-17:</a:t>
            </a:r>
            <a:endParaRPr lang="en-US" altLang="zh-CN" sz="2000" strike="sngStrike" dirty="0"/>
          </a:p>
          <a:p>
            <a:pPr marL="742950" lvl="1" indent="-285750">
              <a:lnSpc>
                <a:spcPct val="125000"/>
              </a:lnSpc>
              <a:buFont typeface="Arial" panose="020B0604020202020204" pitchFamily="34" charset="0"/>
              <a:buChar char="•"/>
            </a:pPr>
            <a:r>
              <a:rPr lang="en-US" altLang="zh-CN" sz="2000" dirty="0"/>
              <a:t>RAN1 and RAN2 shall be involved in the discussion and their spec impact should be considered</a:t>
            </a:r>
          </a:p>
          <a:p>
            <a:pPr marL="742950" lvl="1" indent="-285750">
              <a:lnSpc>
                <a:spcPct val="125000"/>
              </a:lnSpc>
              <a:buFont typeface="Arial" panose="020B0604020202020204" pitchFamily="34" charset="0"/>
              <a:buChar char="•"/>
            </a:pPr>
            <a:r>
              <a:rPr lang="en-US" altLang="zh-CN" sz="2000" dirty="0"/>
              <a:t>LS should be sent to RAN1 to check their understanding of this low priority CC dropping issue and the possible </a:t>
            </a:r>
            <a:r>
              <a:rPr lang="en-US" altLang="zh-CN" sz="2000" dirty="0" smtClean="0"/>
              <a:t>spec </a:t>
            </a:r>
            <a:r>
              <a:rPr lang="en-US" altLang="zh-CN" sz="2000" dirty="0"/>
              <a:t>impact </a:t>
            </a:r>
          </a:p>
          <a:p>
            <a:pPr marL="742950" lvl="1" indent="-285750">
              <a:lnSpc>
                <a:spcPct val="125000"/>
              </a:lnSpc>
              <a:buFont typeface="Arial" panose="020B0604020202020204" pitchFamily="34" charset="0"/>
              <a:buChar char="•"/>
            </a:pPr>
            <a:r>
              <a:rPr lang="en-US" altLang="zh-CN" sz="2000" dirty="0"/>
              <a:t>The specific solution is FFS</a:t>
            </a:r>
          </a:p>
          <a:p>
            <a:pPr marL="285750" indent="-285750">
              <a:lnSpc>
                <a:spcPct val="125000"/>
              </a:lnSpc>
              <a:buFont typeface="Arial" panose="020B0604020202020204" pitchFamily="34" charset="0"/>
              <a:buChar char="•"/>
            </a:pPr>
            <a:r>
              <a:rPr lang="en-US" altLang="zh-CN" sz="2000" dirty="0" smtClean="0"/>
              <a:t>The </a:t>
            </a:r>
            <a:r>
              <a:rPr lang="en-US" altLang="zh-CN" sz="2000" dirty="0"/>
              <a:t>study on </a:t>
            </a:r>
            <a:r>
              <a:rPr lang="en-US" altLang="zh-CN" sz="2000" dirty="0" err="1"/>
              <a:t>Scell</a:t>
            </a:r>
            <a:r>
              <a:rPr lang="en-US" altLang="zh-CN" sz="2000" dirty="0"/>
              <a:t> dropping solution should cover both FR1 and FR2 CA. </a:t>
            </a:r>
            <a:endParaRPr lang="zh-CN" altLang="en-US" sz="2000" dirty="0"/>
          </a:p>
        </p:txBody>
      </p:sp>
    </p:spTree>
    <p:extLst>
      <p:ext uri="{BB962C8B-B14F-4D97-AF65-F5344CB8AC3E}">
        <p14:creationId xmlns:p14="http://schemas.microsoft.com/office/powerpoint/2010/main" val="2598365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40046" y="0"/>
            <a:ext cx="3772930" cy="584775"/>
          </a:xfrm>
          <a:prstGeom prst="rect">
            <a:avLst/>
          </a:prstGeom>
          <a:noFill/>
        </p:spPr>
        <p:txBody>
          <a:bodyPr wrap="square" rtlCol="0">
            <a:spAutoFit/>
          </a:bodyPr>
          <a:lstStyle/>
          <a:p>
            <a:r>
              <a:rPr lang="en-US" altLang="zh-CN" sz="3200" dirty="0"/>
              <a:t>Reference</a:t>
            </a:r>
            <a:endParaRPr lang="zh-CN" altLang="en-US" sz="3200" dirty="0"/>
          </a:p>
        </p:txBody>
      </p:sp>
      <p:sp>
        <p:nvSpPr>
          <p:cNvPr id="5" name="文本框 4"/>
          <p:cNvSpPr txBox="1"/>
          <p:nvPr/>
        </p:nvSpPr>
        <p:spPr>
          <a:xfrm>
            <a:off x="140046" y="657077"/>
            <a:ext cx="11351740" cy="2554545"/>
          </a:xfrm>
          <a:prstGeom prst="rect">
            <a:avLst/>
          </a:prstGeom>
          <a:noFill/>
        </p:spPr>
        <p:txBody>
          <a:bodyPr wrap="square" rtlCol="0">
            <a:spAutoFit/>
          </a:bodyPr>
          <a:lstStyle/>
          <a:p>
            <a:pPr>
              <a:lnSpc>
                <a:spcPct val="125000"/>
              </a:lnSpc>
            </a:pPr>
            <a:r>
              <a:rPr lang="en-US" altLang="zh-CN" sz="1600" dirty="0">
                <a:latin typeface="Times New Roman" panose="02020603050405020304" pitchFamily="18" charset="0"/>
                <a:cs typeface="Times New Roman" panose="02020603050405020304" pitchFamily="18" charset="0"/>
              </a:rPr>
              <a:t>[1] R4-2112826, “Resolution of the </a:t>
            </a:r>
            <a:r>
              <a:rPr lang="en-US" altLang="zh-CN" sz="1600" dirty="0" err="1">
                <a:latin typeface="Times New Roman" panose="02020603050405020304" pitchFamily="18" charset="0"/>
                <a:cs typeface="Times New Roman" panose="02020603050405020304" pitchFamily="18" charset="0"/>
              </a:rPr>
              <a:t>Scell</a:t>
            </a:r>
            <a:r>
              <a:rPr lang="en-US" altLang="zh-CN" sz="1600" dirty="0">
                <a:latin typeface="Times New Roman" panose="02020603050405020304" pitchFamily="18" charset="0"/>
                <a:cs typeface="Times New Roman" panose="02020603050405020304" pitchFamily="18" charset="0"/>
              </a:rPr>
              <a:t> dropping (power reduction) problem”, Ericsson</a:t>
            </a:r>
          </a:p>
          <a:p>
            <a:pPr>
              <a:lnSpc>
                <a:spcPct val="125000"/>
              </a:lnSpc>
            </a:pPr>
            <a:r>
              <a:rPr lang="en-US" altLang="zh-CN" sz="1600" dirty="0">
                <a:latin typeface="Times New Roman" panose="02020603050405020304" pitchFamily="18" charset="0"/>
                <a:cs typeface="Times New Roman" panose="02020603050405020304" pitchFamily="18" charset="0"/>
              </a:rPr>
              <a:t>[2] R4-2112811, “Introduction of power limits for serving cells of UL CA” (FR1), Ericsson </a:t>
            </a:r>
          </a:p>
          <a:p>
            <a:pPr>
              <a:lnSpc>
                <a:spcPct val="125000"/>
              </a:lnSpc>
            </a:pPr>
            <a:r>
              <a:rPr lang="en-US" altLang="zh-CN" sz="1600" dirty="0">
                <a:latin typeface="Times New Roman" panose="02020603050405020304" pitchFamily="18" charset="0"/>
                <a:cs typeface="Times New Roman" panose="02020603050405020304" pitchFamily="18" charset="0"/>
              </a:rPr>
              <a:t>[3] R4-2112816, “Introduction of power limits for serving cells of UL CA” (FR2), Ericsson</a:t>
            </a:r>
          </a:p>
          <a:p>
            <a:pPr>
              <a:lnSpc>
                <a:spcPct val="125000"/>
              </a:lnSpc>
            </a:pPr>
            <a:r>
              <a:rPr lang="en-US" altLang="zh-CN" sz="1600" dirty="0">
                <a:latin typeface="Times New Roman" panose="02020603050405020304" pitchFamily="18" charset="0"/>
                <a:cs typeface="Times New Roman" panose="02020603050405020304" pitchFamily="18" charset="0"/>
              </a:rPr>
              <a:t>[4] R4-2114551 </a:t>
            </a:r>
            <a:r>
              <a:rPr lang="en-US" altLang="zh-CN" sz="1600" dirty="0" smtClean="0">
                <a:latin typeface="Times New Roman" panose="02020603050405020304" pitchFamily="18" charset="0"/>
                <a:cs typeface="Times New Roman" panose="02020603050405020304" pitchFamily="18" charset="0"/>
              </a:rPr>
              <a:t>“Delta </a:t>
            </a:r>
            <a:r>
              <a:rPr lang="en-US" altLang="zh-CN" sz="1600" dirty="0" err="1">
                <a:latin typeface="Times New Roman" panose="02020603050405020304" pitchFamily="18" charset="0"/>
                <a:cs typeface="Times New Roman" panose="02020603050405020304" pitchFamily="18" charset="0"/>
              </a:rPr>
              <a:t>Pcell</a:t>
            </a:r>
            <a:r>
              <a:rPr lang="en-US" altLang="zh-CN" sz="1600" dirty="0">
                <a:latin typeface="Times New Roman" panose="02020603050405020304" pitchFamily="18" charset="0"/>
                <a:cs typeface="Times New Roman" panose="02020603050405020304" pitchFamily="18" charset="0"/>
              </a:rPr>
              <a:t> parameter to solve </a:t>
            </a:r>
            <a:r>
              <a:rPr lang="en-US" altLang="zh-CN" sz="1600" dirty="0" err="1">
                <a:latin typeface="Times New Roman" panose="02020603050405020304" pitchFamily="18" charset="0"/>
                <a:cs typeface="Times New Roman" panose="02020603050405020304" pitchFamily="18" charset="0"/>
              </a:rPr>
              <a:t>SCell</a:t>
            </a:r>
            <a:r>
              <a:rPr lang="en-US" altLang="zh-CN" sz="1600" dirty="0">
                <a:latin typeface="Times New Roman" panose="02020603050405020304" pitchFamily="18" charset="0"/>
                <a:cs typeface="Times New Roman" panose="02020603050405020304" pitchFamily="18" charset="0"/>
              </a:rPr>
              <a:t> dropping </a:t>
            </a:r>
            <a:r>
              <a:rPr lang="en-US" altLang="zh-CN" sz="1600" dirty="0" smtClean="0">
                <a:latin typeface="Times New Roman" panose="02020603050405020304" pitchFamily="18" charset="0"/>
                <a:cs typeface="Times New Roman" panose="02020603050405020304" pitchFamily="18" charset="0"/>
              </a:rPr>
              <a:t>issue”, </a:t>
            </a:r>
            <a:r>
              <a:rPr lang="en-US" altLang="zh-CN" sz="1600" dirty="0">
                <a:latin typeface="Times New Roman" panose="02020603050405020304" pitchFamily="18" charset="0"/>
                <a:cs typeface="Times New Roman" panose="02020603050405020304" pitchFamily="18" charset="0"/>
              </a:rPr>
              <a:t>Qualcomm </a:t>
            </a:r>
            <a:endParaRPr lang="en-US" altLang="zh-CN" sz="1600" dirty="0" smtClean="0">
              <a:latin typeface="Times New Roman" panose="02020603050405020304" pitchFamily="18" charset="0"/>
              <a:cs typeface="Times New Roman" panose="02020603050405020304" pitchFamily="18" charset="0"/>
            </a:endParaRPr>
          </a:p>
          <a:p>
            <a:pPr>
              <a:lnSpc>
                <a:spcPct val="125000"/>
              </a:lnSpc>
            </a:pPr>
            <a:r>
              <a:rPr lang="en-US" altLang="zh-CN" sz="1600" dirty="0" smtClean="0">
                <a:latin typeface="Times New Roman" panose="02020603050405020304" pitchFamily="18" charset="0"/>
                <a:cs typeface="Times New Roman" panose="02020603050405020304" pitchFamily="18" charset="0"/>
              </a:rPr>
              <a:t>[5] R4-2112383, “</a:t>
            </a:r>
            <a:r>
              <a:rPr lang="en-GB" altLang="zh-CN" sz="1600" dirty="0">
                <a:latin typeface="Times New Roman" panose="02020603050405020304" pitchFamily="18" charset="0"/>
                <a:cs typeface="Times New Roman" panose="02020603050405020304" pitchFamily="18" charset="0"/>
              </a:rPr>
              <a:t>Views on </a:t>
            </a:r>
            <a:r>
              <a:rPr lang="en-GB" altLang="zh-CN" sz="1600" dirty="0" err="1">
                <a:latin typeface="Times New Roman" panose="02020603050405020304" pitchFamily="18" charset="0"/>
                <a:cs typeface="Times New Roman" panose="02020603050405020304" pitchFamily="18" charset="0"/>
              </a:rPr>
              <a:t>SCell</a:t>
            </a:r>
            <a:r>
              <a:rPr lang="en-GB" altLang="zh-CN" sz="1600" dirty="0">
                <a:latin typeface="Times New Roman" panose="02020603050405020304" pitchFamily="18" charset="0"/>
                <a:cs typeface="Times New Roman" panose="02020603050405020304" pitchFamily="18" charset="0"/>
              </a:rPr>
              <a:t> dropping for UL CA</a:t>
            </a:r>
            <a:r>
              <a:rPr lang="en-US" altLang="zh-CN" sz="1600" dirty="0" smtClean="0">
                <a:latin typeface="Times New Roman" panose="02020603050405020304" pitchFamily="18" charset="0"/>
                <a:cs typeface="Times New Roman" panose="02020603050405020304" pitchFamily="18" charset="0"/>
              </a:rPr>
              <a:t>”, Apple</a:t>
            </a:r>
          </a:p>
          <a:p>
            <a:pPr>
              <a:lnSpc>
                <a:spcPct val="125000"/>
              </a:lnSpc>
            </a:pPr>
            <a:r>
              <a:rPr lang="en-US" altLang="zh-CN" sz="1600" dirty="0" smtClean="0">
                <a:latin typeface="Times New Roman" panose="02020603050405020304" pitchFamily="18" charset="0"/>
                <a:cs typeface="Times New Roman" panose="02020603050405020304" pitchFamily="18" charset="0"/>
              </a:rPr>
              <a:t>[6] R4-2113890, “</a:t>
            </a:r>
            <a:r>
              <a:rPr lang="en-GB" altLang="zh-CN" sz="1600" dirty="0">
                <a:latin typeface="Times New Roman" panose="02020603050405020304" pitchFamily="18" charset="0"/>
                <a:cs typeface="Times New Roman" panose="02020603050405020304" pitchFamily="18" charset="0"/>
              </a:rPr>
              <a:t>R16 discussion on SCC </a:t>
            </a:r>
            <a:r>
              <a:rPr lang="en-GB" altLang="zh-CN" sz="1600" dirty="0" smtClean="0">
                <a:latin typeface="Times New Roman" panose="02020603050405020304" pitchFamily="18" charset="0"/>
                <a:cs typeface="Times New Roman" panose="02020603050405020304" pitchFamily="18" charset="0"/>
              </a:rPr>
              <a:t>drop</a:t>
            </a:r>
            <a:r>
              <a:rPr lang="en-US" altLang="zh-CN" sz="1600" dirty="0" smtClean="0">
                <a:latin typeface="Times New Roman" panose="02020603050405020304" pitchFamily="18" charset="0"/>
                <a:cs typeface="Times New Roman" panose="02020603050405020304" pitchFamily="18" charset="0"/>
              </a:rPr>
              <a:t>”, OPPO</a:t>
            </a:r>
          </a:p>
          <a:p>
            <a:pPr>
              <a:lnSpc>
                <a:spcPct val="125000"/>
              </a:lnSpc>
            </a:pPr>
            <a:r>
              <a:rPr lang="en-US" altLang="zh-CN" sz="1600" dirty="0">
                <a:latin typeface="Times New Roman" panose="02020603050405020304" pitchFamily="18" charset="0"/>
                <a:cs typeface="Times New Roman" panose="02020603050405020304" pitchFamily="18" charset="0"/>
              </a:rPr>
              <a:t>[7] </a:t>
            </a:r>
            <a:r>
              <a:rPr lang="en-US" altLang="zh-CN" sz="1600" dirty="0" smtClean="0">
                <a:latin typeface="Times New Roman" panose="02020603050405020304" pitchFamily="18" charset="0"/>
                <a:cs typeface="Times New Roman" panose="02020603050405020304" pitchFamily="18" charset="0"/>
              </a:rPr>
              <a:t>R4-2114468, “Adding </a:t>
            </a:r>
            <a:r>
              <a:rPr lang="en-US" altLang="zh-CN" sz="1600" dirty="0">
                <a:latin typeface="Times New Roman" panose="02020603050405020304" pitchFamily="18" charset="0"/>
                <a:cs typeface="Times New Roman" panose="02020603050405020304" pitchFamily="18" charset="0"/>
              </a:rPr>
              <a:t>new objective to Rel-17 FR1 WI to prevent </a:t>
            </a:r>
            <a:r>
              <a:rPr lang="en-US" altLang="zh-CN" sz="1600" dirty="0" err="1">
                <a:latin typeface="Times New Roman" panose="02020603050405020304" pitchFamily="18" charset="0"/>
                <a:cs typeface="Times New Roman" panose="02020603050405020304" pitchFamily="18" charset="0"/>
              </a:rPr>
              <a:t>scell</a:t>
            </a:r>
            <a:r>
              <a:rPr lang="en-US" altLang="zh-CN" sz="1600" dirty="0">
                <a:latin typeface="Times New Roman" panose="02020603050405020304" pitchFamily="18" charset="0"/>
                <a:cs typeface="Times New Roman" panose="02020603050405020304" pitchFamily="18" charset="0"/>
              </a:rPr>
              <a:t> dropping for </a:t>
            </a:r>
            <a:r>
              <a:rPr lang="en-US" altLang="zh-CN" sz="1600" dirty="0" smtClean="0">
                <a:latin typeface="Times New Roman" panose="02020603050405020304" pitchFamily="18" charset="0"/>
                <a:cs typeface="Times New Roman" panose="02020603050405020304" pitchFamily="18" charset="0"/>
              </a:rPr>
              <a:t>CA”, Huawei, HiSilicon</a:t>
            </a:r>
          </a:p>
          <a:p>
            <a:pPr>
              <a:lnSpc>
                <a:spcPct val="125000"/>
              </a:lnSpc>
            </a:pPr>
            <a:r>
              <a:rPr lang="en-US" altLang="zh-CN" sz="1600" dirty="0" smtClean="0">
                <a:latin typeface="Times New Roman" panose="02020603050405020304" pitchFamily="18" charset="0"/>
                <a:cs typeface="Times New Roman" panose="02020603050405020304" pitchFamily="18" charset="0"/>
              </a:rPr>
              <a:t>[8</a:t>
            </a:r>
            <a:r>
              <a:rPr lang="en-US" altLang="zh-CN" sz="1600" dirty="0">
                <a:latin typeface="Times New Roman" panose="02020603050405020304" pitchFamily="18" charset="0"/>
                <a:cs typeface="Times New Roman" panose="02020603050405020304" pitchFamily="18" charset="0"/>
              </a:rPr>
              <a:t>] </a:t>
            </a:r>
            <a:r>
              <a:rPr lang="en-US" altLang="zh-CN" sz="1600" dirty="0" smtClean="0">
                <a:latin typeface="Times New Roman" panose="02020603050405020304" pitchFamily="18" charset="0"/>
                <a:cs typeface="Times New Roman" panose="02020603050405020304" pitchFamily="18" charset="0"/>
              </a:rPr>
              <a:t>R4-2114727, “Email </a:t>
            </a:r>
            <a:r>
              <a:rPr lang="en-US" altLang="zh-CN" sz="1600" dirty="0">
                <a:latin typeface="Times New Roman" panose="02020603050405020304" pitchFamily="18" charset="0"/>
                <a:cs typeface="Times New Roman" panose="02020603050405020304" pitchFamily="18" charset="0"/>
              </a:rPr>
              <a:t>discussion summary for [100-e][127] </a:t>
            </a:r>
            <a:r>
              <a:rPr lang="en-US" altLang="zh-CN" sz="1600" dirty="0" smtClean="0">
                <a:latin typeface="Times New Roman" panose="02020603050405020304" pitchFamily="18" charset="0"/>
                <a:cs typeface="Times New Roman" panose="02020603050405020304" pitchFamily="18" charset="0"/>
              </a:rPr>
              <a:t>NR_RF_FR1_enh_Part_1_HPUE_ULMIMO”, Huawei, HiSilicon</a:t>
            </a:r>
            <a:endParaRPr lang="zh-CN" alt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689668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6147</TotalTime>
  <Words>352</Words>
  <Application>Microsoft Office PowerPoint</Application>
  <PresentationFormat>宽屏</PresentationFormat>
  <Paragraphs>28</Paragraphs>
  <Slides>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vt:i4>
      </vt:variant>
    </vt:vector>
  </HeadingPairs>
  <TitlesOfParts>
    <vt:vector size="10" baseType="lpstr">
      <vt:lpstr>宋体</vt:lpstr>
      <vt:lpstr>Arial</vt:lpstr>
      <vt:lpstr>Calibri</vt:lpstr>
      <vt:lpstr>Calibri Light</vt:lpstr>
      <vt:lpstr>Times New Roman</vt:lpstr>
      <vt:lpstr>Office 主题</vt:lpstr>
      <vt:lpstr>WF on solution for Scell dropping issue</vt:lpstr>
      <vt:lpstr>Background</vt:lpstr>
      <vt:lpstr>PowerPoint 演示文稿</vt:lpstr>
      <vt:lpstr>PowerPoint 演示文稿</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scope of FR1 UE RF</dc:title>
  <dc:creator>Zhangqian (Zq)</dc:creator>
  <cp:lastModifiedBy>Huawei,ZhangQian</cp:lastModifiedBy>
  <cp:revision>340</cp:revision>
  <dcterms:created xsi:type="dcterms:W3CDTF">2019-10-15T22:26:30Z</dcterms:created>
  <dcterms:modified xsi:type="dcterms:W3CDTF">2021-08-26T03:43:09Z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(3)PYd5ITT8ULLKd2NDn9DLYhqdLJGWDo2XOrDPyQ2F/ltl3cXoOP4ruSVotIdt/olevWl0A/l+
hrVW+xvMPiALkBebVLqGrp0YZYshyAGr75IqOa2oNajHZ9ia7Vr4+EeueE7gr87E/SJFmkGe
DRqqMlzBIrD8kLmyOb4+0NBVq0+N3wJ0mQiK2TA78DA3dpiQ64oI1taB7S38FKdM8fZoQ0XO
iiNE+AUHkmf/Qw5qn1</vt:lpwstr>
  </property>
  <property fmtid="{D5CDD505-2E9C-101B-9397-08002B2CF9AE}" pid="3" name="_2015_ms_pID_7253431">
    <vt:lpwstr>HOGwT47YTMGAEJK9n+RcaclirIePz4qeSBGgNLMf8KsHJwB+ffxSFD
LLL6UUfhovHQqb6cviytesZEvuy88dFnFGcCI/mXnBU/uOMwbVa0ztAA6KwU1C0E8/BOIoDU
a65LEWH/EW8jbWAQE4ozVM+HODO7jwTb41zBJgDT1ajUesTGCtLhfc8gxAkjW5ycyV6Oilz9
Smr3FzYoOSEXFjYZLyxFNsGEg0WnwDs4pZGg</vt:lpwstr>
  </property>
  <property fmtid="{D5CDD505-2E9C-101B-9397-08002B2CF9AE}" pid="4" name="_2015_ms_pID_7253432">
    <vt:lpwstr>AA==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1626417716</vt:lpwstr>
  </property>
</Properties>
</file>