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C10CDC-A388-4B7A-B44D-565954F4695E}" v="1" dt="2021-08-26T13:47:22.5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an Bergljung" userId="b6ed368b-e657-4ae7-b07c-b1d9abf42404" providerId="ADAL" clId="{3EC10CDC-A388-4B7A-B44D-565954F4695E}"/>
    <pc:docChg chg="custSel addSld delSld modSld">
      <pc:chgData name="Christian Bergljung" userId="b6ed368b-e657-4ae7-b07c-b1d9abf42404" providerId="ADAL" clId="{3EC10CDC-A388-4B7A-B44D-565954F4695E}" dt="2021-08-26T13:49:55.832" v="84" actId="20577"/>
      <pc:docMkLst>
        <pc:docMk/>
      </pc:docMkLst>
      <pc:sldChg chg="modSp mod">
        <pc:chgData name="Christian Bergljung" userId="b6ed368b-e657-4ae7-b07c-b1d9abf42404" providerId="ADAL" clId="{3EC10CDC-A388-4B7A-B44D-565954F4695E}" dt="2021-08-26T13:45:01.929" v="4" actId="20577"/>
        <pc:sldMkLst>
          <pc:docMk/>
          <pc:sldMk cId="511560481" sldId="256"/>
        </pc:sldMkLst>
        <pc:spChg chg="mod">
          <ac:chgData name="Christian Bergljung" userId="b6ed368b-e657-4ae7-b07c-b1d9abf42404" providerId="ADAL" clId="{3EC10CDC-A388-4B7A-B44D-565954F4695E}" dt="2021-08-26T13:45:01.929" v="4" actId="20577"/>
          <ac:spMkLst>
            <pc:docMk/>
            <pc:sldMk cId="511560481" sldId="256"/>
            <ac:spMk id="5" creationId="{0BFFC1CF-8E57-4E46-B7EF-EE9B1CE67843}"/>
          </ac:spMkLst>
        </pc:spChg>
      </pc:sldChg>
      <pc:sldChg chg="del">
        <pc:chgData name="Christian Bergljung" userId="b6ed368b-e657-4ae7-b07c-b1d9abf42404" providerId="ADAL" clId="{3EC10CDC-A388-4B7A-B44D-565954F4695E}" dt="2021-08-26T13:48:39.929" v="69" actId="47"/>
        <pc:sldMkLst>
          <pc:docMk/>
          <pc:sldMk cId="3532564584" sldId="257"/>
        </pc:sldMkLst>
      </pc:sldChg>
      <pc:sldChg chg="del">
        <pc:chgData name="Christian Bergljung" userId="b6ed368b-e657-4ae7-b07c-b1d9abf42404" providerId="ADAL" clId="{3EC10CDC-A388-4B7A-B44D-565954F4695E}" dt="2021-08-26T13:44:54.900" v="0" actId="47"/>
        <pc:sldMkLst>
          <pc:docMk/>
          <pc:sldMk cId="1326244067" sldId="258"/>
        </pc:sldMkLst>
      </pc:sldChg>
      <pc:sldChg chg="addSp delSp modSp new mod">
        <pc:chgData name="Christian Bergljung" userId="b6ed368b-e657-4ae7-b07c-b1d9abf42404" providerId="ADAL" clId="{3EC10CDC-A388-4B7A-B44D-565954F4695E}" dt="2021-08-26T13:47:22.529" v="52"/>
        <pc:sldMkLst>
          <pc:docMk/>
          <pc:sldMk cId="3177568799" sldId="258"/>
        </pc:sldMkLst>
        <pc:spChg chg="mod">
          <ac:chgData name="Christian Bergljung" userId="b6ed368b-e657-4ae7-b07c-b1d9abf42404" providerId="ADAL" clId="{3EC10CDC-A388-4B7A-B44D-565954F4695E}" dt="2021-08-26T13:45:30.461" v="50" actId="20577"/>
          <ac:spMkLst>
            <pc:docMk/>
            <pc:sldMk cId="3177568799" sldId="258"/>
            <ac:spMk id="2" creationId="{7DF538C3-88BE-4C87-84DD-1CD67EF48FAC}"/>
          </ac:spMkLst>
        </pc:spChg>
        <pc:spChg chg="del">
          <ac:chgData name="Christian Bergljung" userId="b6ed368b-e657-4ae7-b07c-b1d9abf42404" providerId="ADAL" clId="{3EC10CDC-A388-4B7A-B44D-565954F4695E}" dt="2021-08-26T13:45:40.874" v="51" actId="478"/>
          <ac:spMkLst>
            <pc:docMk/>
            <pc:sldMk cId="3177568799" sldId="258"/>
            <ac:spMk id="3" creationId="{BB1445B0-BA35-4BD6-91CF-7D2895342579}"/>
          </ac:spMkLst>
        </pc:spChg>
        <pc:graphicFrameChg chg="add mod">
          <ac:chgData name="Christian Bergljung" userId="b6ed368b-e657-4ae7-b07c-b1d9abf42404" providerId="ADAL" clId="{3EC10CDC-A388-4B7A-B44D-565954F4695E}" dt="2021-08-26T13:47:22.529" v="52"/>
          <ac:graphicFrameMkLst>
            <pc:docMk/>
            <pc:sldMk cId="3177568799" sldId="258"/>
            <ac:graphicFrameMk id="4" creationId="{C0B3485C-9730-49C0-A3D1-D8CFC1AB3D7F}"/>
          </ac:graphicFrameMkLst>
        </pc:graphicFrameChg>
      </pc:sldChg>
      <pc:sldChg chg="modSp new mod">
        <pc:chgData name="Christian Bergljung" userId="b6ed368b-e657-4ae7-b07c-b1d9abf42404" providerId="ADAL" clId="{3EC10CDC-A388-4B7A-B44D-565954F4695E}" dt="2021-08-26T13:49:55.832" v="84" actId="20577"/>
        <pc:sldMkLst>
          <pc:docMk/>
          <pc:sldMk cId="3313094453" sldId="259"/>
        </pc:sldMkLst>
        <pc:spChg chg="mod">
          <ac:chgData name="Christian Bergljung" userId="b6ed368b-e657-4ae7-b07c-b1d9abf42404" providerId="ADAL" clId="{3EC10CDC-A388-4B7A-B44D-565954F4695E}" dt="2021-08-26T13:48:51.251" v="83" actId="20577"/>
          <ac:spMkLst>
            <pc:docMk/>
            <pc:sldMk cId="3313094453" sldId="259"/>
            <ac:spMk id="2" creationId="{45203173-784D-4781-8306-8177A3035C0C}"/>
          </ac:spMkLst>
        </pc:spChg>
        <pc:spChg chg="mod">
          <ac:chgData name="Christian Bergljung" userId="b6ed368b-e657-4ae7-b07c-b1d9abf42404" providerId="ADAL" clId="{3EC10CDC-A388-4B7A-B44D-565954F4695E}" dt="2021-08-26T13:49:55.832" v="84" actId="20577"/>
          <ac:spMkLst>
            <pc:docMk/>
            <pc:sldMk cId="3313094453" sldId="259"/>
            <ac:spMk id="3" creationId="{5DDF6ED2-BD18-41F8-94B8-25FACDDE84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CF6311-7616-4FAD-ACF3-E0007466C0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xmlns="" id="{56FA9D36-BB42-47D2-8807-DC0F74355E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xmlns="" id="{B943E125-CEF1-4443-9C50-0C40CD8779E2}"/>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5" name="Footer Placeholder 4">
            <a:extLst>
              <a:ext uri="{FF2B5EF4-FFF2-40B4-BE49-F238E27FC236}">
                <a16:creationId xmlns:a16="http://schemas.microsoft.com/office/drawing/2014/main" xmlns="" id="{FBDFF5A8-B0E1-4F86-B8B0-26F9A83C0E7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74729BFC-5A7F-4423-9FB9-9CE7F4214E61}"/>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203875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47C8E6-1EBA-44F8-801F-044ED46B2D8B}"/>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03556A16-B701-4F64-9F1A-35584493B5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8E29BBB4-5F27-4930-AC0A-D98611AE2F7A}"/>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5" name="Footer Placeholder 4">
            <a:extLst>
              <a:ext uri="{FF2B5EF4-FFF2-40B4-BE49-F238E27FC236}">
                <a16:creationId xmlns:a16="http://schemas.microsoft.com/office/drawing/2014/main" xmlns="" id="{0CBD1B76-2031-4B70-B6F0-B4FEAA43777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83F1F32B-2B6F-420E-A124-EE95895A7247}"/>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201332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E07368C-BE19-4290-8C42-A800115BAB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42B3055F-F83E-4813-B615-281997ADAB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B89551BA-A363-47C5-8AE2-CE36729B3858}"/>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5" name="Footer Placeholder 4">
            <a:extLst>
              <a:ext uri="{FF2B5EF4-FFF2-40B4-BE49-F238E27FC236}">
                <a16:creationId xmlns:a16="http://schemas.microsoft.com/office/drawing/2014/main" xmlns="" id="{235676B5-EE1D-4398-A2DE-C5BEEA340A3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BC6DF269-EB67-40F7-8235-AE53DCE39C87}"/>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21652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429E39-3DA9-4E4A-A800-643BF62E998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6B0B9BAA-BB8A-40FF-86CF-1E4EEA18D4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FC3A04E6-E4CC-4049-9025-56BB148AC002}"/>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5" name="Footer Placeholder 4">
            <a:extLst>
              <a:ext uri="{FF2B5EF4-FFF2-40B4-BE49-F238E27FC236}">
                <a16:creationId xmlns:a16="http://schemas.microsoft.com/office/drawing/2014/main" xmlns="" id="{20FBBBB4-15B8-4D2B-BB63-33B54DC2A6D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31DF9461-9508-47DD-8665-6941D3DAB8A9}"/>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322017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140D9B-DA98-405C-B966-3A931D3E18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xmlns="" id="{2E6D4B00-4A49-4281-A4F8-DD47F9C1CD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7F1B8EC-A490-41E5-BAF6-B0E78F2A8203}"/>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5" name="Footer Placeholder 4">
            <a:extLst>
              <a:ext uri="{FF2B5EF4-FFF2-40B4-BE49-F238E27FC236}">
                <a16:creationId xmlns:a16="http://schemas.microsoft.com/office/drawing/2014/main" xmlns="" id="{876C9DDE-EE4C-4A82-9174-2B63468CF12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AA55D66B-FB54-4520-AA00-1456C3F9C9A9}"/>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2530150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02DF2B-99AE-4A86-80FE-8A2C1C448494}"/>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D143DE3A-BBBE-4CFF-94CB-DE5D2EBBA8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xmlns="" id="{5D56C576-BDC3-4A3A-9BBB-1D8E12BCCE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xmlns="" id="{906DD4AB-AB06-4744-AD56-19CA681A8101}"/>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6" name="Footer Placeholder 5">
            <a:extLst>
              <a:ext uri="{FF2B5EF4-FFF2-40B4-BE49-F238E27FC236}">
                <a16:creationId xmlns:a16="http://schemas.microsoft.com/office/drawing/2014/main" xmlns="" id="{40EF700C-FC54-4B71-9F45-E1E291DEC36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6997B828-5570-43E7-9B94-CB8FCF30D9E5}"/>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424914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0E23C4-43A0-48B3-AB62-AB4D4BF5A832}"/>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605F5022-821C-473D-A697-DC7ECE8FFC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514708B-F73E-4C7A-B2F6-7B8B3A44FB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xmlns="" id="{58D91809-F4E4-4543-B10C-D1C9A26FEF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F9546CA-3562-449F-9954-6E1B9C346C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xmlns="" id="{233AC9F8-E9CD-42B2-9012-7ADAE53295FF}"/>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8" name="Footer Placeholder 7">
            <a:extLst>
              <a:ext uri="{FF2B5EF4-FFF2-40B4-BE49-F238E27FC236}">
                <a16:creationId xmlns:a16="http://schemas.microsoft.com/office/drawing/2014/main" xmlns="" id="{22EF4312-CF6B-43DA-99D8-4E55AF3B777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xmlns="" id="{F0ABE5DD-6732-431E-B0DD-E2D8C100A1B1}"/>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296469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CA1F5B-BE7B-4E4D-AE62-AF9BDAC7E19D}"/>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xmlns="" id="{C9FE8D18-C7EC-4DAC-9D3D-D129B3C7AE70}"/>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4" name="Footer Placeholder 3">
            <a:extLst>
              <a:ext uri="{FF2B5EF4-FFF2-40B4-BE49-F238E27FC236}">
                <a16:creationId xmlns:a16="http://schemas.microsoft.com/office/drawing/2014/main" xmlns="" id="{9B274F28-5EFF-43A5-9169-C5D248AEF1AE}"/>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xmlns="" id="{0BFF5298-40C3-476B-B8C7-B8BA7ED77B89}"/>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2930616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088BDF1-FC12-4525-9399-D4B1FE53ADB7}"/>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3" name="Footer Placeholder 2">
            <a:extLst>
              <a:ext uri="{FF2B5EF4-FFF2-40B4-BE49-F238E27FC236}">
                <a16:creationId xmlns:a16="http://schemas.microsoft.com/office/drawing/2014/main" xmlns="" id="{4A204352-E865-4E6F-A038-DBC2C41E396C}"/>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xmlns="" id="{2AB923BF-C5E6-4861-BEBD-9ABB27459D70}"/>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135625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C4AC57-DE77-4711-A3DE-C1A82B8BCF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CECB9AFE-A989-4D75-AA3D-9C11E627CB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xmlns="" id="{D1CD7312-CD91-4286-96C5-27A969CB78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09F8450-AFA6-4893-A0DF-A96087C52C8F}"/>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6" name="Footer Placeholder 5">
            <a:extLst>
              <a:ext uri="{FF2B5EF4-FFF2-40B4-BE49-F238E27FC236}">
                <a16:creationId xmlns:a16="http://schemas.microsoft.com/office/drawing/2014/main" xmlns="" id="{7EBFD446-B9A0-4B9A-94B0-2308989C9D0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F36BC837-80AD-4ECE-A152-50F9BFEA8AE2}"/>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119098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DFFA21-19A3-4E20-A882-5BFF7AF99E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xmlns="" id="{722ADE62-A486-44B2-AFDB-E7BB2FE641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xmlns="" id="{8859D8B6-7265-4D7C-877B-8326205734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DC907E7-46BC-42E1-A00B-64321216A047}"/>
              </a:ext>
            </a:extLst>
          </p:cNvPr>
          <p:cNvSpPr>
            <a:spLocks noGrp="1"/>
          </p:cNvSpPr>
          <p:nvPr>
            <p:ph type="dt" sz="half" idx="10"/>
          </p:nvPr>
        </p:nvSpPr>
        <p:spPr/>
        <p:txBody>
          <a:bodyPr/>
          <a:lstStyle/>
          <a:p>
            <a:fld id="{C567A256-C3EE-4780-8DB2-A91A81F276D8}" type="datetimeFigureOut">
              <a:rPr lang="sv-SE" smtClean="0"/>
              <a:t>2021-08-26</a:t>
            </a:fld>
            <a:endParaRPr lang="sv-SE"/>
          </a:p>
        </p:txBody>
      </p:sp>
      <p:sp>
        <p:nvSpPr>
          <p:cNvPr id="6" name="Footer Placeholder 5">
            <a:extLst>
              <a:ext uri="{FF2B5EF4-FFF2-40B4-BE49-F238E27FC236}">
                <a16:creationId xmlns:a16="http://schemas.microsoft.com/office/drawing/2014/main" xmlns="" id="{2DA01B1A-1A87-456F-A2A2-7313F0E4334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06D8EB96-9014-4139-A076-30996CD77A47}"/>
              </a:ext>
            </a:extLst>
          </p:cNvPr>
          <p:cNvSpPr>
            <a:spLocks noGrp="1"/>
          </p:cNvSpPr>
          <p:nvPr>
            <p:ph type="sldNum" sz="quarter" idx="12"/>
          </p:nvPr>
        </p:nvSpPr>
        <p:spPr/>
        <p:txBody>
          <a:bodyPr/>
          <a:lstStyle/>
          <a:p>
            <a:fld id="{0A3DBC5C-CB2A-455C-A882-29BB6E6AD92F}" type="slidenum">
              <a:rPr lang="sv-SE" smtClean="0"/>
              <a:t>‹#›</a:t>
            </a:fld>
            <a:endParaRPr lang="sv-SE"/>
          </a:p>
        </p:txBody>
      </p:sp>
    </p:spTree>
    <p:extLst>
      <p:ext uri="{BB962C8B-B14F-4D97-AF65-F5344CB8AC3E}">
        <p14:creationId xmlns:p14="http://schemas.microsoft.com/office/powerpoint/2010/main" val="4294952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88D6D6C-5B96-4569-B2DA-CA73B28603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08AD048F-AB2B-4506-8FA6-0A1547F48D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1B8991ED-A1B7-46FE-AFAD-ADAFB542C8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7A256-C3EE-4780-8DB2-A91A81F276D8}" type="datetimeFigureOut">
              <a:rPr lang="sv-SE" smtClean="0"/>
              <a:t>2021-08-26</a:t>
            </a:fld>
            <a:endParaRPr lang="sv-SE"/>
          </a:p>
        </p:txBody>
      </p:sp>
      <p:sp>
        <p:nvSpPr>
          <p:cNvPr id="5" name="Footer Placeholder 4">
            <a:extLst>
              <a:ext uri="{FF2B5EF4-FFF2-40B4-BE49-F238E27FC236}">
                <a16:creationId xmlns:a16="http://schemas.microsoft.com/office/drawing/2014/main" xmlns="" id="{082A2346-E46C-41BE-BBF5-3F605BCD96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xmlns="" id="{0C8FBFD3-2A14-49D6-8AEB-8EEE477A8C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DBC5C-CB2A-455C-A882-29BB6E6AD92F}" type="slidenum">
              <a:rPr lang="sv-SE" smtClean="0"/>
              <a:t>‹#›</a:t>
            </a:fld>
            <a:endParaRPr lang="sv-SE"/>
          </a:p>
        </p:txBody>
      </p:sp>
    </p:spTree>
    <p:extLst>
      <p:ext uri="{BB962C8B-B14F-4D97-AF65-F5344CB8AC3E}">
        <p14:creationId xmlns:p14="http://schemas.microsoft.com/office/powerpoint/2010/main" val="1222793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2E831-8541-47AB-B672-1F58CBFED989}"/>
              </a:ext>
            </a:extLst>
          </p:cNvPr>
          <p:cNvSpPr>
            <a:spLocks noGrp="1"/>
          </p:cNvSpPr>
          <p:nvPr>
            <p:ph type="ctrTitle"/>
          </p:nvPr>
        </p:nvSpPr>
        <p:spPr>
          <a:xfrm>
            <a:off x="1590675" y="1600200"/>
            <a:ext cx="9144000" cy="2387600"/>
          </a:xfrm>
        </p:spPr>
        <p:txBody>
          <a:bodyPr>
            <a:normAutofit/>
          </a:bodyPr>
          <a:lstStyle/>
          <a:p>
            <a:r>
              <a:rPr lang="en-US" dirty="0"/>
              <a:t>Sub-topic #3: completing the TR and LS to AWG</a:t>
            </a:r>
            <a:endParaRPr lang="sv-SE" dirty="0"/>
          </a:p>
        </p:txBody>
      </p:sp>
      <p:sp>
        <p:nvSpPr>
          <p:cNvPr id="3" name="Subtitle 2">
            <a:extLst>
              <a:ext uri="{FF2B5EF4-FFF2-40B4-BE49-F238E27FC236}">
                <a16:creationId xmlns:a16="http://schemas.microsoft.com/office/drawing/2014/main" xmlns="" id="{4AF10163-ACED-4352-A0EE-1FC4814A609F}"/>
              </a:ext>
            </a:extLst>
          </p:cNvPr>
          <p:cNvSpPr>
            <a:spLocks noGrp="1"/>
          </p:cNvSpPr>
          <p:nvPr>
            <p:ph type="subTitle" idx="1"/>
          </p:nvPr>
        </p:nvSpPr>
        <p:spPr>
          <a:xfrm>
            <a:off x="1524000" y="4202113"/>
            <a:ext cx="9144000" cy="1655762"/>
          </a:xfrm>
        </p:spPr>
        <p:txBody>
          <a:bodyPr/>
          <a:lstStyle/>
          <a:p>
            <a:r>
              <a:rPr lang="sv-SE" dirty="0"/>
              <a:t>[100-e][145] FS_NR_600MHz_ext</a:t>
            </a:r>
          </a:p>
          <a:p>
            <a:r>
              <a:rPr lang="sv-SE" dirty="0"/>
              <a:t>Moderator (Ericsson)</a:t>
            </a:r>
          </a:p>
        </p:txBody>
      </p:sp>
      <p:sp>
        <p:nvSpPr>
          <p:cNvPr id="4" name="Rectangle 3">
            <a:extLst>
              <a:ext uri="{FF2B5EF4-FFF2-40B4-BE49-F238E27FC236}">
                <a16:creationId xmlns:a16="http://schemas.microsoft.com/office/drawing/2014/main" xmlns="" id="{B851F547-9E99-45C5-BB46-078A9EAD30F9}"/>
              </a:ext>
            </a:extLst>
          </p:cNvPr>
          <p:cNvSpPr/>
          <p:nvPr/>
        </p:nvSpPr>
        <p:spPr>
          <a:xfrm>
            <a:off x="588886" y="502930"/>
            <a:ext cx="6096000" cy="646331"/>
          </a:xfrm>
          <a:prstGeom prst="rect">
            <a:avLst/>
          </a:prstGeom>
        </p:spPr>
        <p:txBody>
          <a:bodyPr>
            <a:spAutoFit/>
          </a:bodyPr>
          <a:lstStyle/>
          <a:p>
            <a:pPr>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#100-e</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GB" b="1" dirty="0">
                <a:latin typeface="Arial" panose="020B0604020202020204" pitchFamily="34" charset="0"/>
                <a:ea typeface="Times New Roman" panose="02020603050405020304" pitchFamily="18" charset="0"/>
                <a:cs typeface="Times New Roman" panose="02020603050405020304" pitchFamily="18" charset="0"/>
              </a:rPr>
              <a:t>Electronic meeting, 16 – 27 August 2021</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0BFFC1CF-8E57-4E46-B7EF-EE9B1CE67843}"/>
              </a:ext>
            </a:extLst>
          </p:cNvPr>
          <p:cNvSpPr txBox="1"/>
          <p:nvPr/>
        </p:nvSpPr>
        <p:spPr>
          <a:xfrm>
            <a:off x="8794481" y="502930"/>
            <a:ext cx="2471574" cy="369332"/>
          </a:xfrm>
          <a:prstGeom prst="rect">
            <a:avLst/>
          </a:prstGeom>
          <a:noFill/>
        </p:spPr>
        <p:txBody>
          <a:bodyPr wrap="none" rtlCol="0">
            <a:spAutoFit/>
          </a:bodyPr>
          <a:lstStyle/>
          <a:p>
            <a:r>
              <a:rPr lang="sv-SE" b="1" dirty="0">
                <a:latin typeface="Arial" panose="020B0604020202020204" pitchFamily="34" charset="0"/>
                <a:cs typeface="Arial" panose="020B0604020202020204" pitchFamily="34" charset="0"/>
              </a:rPr>
              <a:t>GTW 26 August 2021</a:t>
            </a:r>
          </a:p>
        </p:txBody>
      </p:sp>
    </p:spTree>
    <p:extLst>
      <p:ext uri="{BB962C8B-B14F-4D97-AF65-F5344CB8AC3E}">
        <p14:creationId xmlns:p14="http://schemas.microsoft.com/office/powerpoint/2010/main" val="511560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538C3-88BE-4C87-84DD-1CD67EF48FAC}"/>
              </a:ext>
            </a:extLst>
          </p:cNvPr>
          <p:cNvSpPr>
            <a:spLocks noGrp="1"/>
          </p:cNvSpPr>
          <p:nvPr>
            <p:ph type="title"/>
          </p:nvPr>
        </p:nvSpPr>
        <p:spPr/>
        <p:txBody>
          <a:bodyPr/>
          <a:lstStyle/>
          <a:p>
            <a:r>
              <a:rPr lang="sv-SE" dirty="0"/>
              <a:t>Status of TPs for 38.860</a:t>
            </a:r>
          </a:p>
        </p:txBody>
      </p:sp>
      <p:graphicFrame>
        <p:nvGraphicFramePr>
          <p:cNvPr id="4" name="Table 3">
            <a:extLst>
              <a:ext uri="{FF2B5EF4-FFF2-40B4-BE49-F238E27FC236}">
                <a16:creationId xmlns:a16="http://schemas.microsoft.com/office/drawing/2014/main" xmlns="" id="{C0B3485C-9730-49C0-A3D1-D8CFC1AB3D7F}"/>
              </a:ext>
            </a:extLst>
          </p:cNvPr>
          <p:cNvGraphicFramePr>
            <a:graphicFrameLocks noGrp="1"/>
          </p:cNvGraphicFramePr>
          <p:nvPr/>
        </p:nvGraphicFramePr>
        <p:xfrm>
          <a:off x="2092325" y="2117122"/>
          <a:ext cx="8007350" cy="3825240"/>
        </p:xfrm>
        <a:graphic>
          <a:graphicData uri="http://schemas.openxmlformats.org/drawingml/2006/table">
            <a:tbl>
              <a:tblPr firstRow="1" firstCol="1" bandRow="1">
                <a:tableStyleId>{5C22544A-7EE6-4342-B048-85BDC9FD1C3A}</a:tableStyleId>
              </a:tblPr>
              <a:tblGrid>
                <a:gridCol w="904240">
                  <a:extLst>
                    <a:ext uri="{9D8B030D-6E8A-4147-A177-3AD203B41FA5}">
                      <a16:colId xmlns:a16="http://schemas.microsoft.com/office/drawing/2014/main" xmlns="" val="2290189165"/>
                    </a:ext>
                  </a:extLst>
                </a:gridCol>
                <a:gridCol w="1703070">
                  <a:extLst>
                    <a:ext uri="{9D8B030D-6E8A-4147-A177-3AD203B41FA5}">
                      <a16:colId xmlns:a16="http://schemas.microsoft.com/office/drawing/2014/main" xmlns="" val="1975855495"/>
                    </a:ext>
                  </a:extLst>
                </a:gridCol>
                <a:gridCol w="900430">
                  <a:extLst>
                    <a:ext uri="{9D8B030D-6E8A-4147-A177-3AD203B41FA5}">
                      <a16:colId xmlns:a16="http://schemas.microsoft.com/office/drawing/2014/main" xmlns="" val="3525396783"/>
                    </a:ext>
                  </a:extLst>
                </a:gridCol>
                <a:gridCol w="4499610">
                  <a:extLst>
                    <a:ext uri="{9D8B030D-6E8A-4147-A177-3AD203B41FA5}">
                      <a16:colId xmlns:a16="http://schemas.microsoft.com/office/drawing/2014/main" xmlns="" val="3965056284"/>
                    </a:ext>
                  </a:extLst>
                </a:gridCol>
              </a:tblGrid>
              <a:tr h="0">
                <a:tc>
                  <a:txBody>
                    <a:bodyPr/>
                    <a:lstStyle/>
                    <a:p>
                      <a:pPr algn="l" fontAlgn="base" hangingPunct="0">
                        <a:lnSpc>
                          <a:spcPct val="105000"/>
                        </a:lnSpc>
                        <a:spcAft>
                          <a:spcPts val="600"/>
                        </a:spcAft>
                      </a:pPr>
                      <a:r>
                        <a:rPr lang="en-US" sz="1100">
                          <a:effectLst/>
                        </a:rPr>
                        <a:t>Tdoc number</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Title</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Source</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Status </a:t>
                      </a:r>
                      <a:endParaRPr lang="sv-SE"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367491896"/>
                  </a:ext>
                </a:extLst>
              </a:tr>
              <a:tr h="0">
                <a:tc>
                  <a:txBody>
                    <a:bodyPr/>
                    <a:lstStyle/>
                    <a:p>
                      <a:pPr algn="l" fontAlgn="base" hangingPunct="0">
                        <a:lnSpc>
                          <a:spcPct val="105000"/>
                        </a:lnSpc>
                        <a:spcAft>
                          <a:spcPts val="600"/>
                        </a:spcAft>
                      </a:pPr>
                      <a:r>
                        <a:rPr lang="en-US" sz="1100">
                          <a:effectLst/>
                        </a:rPr>
                        <a:t>R4-2111742</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Study on extended 600MHz NR band</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Spark NZ (Rapporteur)</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For v0.4.0 (e-mail approval recommended for checking implementation of agreed TPs and editorial corrections)</a:t>
                      </a:r>
                      <a:endParaRPr lang="sv-SE"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085540440"/>
                  </a:ext>
                </a:extLst>
              </a:tr>
              <a:tr h="0">
                <a:tc>
                  <a:txBody>
                    <a:bodyPr/>
                    <a:lstStyle/>
                    <a:p>
                      <a:pPr algn="l" fontAlgn="base" hangingPunct="0">
                        <a:lnSpc>
                          <a:spcPct val="105000"/>
                        </a:lnSpc>
                        <a:spcAft>
                          <a:spcPts val="600"/>
                        </a:spcAft>
                      </a:pPr>
                      <a:r>
                        <a:rPr lang="en-US" sz="1100">
                          <a:effectLst/>
                        </a:rPr>
                        <a:t>R4-2115056</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TP for 38.860: APT600 band specific aspects</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Ericsson</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No comments on the revision </a:t>
                      </a:r>
                      <a:endParaRPr lang="sv-SE" sz="1100">
                        <a:effectLst/>
                      </a:endParaRPr>
                    </a:p>
                    <a:p>
                      <a:pPr algn="l" fontAlgn="base" hangingPunct="0">
                        <a:lnSpc>
                          <a:spcPct val="105000"/>
                        </a:lnSpc>
                        <a:spcAft>
                          <a:spcPts val="600"/>
                        </a:spcAft>
                      </a:pPr>
                      <a:r>
                        <a:rPr lang="en-US" sz="1100">
                          <a:effectLst/>
                        </a:rPr>
                        <a:t>Agreeable</a:t>
                      </a:r>
                      <a:endParaRPr lang="sv-SE"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893316817"/>
                  </a:ext>
                </a:extLst>
              </a:tr>
              <a:tr h="0">
                <a:tc>
                  <a:txBody>
                    <a:bodyPr/>
                    <a:lstStyle/>
                    <a:p>
                      <a:pPr algn="l" fontAlgn="base" hangingPunct="0">
                        <a:lnSpc>
                          <a:spcPct val="105000"/>
                        </a:lnSpc>
                        <a:spcAft>
                          <a:spcPts val="600"/>
                        </a:spcAft>
                      </a:pPr>
                      <a:r>
                        <a:rPr lang="en-US" sz="1100">
                          <a:effectLst/>
                        </a:rPr>
                        <a:t>R4-2115057</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TP to TR 38.860: coexistence with other services</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ZTE Corporation</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Revised (late), including further changes by Huawei</a:t>
                      </a:r>
                      <a:endParaRPr lang="sv-SE" sz="1100">
                        <a:effectLst/>
                      </a:endParaRPr>
                    </a:p>
                    <a:p>
                      <a:pPr algn="l" fontAlgn="base" hangingPunct="0">
                        <a:lnSpc>
                          <a:spcPct val="105000"/>
                        </a:lnSpc>
                        <a:spcAft>
                          <a:spcPts val="600"/>
                        </a:spcAft>
                      </a:pPr>
                      <a:r>
                        <a:rPr lang="en-US" sz="1100">
                          <a:effectLst/>
                        </a:rPr>
                        <a:t>Agreeable</a:t>
                      </a:r>
                      <a:endParaRPr lang="sv-SE"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375271188"/>
                  </a:ext>
                </a:extLst>
              </a:tr>
              <a:tr h="0">
                <a:tc>
                  <a:txBody>
                    <a:bodyPr/>
                    <a:lstStyle/>
                    <a:p>
                      <a:pPr algn="l" fontAlgn="base" hangingPunct="0">
                        <a:lnSpc>
                          <a:spcPct val="105000"/>
                        </a:lnSpc>
                        <a:spcAft>
                          <a:spcPts val="600"/>
                        </a:spcAft>
                      </a:pPr>
                      <a:r>
                        <a:rPr lang="en-US" sz="1100">
                          <a:effectLst/>
                        </a:rPr>
                        <a:t>R4-2115058</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TP to TR 38.860 - Conclusion</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Ericsson</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Revised version as posted, accounting for the comments by Qualcomm and Huawei</a:t>
                      </a:r>
                      <a:endParaRPr lang="sv-SE" sz="1100">
                        <a:effectLst/>
                      </a:endParaRPr>
                    </a:p>
                    <a:p>
                      <a:pPr algn="l" fontAlgn="base" hangingPunct="0">
                        <a:lnSpc>
                          <a:spcPct val="105000"/>
                        </a:lnSpc>
                        <a:spcAft>
                          <a:spcPts val="600"/>
                        </a:spcAft>
                      </a:pPr>
                      <a:r>
                        <a:rPr lang="en-US" sz="1100">
                          <a:effectLst/>
                        </a:rPr>
                        <a:t>Agreeable</a:t>
                      </a:r>
                      <a:endParaRPr lang="sv-SE"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296146177"/>
                  </a:ext>
                </a:extLst>
              </a:tr>
              <a:tr h="0">
                <a:tc>
                  <a:txBody>
                    <a:bodyPr/>
                    <a:lstStyle/>
                    <a:p>
                      <a:pPr algn="l" fontAlgn="base" hangingPunct="0">
                        <a:lnSpc>
                          <a:spcPct val="105000"/>
                        </a:lnSpc>
                        <a:spcAft>
                          <a:spcPts val="600"/>
                        </a:spcAft>
                      </a:pPr>
                      <a:r>
                        <a:rPr lang="en-US" sz="1100">
                          <a:effectLst/>
                        </a:rPr>
                        <a:t>R4-2115059</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TP for 38.860:  Further B1 filter optimization</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Qualcomm Incorporated</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Moderator: a 2</a:t>
                      </a:r>
                      <a:r>
                        <a:rPr lang="en-US" sz="1100" baseline="30000">
                          <a:effectLst/>
                        </a:rPr>
                        <a:t>nd</a:t>
                      </a:r>
                      <a:r>
                        <a:rPr lang="en-US" sz="1100">
                          <a:effectLst/>
                        </a:rPr>
                        <a:t> revision by proponent, now includes clarification that the results are obtained under ‘typical’ conditions (not spec) and with disclaimer that designs not optimized for the CH36 can still achieve some rejection but at the expense of increased RX IL at the lower end</a:t>
                      </a:r>
                      <a:endParaRPr lang="sv-SE" sz="1100">
                        <a:effectLst/>
                      </a:endParaRPr>
                    </a:p>
                    <a:p>
                      <a:pPr algn="l" fontAlgn="base" hangingPunct="0">
                        <a:lnSpc>
                          <a:spcPct val="105000"/>
                        </a:lnSpc>
                        <a:spcAft>
                          <a:spcPts val="600"/>
                        </a:spcAft>
                      </a:pPr>
                      <a:r>
                        <a:rPr lang="en-US" sz="1100">
                          <a:effectLst/>
                        </a:rPr>
                        <a:t>Agreeable</a:t>
                      </a:r>
                      <a:endParaRPr lang="sv-SE"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06243948"/>
                  </a:ext>
                </a:extLst>
              </a:tr>
              <a:tr h="0">
                <a:tc>
                  <a:txBody>
                    <a:bodyPr/>
                    <a:lstStyle/>
                    <a:p>
                      <a:pPr algn="l" fontAlgn="base" hangingPunct="0">
                        <a:lnSpc>
                          <a:spcPct val="105000"/>
                        </a:lnSpc>
                        <a:spcAft>
                          <a:spcPts val="600"/>
                        </a:spcAft>
                      </a:pPr>
                      <a:r>
                        <a:rPr lang="en-US" sz="1100">
                          <a:effectLst/>
                        </a:rPr>
                        <a:t>R4-2115060</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Proposals to conclude the APT600 study</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Apple</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Now only a TP for B2a </a:t>
                      </a:r>
                      <a:endParaRPr lang="sv-SE" sz="1100">
                        <a:effectLst/>
                      </a:endParaRPr>
                    </a:p>
                    <a:p>
                      <a:pPr algn="l" fontAlgn="base" hangingPunct="0">
                        <a:lnSpc>
                          <a:spcPct val="105000"/>
                        </a:lnSpc>
                        <a:spcAft>
                          <a:spcPts val="600"/>
                        </a:spcAft>
                      </a:pPr>
                      <a:r>
                        <a:rPr lang="en-US" sz="1100">
                          <a:effectLst/>
                        </a:rPr>
                        <a:t>Agreeable</a:t>
                      </a:r>
                      <a:endParaRPr lang="sv-SE"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894510317"/>
                  </a:ext>
                </a:extLst>
              </a:tr>
              <a:tr h="0">
                <a:tc>
                  <a:txBody>
                    <a:bodyPr/>
                    <a:lstStyle/>
                    <a:p>
                      <a:pPr algn="l" fontAlgn="base" hangingPunct="0">
                        <a:lnSpc>
                          <a:spcPct val="105000"/>
                        </a:lnSpc>
                        <a:spcAft>
                          <a:spcPts val="600"/>
                        </a:spcAft>
                      </a:pPr>
                      <a:r>
                        <a:rPr lang="en-US" sz="1100">
                          <a:effectLst/>
                        </a:rPr>
                        <a:t>R4-2115061</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TP to TR 38.860: editorial cleanup</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a:effectLst/>
                        </a:rPr>
                        <a:t>Huawei</a:t>
                      </a:r>
                      <a:endParaRPr lang="sv-SE" sz="1100">
                        <a:effectLst/>
                        <a:latin typeface="Calibri" panose="020F0502020204030204" pitchFamily="34" charset="0"/>
                        <a:ea typeface="Calibri" panose="020F0502020204030204" pitchFamily="34" charset="0"/>
                      </a:endParaRPr>
                    </a:p>
                  </a:txBody>
                  <a:tcPr marL="68580" marR="68580" marT="0" marB="0"/>
                </a:tc>
                <a:tc>
                  <a:txBody>
                    <a:bodyPr/>
                    <a:lstStyle/>
                    <a:p>
                      <a:pPr algn="l" fontAlgn="base" hangingPunct="0">
                        <a:lnSpc>
                          <a:spcPct val="105000"/>
                        </a:lnSpc>
                        <a:spcAft>
                          <a:spcPts val="600"/>
                        </a:spcAft>
                      </a:pPr>
                      <a:r>
                        <a:rPr lang="en-US" sz="1100" dirty="0">
                          <a:effectLst/>
                        </a:rPr>
                        <a:t>Agreeable</a:t>
                      </a:r>
                      <a:endParaRPr lang="sv-SE"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4036556465"/>
                  </a:ext>
                </a:extLst>
              </a:tr>
            </a:tbl>
          </a:graphicData>
        </a:graphic>
      </p:graphicFrame>
    </p:spTree>
    <p:extLst>
      <p:ext uri="{BB962C8B-B14F-4D97-AF65-F5344CB8AC3E}">
        <p14:creationId xmlns:p14="http://schemas.microsoft.com/office/powerpoint/2010/main" val="3177568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203173-784D-4781-8306-8177A3035C0C}"/>
              </a:ext>
            </a:extLst>
          </p:cNvPr>
          <p:cNvSpPr>
            <a:spLocks noGrp="1"/>
          </p:cNvSpPr>
          <p:nvPr>
            <p:ph type="title"/>
          </p:nvPr>
        </p:nvSpPr>
        <p:spPr/>
        <p:txBody>
          <a:bodyPr/>
          <a:lstStyle/>
          <a:p>
            <a:r>
              <a:rPr lang="sv-SE" dirty="0"/>
              <a:t>The LS to AWG-28</a:t>
            </a:r>
          </a:p>
        </p:txBody>
      </p:sp>
      <p:sp>
        <p:nvSpPr>
          <p:cNvPr id="3" name="Content Placeholder 2">
            <a:extLst>
              <a:ext uri="{FF2B5EF4-FFF2-40B4-BE49-F238E27FC236}">
                <a16:creationId xmlns:a16="http://schemas.microsoft.com/office/drawing/2014/main" xmlns="" id="{5DDF6ED2-BD18-41F8-94B8-25FACDDE846D}"/>
              </a:ext>
            </a:extLst>
          </p:cNvPr>
          <p:cNvSpPr>
            <a:spLocks noGrp="1"/>
          </p:cNvSpPr>
          <p:nvPr>
            <p:ph idx="1"/>
          </p:nvPr>
        </p:nvSpPr>
        <p:spPr/>
        <p:txBody>
          <a:bodyPr>
            <a:normAutofit lnSpcReduction="10000"/>
          </a:bodyPr>
          <a:lstStyle/>
          <a:p>
            <a:pPr marL="0" indent="0">
              <a:buNone/>
            </a:pPr>
            <a:r>
              <a:rPr lang="en-US" sz="1600" dirty="0">
                <a:effectLst/>
                <a:latin typeface="Calibri" panose="020F0502020204030204" pitchFamily="34" charset="0"/>
                <a:ea typeface="Calibri" panose="020F0502020204030204" pitchFamily="34" charset="0"/>
              </a:rPr>
              <a:t>On the LS statement and the “additional information”. What if we were to include something like</a:t>
            </a:r>
            <a:endParaRPr lang="sv-SE" sz="1600" dirty="0">
              <a:effectLst/>
              <a:latin typeface="Calibri" panose="020F0502020204030204" pitchFamily="34" charset="0"/>
              <a:ea typeface="Calibri" panose="020F0502020204030204" pitchFamily="34" charset="0"/>
            </a:endParaRPr>
          </a:p>
          <a:p>
            <a:pPr marL="0" indent="0">
              <a:buNone/>
            </a:pPr>
            <a:endParaRPr lang="sv-SE" sz="1600" dirty="0">
              <a:effectLst/>
              <a:latin typeface="Calibri" panose="020F0502020204030204" pitchFamily="34" charset="0"/>
              <a:ea typeface="Calibri" panose="020F0502020204030204" pitchFamily="34" charset="0"/>
            </a:endParaRPr>
          </a:p>
          <a:p>
            <a:pPr>
              <a:spcAft>
                <a:spcPts val="600"/>
              </a:spcAft>
            </a:pPr>
            <a:r>
              <a:rPr lang="en-US" sz="1600" dirty="0">
                <a:solidFill>
                  <a:srgbClr val="000000"/>
                </a:solidFill>
                <a:effectLst/>
                <a:latin typeface="Arial" panose="020B0604020202020204" pitchFamily="34" charset="0"/>
                <a:ea typeface="Calibri" panose="020F0502020204030204" pitchFamily="34" charset="0"/>
              </a:rPr>
              <a:t>Any updates on the regulatory requirements for the APT region in the frequency range of interest, possibly including information regulatory updates which could impact the 600MHz band plan in APT region, including but not limited to, DTV and RAS services, would be of interest to 3GPP for any possible further work on the APT 600 MHz arrangements by 3GPP. </a:t>
            </a:r>
            <a:endParaRPr lang="sv-SE" sz="1600" dirty="0">
              <a:effectLst/>
              <a:latin typeface="Calibri" panose="020F0502020204030204" pitchFamily="34" charset="0"/>
              <a:ea typeface="Calibri" panose="020F0502020204030204" pitchFamily="34" charset="0"/>
            </a:endParaRPr>
          </a:p>
          <a:p>
            <a:pPr marL="0" indent="0">
              <a:buNone/>
            </a:pPr>
            <a:r>
              <a:rPr lang="en-US" sz="1600" dirty="0">
                <a:effectLst/>
                <a:latin typeface="Calibri" panose="020F0502020204030204" pitchFamily="34" charset="0"/>
                <a:ea typeface="Calibri" panose="020F0502020204030204" pitchFamily="34" charset="0"/>
              </a:rPr>
              <a:t>without mentioning any 3GPP time plans nor implying any schedule.</a:t>
            </a:r>
            <a:endParaRPr lang="sv-SE" sz="1600" dirty="0">
              <a:effectLst/>
              <a:latin typeface="Calibri" panose="020F0502020204030204" pitchFamily="34" charset="0"/>
              <a:ea typeface="Calibri" panose="020F0502020204030204" pitchFamily="34" charset="0"/>
            </a:endParaRPr>
          </a:p>
          <a:p>
            <a:pPr marL="0" indent="0">
              <a:buNone/>
            </a:pPr>
            <a:r>
              <a:rPr lang="en-US" sz="1600" dirty="0">
                <a:effectLst/>
                <a:latin typeface="Calibri" panose="020F0502020204030204" pitchFamily="34" charset="0"/>
                <a:ea typeface="Calibri" panose="020F0502020204030204" pitchFamily="34" charset="0"/>
              </a:rPr>
              <a:t> </a:t>
            </a:r>
            <a:endParaRPr lang="sv-SE" sz="1600" dirty="0">
              <a:latin typeface="Calibri" panose="020F0502020204030204" pitchFamily="34" charset="0"/>
              <a:ea typeface="Calibri" panose="020F0502020204030204" pitchFamily="34" charset="0"/>
            </a:endParaRPr>
          </a:p>
          <a:p>
            <a:pPr marL="0" indent="0">
              <a:buNone/>
            </a:pPr>
            <a:r>
              <a:rPr lang="en-US" sz="1600" dirty="0">
                <a:effectLst/>
                <a:latin typeface="Calibri" panose="020F0502020204030204" pitchFamily="34" charset="0"/>
                <a:ea typeface="Calibri" panose="020F0502020204030204" pitchFamily="34" charset="0"/>
              </a:rPr>
              <a:t>Alternatively, we omit the “additional information</a:t>
            </a:r>
            <a:r>
              <a:rPr lang="en-US" sz="1600" dirty="0" smtClean="0">
                <a:effectLst/>
                <a:latin typeface="Calibri" panose="020F0502020204030204" pitchFamily="34" charset="0"/>
                <a:ea typeface="Calibri" panose="020F0502020204030204" pitchFamily="34" charset="0"/>
              </a:rPr>
              <a:t>”</a:t>
            </a:r>
          </a:p>
          <a:p>
            <a:pPr marL="0" indent="0">
              <a:buNone/>
            </a:pPr>
            <a:endParaRPr lang="en-US" sz="1600" dirty="0">
              <a:latin typeface="Calibri" panose="020F0502020204030204" pitchFamily="34" charset="0"/>
              <a:ea typeface="Calibri" panose="020F0502020204030204" pitchFamily="34" charset="0"/>
            </a:endParaRPr>
          </a:p>
          <a:p>
            <a:pPr marL="0" indent="0">
              <a:buNone/>
            </a:pPr>
            <a:r>
              <a:rPr lang="en-US" sz="1600" dirty="0" smtClean="0">
                <a:solidFill>
                  <a:srgbClr val="00B050"/>
                </a:solidFill>
                <a:effectLst/>
                <a:latin typeface="Calibri" panose="020F0502020204030204" pitchFamily="34" charset="0"/>
                <a:ea typeface="Calibri" panose="020F0502020204030204" pitchFamily="34" charset="0"/>
              </a:rPr>
              <a:t>Agreement: include the following sentence in LS</a:t>
            </a:r>
          </a:p>
          <a:p>
            <a:pPr>
              <a:buFont typeface="Wingdings" panose="05000000000000000000" pitchFamily="2" charset="2"/>
              <a:buChar char="l"/>
            </a:pPr>
            <a:r>
              <a:rPr lang="en-US" altLang="zh-CN" sz="1600" dirty="0">
                <a:solidFill>
                  <a:srgbClr val="00B050"/>
                </a:solidFill>
                <a:latin typeface="Arial" panose="020B0604020202020204" pitchFamily="34" charset="0"/>
                <a:ea typeface="Calibri" panose="020F0502020204030204" pitchFamily="34" charset="0"/>
              </a:rPr>
              <a:t>Any updates on the regulatory requirements for the APT region in the frequency range of interest, possibly including information regulatory updates which could impact the 600MHz band plan in APT region, including but not limited to, DTV and RAS services, would be of interest to 3GPP for any possible further work on the APT 600 MHz arrangements by 3GPP</a:t>
            </a:r>
            <a:endParaRPr lang="sv-SE" sz="1600" dirty="0">
              <a:solidFill>
                <a:srgbClr val="00B050"/>
              </a:solidFill>
              <a:effectLst/>
              <a:latin typeface="Calibri" panose="020F0502020204030204" pitchFamily="34" charset="0"/>
              <a:ea typeface="Calibri" panose="020F0502020204030204" pitchFamily="34" charset="0"/>
            </a:endParaRPr>
          </a:p>
          <a:p>
            <a:endParaRPr lang="sv-SE" sz="2400" dirty="0"/>
          </a:p>
        </p:txBody>
      </p:sp>
    </p:spTree>
    <p:extLst>
      <p:ext uri="{BB962C8B-B14F-4D97-AF65-F5344CB8AC3E}">
        <p14:creationId xmlns:p14="http://schemas.microsoft.com/office/powerpoint/2010/main" val="3313094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EB0937-60BA-4D5B-A9DD-4EA5A89C6D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D35A7A-CB9B-4E03-9535-722BFBC3E4F0}">
  <ds:schemaRefs>
    <ds:schemaRef ds:uri="http://schemas.microsoft.com/sharepoint/v3/contenttype/forms"/>
  </ds:schemaRefs>
</ds:datastoreItem>
</file>

<file path=customXml/itemProps3.xml><?xml version="1.0" encoding="utf-8"?>
<ds:datastoreItem xmlns:ds="http://schemas.openxmlformats.org/officeDocument/2006/customXml" ds:itemID="{F3AFDF32-8C34-4382-BF7D-C8A205B28A78}">
  <ds:schemaRefs>
    <ds:schemaRef ds:uri="http://www.w3.org/XML/1998/namespace"/>
    <ds:schemaRef ds:uri="http://schemas.microsoft.com/office/2006/documentManagement/types"/>
    <ds:schemaRef ds:uri="http://schemas.openxmlformats.org/package/2006/metadata/core-properties"/>
    <ds:schemaRef ds:uri="http://purl.org/dc/elements/1.1/"/>
    <ds:schemaRef ds:uri="http://purl.org/dc/terms/"/>
    <ds:schemaRef ds:uri="6f846979-0e6f-42ff-8b87-e1893efeda99"/>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29965</TotalTime>
  <Words>319</Words>
  <Application>Microsoft Office PowerPoint</Application>
  <PresentationFormat>宽屏</PresentationFormat>
  <Paragraphs>54</Paragraphs>
  <Slides>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vt:i4>
      </vt:variant>
    </vt:vector>
  </HeadingPairs>
  <TitlesOfParts>
    <vt:vector size="9" baseType="lpstr">
      <vt:lpstr>Arial</vt:lpstr>
      <vt:lpstr>Calibri</vt:lpstr>
      <vt:lpstr>Calibri Light</vt:lpstr>
      <vt:lpstr>Times New Roman</vt:lpstr>
      <vt:lpstr>Wingdings</vt:lpstr>
      <vt:lpstr>Office Theme</vt:lpstr>
      <vt:lpstr>Sub-topic #3: completing the TR and LS to AWG</vt:lpstr>
      <vt:lpstr>Status of TPs for 38.860</vt:lpstr>
      <vt:lpstr>The LS to AWG-28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EN-DC FDD-TDD PC2</dc:title>
  <dc:creator>Ericsson</dc:creator>
  <cp:lastModifiedBy>Daixizeng</cp:lastModifiedBy>
  <cp:revision>55</cp:revision>
  <dcterms:created xsi:type="dcterms:W3CDTF">2020-06-29T13:06:59Z</dcterms:created>
  <dcterms:modified xsi:type="dcterms:W3CDTF">2021-08-26T14:24:15Z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