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9"/>
  </p:notesMasterIdLst>
  <p:sldIdLst>
    <p:sldId id="256" r:id="rId2"/>
    <p:sldId id="296" r:id="rId3"/>
    <p:sldId id="303" r:id="rId4"/>
    <p:sldId id="302" r:id="rId5"/>
    <p:sldId id="291" r:id="rId6"/>
    <p:sldId id="297" r:id="rId7"/>
    <p:sldId id="298" r:id="rId8"/>
    <p:sldId id="304" r:id="rId9"/>
    <p:sldId id="295" r:id="rId10"/>
    <p:sldId id="305" r:id="rId11"/>
    <p:sldId id="299" r:id="rId12"/>
    <p:sldId id="306" r:id="rId13"/>
    <p:sldId id="307" r:id="rId14"/>
    <p:sldId id="308" r:id="rId15"/>
    <p:sldId id="309" r:id="rId16"/>
    <p:sldId id="310" r:id="rId17"/>
    <p:sldId id="311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33" autoAdjust="0"/>
    <p:restoredTop sz="93310" autoAdjust="0"/>
  </p:normalViewPr>
  <p:slideViewPr>
    <p:cSldViewPr snapToGrid="0">
      <p:cViewPr varScale="1">
        <p:scale>
          <a:sx n="108" d="100"/>
          <a:sy n="108" d="100"/>
        </p:scale>
        <p:origin x="19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CB8-84A1-45D8-829E-D1E8976B938D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31C0-A4DB-454F-9D59-F72C6894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6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131C0-A4DB-454F-9D59-F72C6894810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752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926418"/>
            <a:ext cx="10320528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Rel-17 FR1 RF enhancement part 1</a:t>
            </a:r>
            <a:br>
              <a:rPr lang="en-US" dirty="0" smtClean="0"/>
            </a:br>
            <a:r>
              <a:rPr lang="en-US" dirty="0" smtClean="0"/>
              <a:t>GTW status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Moderator (Huawei, HiSilicon)</a:t>
            </a:r>
            <a:endParaRPr lang="en-US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</a:t>
            </a:r>
            <a:r>
              <a:rPr lang="en-US" b="1" dirty="0" smtClean="0"/>
              <a:t>#</a:t>
            </a:r>
            <a:r>
              <a:rPr lang="en-US" b="1" dirty="0" smtClean="0"/>
              <a:t>100</a:t>
            </a:r>
            <a:r>
              <a:rPr lang="en-US" b="1" dirty="0" smtClean="0"/>
              <a:t>-e</a:t>
            </a:r>
            <a:endParaRPr lang="en-US" b="1" dirty="0"/>
          </a:p>
          <a:p>
            <a:r>
              <a:rPr lang="en-US" altLang="zh-CN" b="1" dirty="0" smtClean="0"/>
              <a:t>August </a:t>
            </a:r>
            <a:r>
              <a:rPr lang="en-US" b="1" dirty="0" smtClean="0"/>
              <a:t>16 </a:t>
            </a:r>
            <a:r>
              <a:rPr lang="en-US" b="1" dirty="0" smtClean="0"/>
              <a:t>– 27, 2021</a:t>
            </a:r>
            <a:endParaRPr lang="en-US" b="1" dirty="0"/>
          </a:p>
          <a:p>
            <a:r>
              <a:rPr lang="en-US" b="1" dirty="0" smtClean="0"/>
              <a:t>Electronic meeting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601" y="-41839"/>
            <a:ext cx="10515600" cy="513566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Sub topic 3-1: </a:t>
            </a:r>
            <a:r>
              <a:rPr lang="en-US" altLang="zh-CN" sz="2800" dirty="0" smtClean="0"/>
              <a:t>RF requirements</a:t>
            </a:r>
            <a:endParaRPr lang="zh-CN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100610" y="549336"/>
            <a:ext cx="9771356" cy="2408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altLang="zh-CN" sz="1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Issue 3-1-2: MPR requirement for PC2 UL contiguous CA +MIMO with 2 PC2 PA+1LO or 2 PC3 PA+1LO</a:t>
            </a:r>
            <a:endParaRPr lang="zh-CN" altLang="zh-CN" sz="1600" dirty="0">
              <a:latin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Proposals</a:t>
            </a:r>
            <a:endParaRPr lang="zh-CN" altLang="zh-CN" sz="1600" dirty="0">
              <a:latin typeface="Times New Roman" panose="02020603050405020304" pitchFamily="18" charset="0"/>
              <a:ea typeface="MS Mincho"/>
            </a:endParaRP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latin typeface="Times New Roman" panose="02020603050405020304" pitchFamily="18" charset="0"/>
              </a:rPr>
              <a:t>Option 1: </a:t>
            </a:r>
            <a:r>
              <a:rPr lang="en-GB" altLang="zh-CN" sz="1600" dirty="0">
                <a:latin typeface="Times New Roman" panose="02020603050405020304" pitchFamily="18" charset="0"/>
                <a:ea typeface="MS Mincho"/>
              </a:rPr>
              <a:t>Adding 0.5dB delta MPR on outer1 and outer2 allocation based on the MPR defined for PC2 contiguous CA with 1PA</a:t>
            </a:r>
            <a:r>
              <a:rPr lang="en-GB" altLang="zh-CN" sz="1600" dirty="0" smtClean="0">
                <a:latin typeface="Times New Roman" panose="02020603050405020304" pitchFamily="18" charset="0"/>
                <a:ea typeface="MS Mincho"/>
              </a:rPr>
              <a:t>.(3 companies)</a:t>
            </a:r>
            <a:endParaRPr lang="zh-CN" altLang="zh-CN" sz="1600" dirty="0">
              <a:latin typeface="Times New Roman" panose="02020603050405020304" pitchFamily="18" charset="0"/>
              <a:ea typeface="MS Mincho"/>
            </a:endParaRP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latin typeface="Times New Roman" panose="02020603050405020304" pitchFamily="18" charset="0"/>
              </a:rPr>
              <a:t>Option 2: an additional 0.5 to 1dB MPR can be anticipated for PC2 contiguous UL CA realized with 1LO+2xPC3 PA compared to agreed MPR for 1LO/1PA PC2 </a:t>
            </a:r>
            <a:r>
              <a:rPr lang="en-GB" altLang="zh-CN" sz="1600" dirty="0" smtClean="0">
                <a:latin typeface="Times New Roman" panose="02020603050405020304" pitchFamily="18" charset="0"/>
              </a:rPr>
              <a:t>case(for all allocations) (1 company)</a:t>
            </a:r>
            <a:endParaRPr lang="zh-CN" altLang="zh-CN" sz="1600" dirty="0">
              <a:latin typeface="Times New Roman" panose="02020603050405020304" pitchFamily="18" charset="0"/>
              <a:ea typeface="MS Mincho"/>
            </a:endParaRP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latin typeface="Times New Roman" panose="02020603050405020304" pitchFamily="18" charset="0"/>
              </a:rPr>
              <a:t>Option </a:t>
            </a:r>
            <a:r>
              <a:rPr lang="en-GB" altLang="zh-CN" sz="1600" dirty="0" smtClean="0">
                <a:latin typeface="Times New Roman" panose="02020603050405020304" pitchFamily="18" charset="0"/>
              </a:rPr>
              <a:t>3(during discussion): No additional MPR compared with 1Tx PC2 contiguous CA is needed (1 company)</a:t>
            </a:r>
            <a:endParaRPr lang="zh-CN" altLang="zh-CN" sz="16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292338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601" y="-41839"/>
            <a:ext cx="10515600" cy="513566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Sub topic </a:t>
            </a:r>
            <a:r>
              <a:rPr lang="en-US" altLang="zh-CN" sz="2800" dirty="0" smtClean="0"/>
              <a:t>3-2: </a:t>
            </a:r>
            <a:r>
              <a:rPr lang="en-US" altLang="zh-CN" sz="2800" dirty="0" err="1" smtClean="0"/>
              <a:t>signalling</a:t>
            </a:r>
            <a:endParaRPr lang="zh-CN" altLang="en-US" sz="2800" dirty="0"/>
          </a:p>
        </p:txBody>
      </p:sp>
      <p:sp>
        <p:nvSpPr>
          <p:cNvPr id="3" name="矩形 2"/>
          <p:cNvSpPr/>
          <p:nvPr/>
        </p:nvSpPr>
        <p:spPr>
          <a:xfrm>
            <a:off x="15600" y="471727"/>
            <a:ext cx="12176399" cy="3377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altLang="zh-CN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Issue 3-3-1: Signalling </a:t>
            </a:r>
            <a:r>
              <a:rPr lang="en-GB" altLang="zh-CN" b="1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problems</a:t>
            </a:r>
            <a:endParaRPr lang="zh-CN" altLang="zh-CN" dirty="0">
              <a:latin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dirty="0"/>
              <a:t>1: In currently capability definition, if UL-MIMO support were reported in the CCs for CA, theoretically CA and UL-MIMO should be supported simultaneously unless stated otherwise</a:t>
            </a:r>
            <a:r>
              <a:rPr lang="en-GB" altLang="zh-CN" dirty="0" smtClean="0"/>
              <a:t>.</a:t>
            </a:r>
          </a:p>
          <a:p>
            <a:pPr lvl="0">
              <a:spcAft>
                <a:spcPts val="600"/>
              </a:spcAft>
            </a:pPr>
            <a:r>
              <a:rPr lang="en-GB" altLang="zh-CN" dirty="0" smtClean="0"/>
              <a:t>For better understanding, copy more from vivo contribution who raise this problem:</a:t>
            </a:r>
          </a:p>
          <a:p>
            <a:r>
              <a:rPr lang="en-GB" altLang="zh-CN" sz="1400" b="1" i="1" dirty="0"/>
              <a:t>Observation 3: </a:t>
            </a:r>
            <a:r>
              <a:rPr lang="en-GB" altLang="zh-CN" sz="1400" i="1" dirty="0"/>
              <a:t>There exists some architecture, though not necessarily typical, can support CA and UL-MIMO respectively but not simultaneously. These implementations are somewhat contradicting with current signalling scheme.</a:t>
            </a:r>
            <a:endParaRPr lang="zh-CN" altLang="zh-CN" sz="1400" i="1" dirty="0"/>
          </a:p>
          <a:p>
            <a:r>
              <a:rPr lang="en-GB" altLang="zh-CN" sz="1400" b="1" i="1" dirty="0"/>
              <a:t>Observation 4: </a:t>
            </a:r>
            <a:r>
              <a:rPr lang="en-GB" altLang="zh-CN" sz="1400" i="1" dirty="0"/>
              <a:t>Keep current signalling unchanged may preclude some implementations which is not typical.</a:t>
            </a:r>
            <a:endParaRPr lang="zh-CN" altLang="zh-CN" sz="1400" i="1" dirty="0"/>
          </a:p>
          <a:p>
            <a:pPr lvl="0">
              <a:spcAft>
                <a:spcPts val="600"/>
              </a:spcAft>
            </a:pPr>
            <a:endParaRPr lang="en-GB" altLang="zh-CN" dirty="0" smtClean="0"/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dirty="0" smtClean="0"/>
              <a:t>2</a:t>
            </a:r>
            <a:r>
              <a:rPr lang="en-GB" altLang="zh-CN" dirty="0"/>
              <a:t>: There is only one ca-</a:t>
            </a:r>
            <a:r>
              <a:rPr lang="en-GB" altLang="zh-CN" dirty="0" err="1"/>
              <a:t>BandwidthClassUL</a:t>
            </a:r>
            <a:r>
              <a:rPr lang="en-GB" altLang="zh-CN" dirty="0"/>
              <a:t>-NR capability reported for each BC entry, and RAN2 NW is not required to derive UE capability based on multiple band combination entries</a:t>
            </a:r>
            <a:r>
              <a:rPr lang="en-GB" altLang="zh-CN" dirty="0" smtClean="0"/>
              <a:t>.</a:t>
            </a: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dirty="0"/>
              <a:t>3: Reporting different aggregated CBW in two band combinations for CA only and CA+UL MIMO is not feasible</a:t>
            </a:r>
            <a:r>
              <a:rPr lang="en-GB" altLang="zh-CN" dirty="0" smtClean="0"/>
              <a:t>.</a:t>
            </a:r>
            <a:endParaRPr lang="en-GB" altLang="zh-CN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66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2757" y="548439"/>
            <a:ext cx="10295138" cy="2392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altLang="zh-CN" sz="1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Issue 3-2-2: Signalling proposals</a:t>
            </a:r>
            <a:endParaRPr lang="zh-CN" altLang="zh-CN" sz="1400" dirty="0">
              <a:latin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Proposals</a:t>
            </a:r>
            <a:endParaRPr lang="zh-CN" altLang="zh-CN" sz="1400" dirty="0">
              <a:latin typeface="Times New Roman" panose="02020603050405020304" pitchFamily="18" charset="0"/>
              <a:ea typeface="MS Mincho"/>
            </a:endParaRPr>
          </a:p>
          <a:p>
            <a:pPr marL="342900" lvl="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Option 1: </a:t>
            </a:r>
            <a:r>
              <a:rPr lang="en-GB" altLang="zh-CN" sz="1400" dirty="0">
                <a:latin typeface="Times New Roman" panose="02020603050405020304" pitchFamily="18" charset="0"/>
              </a:rPr>
              <a:t>Introduce a separate bandwidth class capability for </a:t>
            </a:r>
            <a:r>
              <a:rPr lang="en-GB" altLang="zh-CN" sz="1400" dirty="0" smtClean="0">
                <a:latin typeface="Times New Roman" panose="02020603050405020304" pitchFamily="18" charset="0"/>
              </a:rPr>
              <a:t>UL-MIMO(1 company)</a:t>
            </a:r>
            <a:endParaRPr lang="zh-CN" altLang="zh-CN" sz="1400" dirty="0">
              <a:latin typeface="Times New Roman" panose="02020603050405020304" pitchFamily="18" charset="0"/>
              <a:ea typeface="MS Mincho"/>
            </a:endParaRPr>
          </a:p>
          <a:p>
            <a:pPr marL="342900" lvl="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Option 2: Report the UE supported aggregated CBW for UL CA+UL MIMO feature to </a:t>
            </a:r>
            <a:r>
              <a:rPr lang="en-GB" altLang="zh-CN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NW(2 companies)</a:t>
            </a:r>
            <a:endParaRPr lang="zh-CN" altLang="zh-CN" sz="1400" dirty="0">
              <a:latin typeface="Times New Roman" panose="02020603050405020304" pitchFamily="18" charset="0"/>
              <a:ea typeface="MS Mincho"/>
            </a:endParaRPr>
          </a:p>
          <a:p>
            <a:pPr marL="342900" lvl="0" indent="-342900" hangingPunct="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Option 3: Whether develop new signalling for support of CA + UL-MIMO drives by </a:t>
            </a:r>
            <a:r>
              <a:rPr lang="en-GB" altLang="zh-CN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implementation(1 company)</a:t>
            </a:r>
            <a:endParaRPr lang="zh-CN" altLang="zh-CN" sz="1400" dirty="0">
              <a:latin typeface="Times New Roman" panose="02020603050405020304" pitchFamily="18" charset="0"/>
              <a:ea typeface="MS Mincho"/>
            </a:endParaRPr>
          </a:p>
          <a:p>
            <a:pPr marL="1600200" lvl="3" indent="-228600" hangingPunct="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Yes. Incorporate implementations with narrowband PA.</a:t>
            </a:r>
            <a:endParaRPr lang="zh-CN" altLang="zh-CN" sz="1400" dirty="0">
              <a:latin typeface="Times New Roman" panose="02020603050405020304" pitchFamily="18" charset="0"/>
              <a:ea typeface="MS Mincho"/>
            </a:endParaRPr>
          </a:p>
          <a:p>
            <a:pPr marL="1600200" lvl="3" indent="-228600" hangingPunct="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</a:rPr>
              <a:t>No. Preclude implementation with narrowband PA</a:t>
            </a:r>
            <a:endParaRPr lang="zh-CN" altLang="zh-CN" sz="1400" dirty="0">
              <a:latin typeface="Times New Roman" panose="02020603050405020304" pitchFamily="18" charset="0"/>
              <a:ea typeface="MS Mincho"/>
            </a:endParaRPr>
          </a:p>
          <a:p>
            <a:pPr marL="228600" indent="-228600" hangingPunct="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Option 4: </a:t>
            </a:r>
            <a:r>
              <a:rPr lang="en-GB" altLang="zh-CN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No need to introduce new signalling(3 companies)</a:t>
            </a:r>
            <a:endParaRPr lang="zh-CN" altLang="zh-CN" sz="14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15601" y="-41839"/>
            <a:ext cx="10515600" cy="513566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Sub topic </a:t>
            </a:r>
            <a:r>
              <a:rPr lang="en-US" altLang="zh-CN" sz="2800" dirty="0" smtClean="0"/>
              <a:t>3-2: </a:t>
            </a:r>
            <a:r>
              <a:rPr lang="en-US" altLang="zh-CN" sz="2800" dirty="0" err="1" smtClean="0"/>
              <a:t>signalling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85949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7885" y="4990389"/>
            <a:ext cx="10515600" cy="1325563"/>
          </a:xfrm>
        </p:spPr>
        <p:txBody>
          <a:bodyPr/>
          <a:lstStyle/>
          <a:p>
            <a:r>
              <a:rPr lang="en-US" altLang="zh-CN" dirty="0" err="1" smtClean="0"/>
              <a:t>Scell</a:t>
            </a:r>
            <a:r>
              <a:rPr lang="en-US" altLang="zh-CN" dirty="0" smtClean="0"/>
              <a:t> dropping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8034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5601" y="-41839"/>
            <a:ext cx="10515600" cy="513566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Sub topic </a:t>
            </a:r>
            <a:r>
              <a:rPr lang="en-US" altLang="zh-CN" sz="2800" dirty="0" smtClean="0"/>
              <a:t>4: </a:t>
            </a:r>
            <a:r>
              <a:rPr lang="en-US" altLang="zh-CN" sz="2800" dirty="0" err="1" smtClean="0"/>
              <a:t>Scell</a:t>
            </a:r>
            <a:r>
              <a:rPr lang="en-US" altLang="zh-CN" sz="2800" dirty="0" smtClean="0"/>
              <a:t> dropping</a:t>
            </a:r>
            <a:endParaRPr lang="zh-CN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198267" y="626288"/>
            <a:ext cx="10685755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altLang="zh-CN" sz="1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Issue 4-1-2: RAN1 or RAN4 driven?</a:t>
            </a:r>
            <a:endParaRPr lang="zh-CN" altLang="zh-CN" sz="1600" dirty="0">
              <a:latin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Proposals</a:t>
            </a:r>
            <a:endParaRPr lang="zh-CN" altLang="zh-CN" sz="1600" dirty="0">
              <a:latin typeface="Times New Roman" panose="02020603050405020304" pitchFamily="18" charset="0"/>
              <a:ea typeface="MS Mincho"/>
            </a:endParaRP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Option 1: If </a:t>
            </a:r>
            <a:r>
              <a:rPr lang="en-GB" altLang="zh-CN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SCell</a:t>
            </a:r>
            <a:r>
              <a:rPr lang="en-GB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dropping in UL CA would be confirmed as a real field issue, RAN1 should be involved in any specification alteration on the intent to mitigate this issue</a:t>
            </a:r>
            <a:r>
              <a:rPr lang="en-GB" altLang="zh-CN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.(2 companies)</a:t>
            </a:r>
            <a:endParaRPr lang="zh-CN" altLang="zh-CN" sz="1600" dirty="0">
              <a:latin typeface="Times New Roman" panose="02020603050405020304" pitchFamily="18" charset="0"/>
              <a:ea typeface="MS Mincho"/>
            </a:endParaRP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Option 2: RAN4 driven, but </a:t>
            </a:r>
            <a:r>
              <a:rPr lang="en-US" altLang="zh-CN" sz="1600" dirty="0">
                <a:latin typeface="Times New Roman" panose="02020603050405020304" pitchFamily="18" charset="0"/>
                <a:ea typeface="MS Mincho"/>
              </a:rPr>
              <a:t>ask RAN1 to confirm that there is no impact on the RAN1 specifications.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(4 companies)</a:t>
            </a:r>
            <a:endParaRPr lang="zh-CN" altLang="zh-CN" sz="16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743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5601" y="-41839"/>
            <a:ext cx="10515600" cy="513566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Sub topic </a:t>
            </a:r>
            <a:r>
              <a:rPr lang="en-US" altLang="zh-CN" sz="2800" dirty="0" smtClean="0"/>
              <a:t>4: </a:t>
            </a:r>
            <a:r>
              <a:rPr lang="en-US" altLang="zh-CN" sz="2800" dirty="0" err="1" smtClean="0"/>
              <a:t>Scell</a:t>
            </a:r>
            <a:r>
              <a:rPr lang="en-US" altLang="zh-CN" sz="2800" dirty="0" smtClean="0"/>
              <a:t> dropping</a:t>
            </a:r>
            <a:endParaRPr lang="zh-CN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91733" y="525679"/>
            <a:ext cx="9043387" cy="1469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altLang="zh-CN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Issue 4-1-3: Release issue</a:t>
            </a:r>
            <a:endParaRPr lang="zh-CN" altLang="zh-CN" dirty="0">
              <a:latin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Proposals</a:t>
            </a:r>
            <a:endParaRPr lang="zh-CN" altLang="zh-CN" dirty="0">
              <a:latin typeface="Times New Roman" panose="02020603050405020304" pitchFamily="18" charset="0"/>
              <a:ea typeface="MS Mincho"/>
            </a:endParaRP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Option 1: the solution targets for Rel-16</a:t>
            </a:r>
            <a:endParaRPr lang="zh-CN" altLang="zh-CN" dirty="0">
              <a:latin typeface="Times New Roman" panose="02020603050405020304" pitchFamily="18" charset="0"/>
              <a:ea typeface="MS Mincho"/>
            </a:endParaRP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Option 2: the solution is newly studied in Rel-17. </a:t>
            </a:r>
            <a:endParaRPr lang="zh-CN" altLang="zh-CN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9798" y="2201662"/>
            <a:ext cx="10564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It seems all companies can accept option 2 in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round discussion.</a:t>
            </a:r>
          </a:p>
          <a:p>
            <a:r>
              <a:rPr lang="en-US" altLang="zh-CN" dirty="0" smtClean="0"/>
              <a:t>Tentative agreement: option 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8746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3878" y="685471"/>
            <a:ext cx="11200661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altLang="zh-CN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Issue 4-2-3: What is the frequency range that the solution should work for?</a:t>
            </a:r>
            <a:endParaRPr lang="zh-CN" altLang="zh-CN" dirty="0">
              <a:latin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Proposals</a:t>
            </a:r>
            <a:endParaRPr lang="zh-CN" altLang="zh-CN" dirty="0">
              <a:latin typeface="Times New Roman" panose="02020603050405020304" pitchFamily="18" charset="0"/>
              <a:ea typeface="MS Mincho"/>
            </a:endParaRP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dirty="0">
                <a:latin typeface="Times New Roman" panose="02020603050405020304" pitchFamily="18" charset="0"/>
              </a:rPr>
              <a:t>Option1: Both FR1 and </a:t>
            </a:r>
            <a:r>
              <a:rPr lang="en-GB" altLang="zh-CN" dirty="0" smtClean="0">
                <a:latin typeface="Times New Roman" panose="02020603050405020304" pitchFamily="18" charset="0"/>
              </a:rPr>
              <a:t>FR2(7 companies)</a:t>
            </a:r>
            <a:endParaRPr lang="zh-CN" altLang="zh-CN" dirty="0">
              <a:latin typeface="Times New Roman" panose="02020603050405020304" pitchFamily="18" charset="0"/>
              <a:ea typeface="MS Mincho"/>
            </a:endParaRP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dirty="0">
                <a:latin typeface="Times New Roman" panose="02020603050405020304" pitchFamily="18" charset="0"/>
              </a:rPr>
              <a:t>Option 2: FR1 with higher </a:t>
            </a:r>
            <a:r>
              <a:rPr lang="en-GB" altLang="zh-CN" dirty="0" smtClean="0">
                <a:latin typeface="Times New Roman" panose="02020603050405020304" pitchFamily="18" charset="0"/>
              </a:rPr>
              <a:t>priority(1 company)</a:t>
            </a:r>
            <a:endParaRPr lang="zh-CN" altLang="zh-CN" dirty="0">
              <a:latin typeface="Times New Roman" panose="02020603050405020304" pitchFamily="18" charset="0"/>
              <a:ea typeface="MS Mincho"/>
            </a:endParaRP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dirty="0">
                <a:latin typeface="Times New Roman" panose="02020603050405020304" pitchFamily="18" charset="0"/>
              </a:rPr>
              <a:t>Option 3: other</a:t>
            </a:r>
            <a:endParaRPr lang="zh-CN" altLang="zh-CN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15601" y="-41839"/>
            <a:ext cx="10515600" cy="513566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Sub topic </a:t>
            </a:r>
            <a:r>
              <a:rPr lang="en-US" altLang="zh-CN" sz="2800" dirty="0" smtClean="0"/>
              <a:t>4: </a:t>
            </a:r>
            <a:r>
              <a:rPr lang="en-US" altLang="zh-CN" sz="2800" dirty="0" err="1" smtClean="0"/>
              <a:t>Scell</a:t>
            </a:r>
            <a:r>
              <a:rPr lang="en-US" altLang="zh-CN" sz="2800" dirty="0" smtClean="0"/>
              <a:t> dropping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81024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0612" y="546383"/>
            <a:ext cx="11795465" cy="2100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altLang="zh-CN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Issue 4-2-1: RAN4 driven solutions proposed</a:t>
            </a:r>
            <a:endParaRPr lang="zh-CN" altLang="zh-CN" dirty="0">
              <a:latin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Proposals</a:t>
            </a:r>
            <a:endParaRPr lang="zh-CN" altLang="zh-CN" dirty="0">
              <a:latin typeface="Times New Roman" panose="02020603050405020304" pitchFamily="18" charset="0"/>
              <a:ea typeface="MS Mincho"/>
            </a:endParaRP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dirty="0">
                <a:latin typeface="Times New Roman" panose="02020603050405020304" pitchFamily="18" charset="0"/>
              </a:rPr>
              <a:t>Option 1: solution as in R4-2112826: RRC configuration +MAC activation on</a:t>
            </a:r>
            <a:r>
              <a:rPr lang="zh-CN" altLang="zh-CN" dirty="0">
                <a:latin typeface="Times New Roman" panose="02020603050405020304" pitchFamily="18" charset="0"/>
              </a:rPr>
              <a:t>Δ</a:t>
            </a:r>
            <a:r>
              <a:rPr lang="en-GB" altLang="zh-CN" dirty="0" err="1">
                <a:latin typeface="Times New Roman" panose="02020603050405020304" pitchFamily="18" charset="0"/>
              </a:rPr>
              <a:t>P</a:t>
            </a:r>
            <a:r>
              <a:rPr lang="en-GB" altLang="zh-CN" baseline="-25000" dirty="0" err="1">
                <a:latin typeface="Times New Roman" panose="02020603050405020304" pitchFamily="18" charset="0"/>
              </a:rPr>
              <a:t>CMAX,f,c</a:t>
            </a:r>
            <a:r>
              <a:rPr lang="en-GB" altLang="zh-CN" dirty="0">
                <a:latin typeface="Times New Roman" panose="02020603050405020304" pitchFamily="18" charset="0"/>
              </a:rPr>
              <a:t> , and introduce this </a:t>
            </a:r>
            <a:r>
              <a:rPr lang="en-GB" altLang="zh-CN" dirty="0" err="1">
                <a:latin typeface="Times New Roman" panose="02020603050405020304" pitchFamily="18" charset="0"/>
              </a:rPr>
              <a:t>config</a:t>
            </a:r>
            <a:r>
              <a:rPr lang="en-GB" altLang="zh-CN" dirty="0">
                <a:latin typeface="Times New Roman" panose="02020603050405020304" pitchFamily="18" charset="0"/>
              </a:rPr>
              <a:t> into </a:t>
            </a:r>
            <a:r>
              <a:rPr lang="en-GB" altLang="zh-CN" dirty="0" err="1">
                <a:latin typeface="Times New Roman" panose="02020603050405020304" pitchFamily="18" charset="0"/>
              </a:rPr>
              <a:t>Pcmax</a:t>
            </a:r>
            <a:r>
              <a:rPr lang="en-GB" altLang="zh-CN" dirty="0">
                <a:latin typeface="Times New Roman" panose="02020603050405020304" pitchFamily="18" charset="0"/>
              </a:rPr>
              <a:t> definition for SC and CA</a:t>
            </a:r>
            <a:endParaRPr lang="zh-CN" altLang="zh-CN" dirty="0">
              <a:latin typeface="Times New Roman" panose="02020603050405020304" pitchFamily="18" charset="0"/>
              <a:ea typeface="MS Mincho"/>
            </a:endParaRP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dirty="0">
                <a:latin typeface="Times New Roman" panose="02020603050405020304" pitchFamily="18" charset="0"/>
              </a:rPr>
              <a:t>Option 2: solution as in R4-2114551:</a:t>
            </a:r>
            <a:r>
              <a:rPr lang="en-GB" altLang="zh-CN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GB" altLang="zh-CN" dirty="0">
                <a:latin typeface="Times New Roman" panose="02020603050405020304" pitchFamily="18" charset="0"/>
              </a:rPr>
              <a:t>new parameter that indicates UE the preferred priority of cells</a:t>
            </a:r>
            <a:endParaRPr lang="zh-CN" altLang="zh-CN" dirty="0">
              <a:latin typeface="Times New Roman" panose="02020603050405020304" pitchFamily="18" charset="0"/>
              <a:ea typeface="MS Mincho"/>
            </a:endParaRP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dirty="0">
                <a:latin typeface="Times New Roman" panose="02020603050405020304" pitchFamily="18" charset="0"/>
              </a:rPr>
              <a:t>Option 3: other</a:t>
            </a:r>
            <a:endParaRPr lang="zh-CN" altLang="zh-CN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15601" y="-41839"/>
            <a:ext cx="10515600" cy="513566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Sub topic </a:t>
            </a:r>
            <a:r>
              <a:rPr lang="en-US" altLang="zh-CN" sz="2800" dirty="0" smtClean="0"/>
              <a:t>4: </a:t>
            </a:r>
            <a:r>
              <a:rPr lang="en-US" altLang="zh-CN" sz="2800" dirty="0" err="1" smtClean="0"/>
              <a:t>Scell</a:t>
            </a:r>
            <a:r>
              <a:rPr lang="en-US" altLang="zh-CN" sz="2800" dirty="0" smtClean="0"/>
              <a:t> dropping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8932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47011"/>
            <a:ext cx="10515600" cy="196937"/>
          </a:xfrm>
        </p:spPr>
        <p:txBody>
          <a:bodyPr>
            <a:noAutofit/>
          </a:bodyPr>
          <a:lstStyle/>
          <a:p>
            <a:r>
              <a:rPr lang="en-US" altLang="zh-CN" sz="3600" dirty="0" smtClean="0"/>
              <a:t>Agenda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1913" y="726667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PC2 </a:t>
            </a:r>
            <a:r>
              <a:rPr lang="en-US" altLang="zh-CN" dirty="0"/>
              <a:t>Intra-band UL NC CA 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Intra-band </a:t>
            </a:r>
            <a:r>
              <a:rPr lang="en-US" altLang="zh-CN" dirty="0" smtClean="0"/>
              <a:t>UL contiguous CA for UL </a:t>
            </a:r>
            <a:r>
              <a:rPr lang="en-US" altLang="zh-CN" dirty="0" smtClean="0"/>
              <a:t>MIMO</a:t>
            </a:r>
          </a:p>
          <a:p>
            <a:pPr>
              <a:lnSpc>
                <a:spcPct val="150000"/>
              </a:lnSpc>
            </a:pPr>
            <a:r>
              <a:rPr lang="en-US" altLang="zh-CN" dirty="0" err="1" smtClean="0"/>
              <a:t>Scell</a:t>
            </a:r>
            <a:r>
              <a:rPr lang="en-US" altLang="zh-CN" dirty="0" smtClean="0"/>
              <a:t> dropping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7424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810728"/>
              </p:ext>
            </p:extLst>
          </p:nvPr>
        </p:nvGraphicFramePr>
        <p:xfrm>
          <a:off x="137787" y="1145216"/>
          <a:ext cx="5970049" cy="2645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5780"/>
                <a:gridCol w="4414269"/>
              </a:tblGrid>
              <a:tr h="478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Arch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description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  <a:tr h="731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#1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2x26dBm PA + 2LO with 100MHz BW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  <a:tr h="478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#2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1x26dBm PA + 1LO with 200MHz BW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  <a:tr h="478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#3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2x23dBm PA + 1LO with 200MHz BW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  <a:tr h="478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#4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1x23dBm+1x26dBm  + 2LO with 100MHz BW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22632" y="870444"/>
            <a:ext cx="51527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 smtClean="0">
                <a:latin typeface="Times New Roman" panose="02020603050405020304" pitchFamily="18" charset="0"/>
              </a:rPr>
              <a:t>Table: 4 </a:t>
            </a:r>
            <a:r>
              <a:rPr lang="en-US" altLang="zh-CN" sz="1400" b="1" dirty="0">
                <a:latin typeface="Times New Roman" panose="02020603050405020304" pitchFamily="18" charset="0"/>
              </a:rPr>
              <a:t>architectures for intra-band UL NC CA under </a:t>
            </a:r>
            <a:r>
              <a:rPr lang="en-US" altLang="zh-CN" sz="1400" b="1" dirty="0" smtClean="0">
                <a:latin typeface="Times New Roman" panose="02020603050405020304" pitchFamily="18" charset="0"/>
              </a:rPr>
              <a:t>discussion</a:t>
            </a:r>
            <a:endParaRPr lang="zh-CN" altLang="en-US" sz="1400" b="1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0" y="-17756"/>
            <a:ext cx="10515600" cy="600891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Background for intra-band UL NC CA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97370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35512"/>
            <a:ext cx="10515600" cy="600891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Sub topic 2-1: MPR </a:t>
            </a:r>
            <a:r>
              <a:rPr lang="en-US" altLang="zh-CN" sz="2800" dirty="0" smtClean="0"/>
              <a:t>comparison among </a:t>
            </a:r>
            <a:r>
              <a:rPr lang="en-US" altLang="zh-CN" sz="2800" dirty="0" smtClean="0"/>
              <a:t>architecture options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25813" y="441933"/>
            <a:ext cx="882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900"/>
              </a:spcAft>
            </a:pPr>
            <a:r>
              <a:rPr lang="en-GB" altLang="zh-CN" b="1" u="sng" dirty="0">
                <a:latin typeface="Times New Roman" panose="02020603050405020304" pitchFamily="18" charset="0"/>
              </a:rPr>
              <a:t>Issue </a:t>
            </a:r>
            <a:r>
              <a:rPr lang="en-GB" altLang="zh-CN" b="1" u="sng" dirty="0" smtClean="0">
                <a:latin typeface="Times New Roman" panose="02020603050405020304" pitchFamily="18" charset="0"/>
              </a:rPr>
              <a:t>2-1-2: </a:t>
            </a:r>
            <a:r>
              <a:rPr lang="en-US" altLang="zh-CN" b="1" u="sng" dirty="0">
                <a:latin typeface="Times New Roman" panose="02020603050405020304" pitchFamily="18" charset="0"/>
              </a:rPr>
              <a:t>whether MPR requirements are separate defined for different architecture?</a:t>
            </a:r>
            <a:endParaRPr lang="zh-CN" altLang="zh-CN" dirty="0">
              <a:latin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3541" y="789122"/>
            <a:ext cx="11817531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400" dirty="0" smtClean="0">
                <a:latin typeface="Times New Roman" panose="02020603050405020304" pitchFamily="18" charset="0"/>
              </a:rPr>
              <a:t>Option </a:t>
            </a:r>
            <a:r>
              <a:rPr lang="en-GB" altLang="zh-CN" sz="1400" dirty="0">
                <a:latin typeface="Times New Roman" panose="02020603050405020304" pitchFamily="18" charset="0"/>
              </a:rPr>
              <a:t>1: </a:t>
            </a:r>
            <a:r>
              <a:rPr lang="en-GB" altLang="zh-CN" sz="1400" dirty="0" smtClean="0">
                <a:latin typeface="Times New Roman" panose="02020603050405020304" pitchFamily="18" charset="0"/>
              </a:rPr>
              <a:t>(2 companies)</a:t>
            </a:r>
            <a:endParaRPr lang="zh-CN" altLang="zh-CN" sz="1400" dirty="0">
              <a:latin typeface="Times New Roman" panose="02020603050405020304" pitchFamily="18" charset="0"/>
              <a:ea typeface="MS Mincho"/>
            </a:endParaRPr>
          </a:p>
          <a:p>
            <a:pPr marL="800100" lvl="1" indent="-342900" fontAlgn="base" hangingPunct="0">
              <a:spcAft>
                <a:spcPts val="900"/>
              </a:spcAft>
              <a:buFont typeface="宋体" panose="02010600030101010101" pitchFamily="2" charset="-122"/>
              <a:buChar char="•"/>
            </a:pPr>
            <a:r>
              <a:rPr lang="en-US" altLang="zh-CN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Architecture #2 and #3 will use separate MPR values in the specification (table or delta) and address both </a:t>
            </a:r>
            <a:r>
              <a:rPr lang="en-US" altLang="zh-CN" sz="1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TxD</a:t>
            </a:r>
            <a:r>
              <a:rPr lang="en-US" altLang="zh-CN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UL MIMO modes.</a:t>
            </a:r>
            <a:endParaRPr lang="zh-CN" altLang="zh-CN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fontAlgn="base" hangingPunct="0">
              <a:spcAft>
                <a:spcPts val="900"/>
              </a:spcAft>
              <a:buFont typeface="宋体" panose="02010600030101010101" pitchFamily="2" charset="-122"/>
              <a:buChar char="•"/>
            </a:pPr>
            <a:r>
              <a:rPr lang="en-GB" altLang="zh-CN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architecture #1 and #4, General MPR table is based on the 2LO 2xPC2 PA architecture and a 1.5dB additional MPR allowed for 2LO PC3+PC2 architecture</a:t>
            </a:r>
            <a:endParaRPr lang="zh-CN" altLang="zh-CN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400" dirty="0">
                <a:latin typeface="Times New Roman" panose="02020603050405020304" pitchFamily="18" charset="0"/>
              </a:rPr>
              <a:t>Option 2: </a:t>
            </a:r>
            <a:r>
              <a:rPr lang="en-GB" altLang="zh-CN" sz="1400" dirty="0" smtClean="0">
                <a:latin typeface="Times New Roman" panose="02020603050405020304" pitchFamily="18" charset="0"/>
              </a:rPr>
              <a:t>(1 company)</a:t>
            </a:r>
            <a:endParaRPr lang="zh-CN" altLang="zh-CN" sz="1400" dirty="0">
              <a:latin typeface="Times New Roman" panose="02020603050405020304" pitchFamily="18" charset="0"/>
              <a:ea typeface="MS Mincho"/>
            </a:endParaRPr>
          </a:p>
          <a:p>
            <a:pPr marL="800100" lvl="1" indent="-342900" fontAlgn="base" hangingPunct="0">
              <a:spcAft>
                <a:spcPts val="900"/>
              </a:spcAft>
              <a:buFont typeface="宋体" panose="02010600030101010101" pitchFamily="2" charset="-122"/>
              <a:buChar char="•"/>
            </a:pPr>
            <a:r>
              <a:rPr lang="en-US" altLang="zh-CN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RAN4 will specify the one MPR Table to support the PC2 simultaneous UL CA + UL MIMO with 2 transmit for 1 LO RF architecture.</a:t>
            </a:r>
            <a:endParaRPr lang="zh-CN" altLang="zh-CN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fontAlgn="base" hangingPunct="0">
              <a:spcAft>
                <a:spcPts val="900"/>
              </a:spcAft>
              <a:buFont typeface="宋体" panose="02010600030101010101" pitchFamily="2" charset="-122"/>
              <a:buChar char="•"/>
            </a:pPr>
            <a:r>
              <a:rPr lang="en-US" altLang="zh-CN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RAN4 </a:t>
            </a:r>
            <a:r>
              <a:rPr lang="en-US" altLang="zh-CN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will specify the one MPR Table to support the PC2 intra-band NC-CA UE for 2 Los RF architecture based on the #4 RF architecture.</a:t>
            </a:r>
            <a:endParaRPr lang="zh-CN" altLang="zh-CN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400" dirty="0">
                <a:latin typeface="Times New Roman" panose="02020603050405020304" pitchFamily="18" charset="0"/>
              </a:rPr>
              <a:t>Option 3: </a:t>
            </a:r>
            <a:r>
              <a:rPr lang="en-GB" altLang="zh-CN" sz="1400" dirty="0" smtClean="0">
                <a:latin typeface="Times New Roman" panose="02020603050405020304" pitchFamily="18" charset="0"/>
              </a:rPr>
              <a:t>(2 companies)</a:t>
            </a:r>
          </a:p>
          <a:p>
            <a:pPr marL="800100" lvl="1" indent="-342900" fontAlgn="base" hangingPunct="0">
              <a:spcAft>
                <a:spcPts val="900"/>
              </a:spcAft>
              <a:buFont typeface="宋体" panose="02010600030101010101" pitchFamily="2" charset="-122"/>
              <a:buChar char="•"/>
            </a:pPr>
            <a:r>
              <a:rPr lang="en-GB" altLang="zh-CN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Define </a:t>
            </a:r>
            <a:r>
              <a:rPr lang="en-GB" altLang="zh-CN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one set of MPR across 4 architectures, use the worst case value across architectures to define MPR for non-contiguous </a:t>
            </a:r>
            <a:r>
              <a:rPr lang="en-GB" altLang="zh-CN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400" dirty="0" smtClean="0">
                <a:effectLst/>
                <a:latin typeface="Times New Roman" panose="02020603050405020304" pitchFamily="18" charset="0"/>
                <a:ea typeface="MS Mincho"/>
              </a:rPr>
              <a:t>Option 4(1 company, during discussion): </a:t>
            </a:r>
          </a:p>
          <a:p>
            <a:pPr marL="800100" lvl="1" indent="-342900" fontAlgn="base" hangingPunct="0">
              <a:spcAft>
                <a:spcPts val="900"/>
              </a:spcAft>
              <a:buFont typeface="宋体" panose="02010600030101010101" pitchFamily="2" charset="-122"/>
              <a:buChar char="•"/>
            </a:pPr>
            <a:r>
              <a:rPr lang="en-US" altLang="zh-CN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MPR can be different based on </a:t>
            </a:r>
            <a:r>
              <a:rPr lang="en-US" altLang="zh-CN" sz="1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dualPA</a:t>
            </a:r>
            <a:r>
              <a:rPr lang="en-US" altLang="zh-CN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n-US" altLang="zh-CN" sz="1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dualPA</a:t>
            </a:r>
            <a:r>
              <a:rPr lang="en-US" altLang="zh-CN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is coupled with number of LO’s</a:t>
            </a:r>
            <a:r>
              <a:rPr lang="en-US" altLang="zh-CN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lvl="1" fontAlgn="base" hangingPunct="0">
              <a:spcAft>
                <a:spcPts val="900"/>
              </a:spcAft>
            </a:pPr>
            <a:r>
              <a:rPr lang="en-US" altLang="zh-CN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Moderator note: it means one set MPR for arch #1 and #4, and one set MPR for arch#2 and arch#3.</a:t>
            </a:r>
            <a:endParaRPr lang="en-US" altLang="zh-CN" sz="1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fontAlgn="base" hangingPunct="0">
              <a:spcAft>
                <a:spcPts val="900"/>
              </a:spcAft>
              <a:buFont typeface="宋体" panose="02010600030101010101" pitchFamily="2" charset="-122"/>
              <a:buChar char="•"/>
            </a:pPr>
            <a:r>
              <a:rPr lang="en-US" altLang="zh-CN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Architecture </a:t>
            </a:r>
            <a:r>
              <a:rPr lang="en-US" altLang="zh-CN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#2 and #3 should have same </a:t>
            </a:r>
            <a:r>
              <a:rPr lang="en-US" altLang="zh-CN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MPR table. </a:t>
            </a:r>
            <a:endParaRPr lang="en-US" altLang="zh-CN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fontAlgn="base" hangingPunct="0">
              <a:spcAft>
                <a:spcPts val="900"/>
              </a:spcAft>
              <a:buFont typeface="宋体" panose="02010600030101010101" pitchFamily="2" charset="-122"/>
              <a:buChar char="•"/>
            </a:pPr>
            <a:r>
              <a:rPr lang="en-US" altLang="zh-CN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MPR set of arch#1 and #4, arch </a:t>
            </a:r>
            <a:r>
              <a:rPr lang="en-US" altLang="zh-CN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#1 should be baseline</a:t>
            </a:r>
            <a:r>
              <a:rPr lang="en-US" altLang="zh-CN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800100" lvl="1" indent="-342900" fontAlgn="base" hangingPunct="0">
              <a:spcAft>
                <a:spcPts val="900"/>
              </a:spcAft>
              <a:buFont typeface="宋体" panose="02010600030101010101" pitchFamily="2" charset="-122"/>
              <a:buChar char="•"/>
            </a:pPr>
            <a:r>
              <a:rPr lang="en-US" altLang="zh-CN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CA+UL MIMO </a:t>
            </a:r>
            <a:r>
              <a:rPr lang="en-US" altLang="zh-CN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should be handled in the part for UL CA + MIMO</a:t>
            </a:r>
            <a:endParaRPr lang="zh-CN" altLang="zh-CN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35512"/>
            <a:ext cx="10515600" cy="600891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Sub topic 2-1: MPR </a:t>
            </a:r>
            <a:r>
              <a:rPr lang="en-US" altLang="zh-CN" sz="2800" dirty="0" smtClean="0"/>
              <a:t>comparison among </a:t>
            </a:r>
            <a:r>
              <a:rPr lang="en-US" altLang="zh-CN" sz="2800" dirty="0" smtClean="0"/>
              <a:t>architecture options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25813" y="441933"/>
            <a:ext cx="6994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900"/>
              </a:spcAft>
            </a:pPr>
            <a:r>
              <a:rPr lang="en-GB" altLang="zh-CN" b="1" u="sng" dirty="0">
                <a:latin typeface="Times New Roman" panose="02020603050405020304" pitchFamily="18" charset="0"/>
              </a:rPr>
              <a:t>Issue </a:t>
            </a:r>
            <a:r>
              <a:rPr lang="en-GB" altLang="zh-CN" b="1" u="sng" dirty="0" smtClean="0">
                <a:latin typeface="Times New Roman" panose="02020603050405020304" pitchFamily="18" charset="0"/>
              </a:rPr>
              <a:t>2-1-1: </a:t>
            </a:r>
            <a:r>
              <a:rPr lang="en-US" altLang="zh-CN" b="1" u="sng" dirty="0" smtClean="0">
                <a:latin typeface="Times New Roman" panose="02020603050405020304" pitchFamily="18" charset="0"/>
              </a:rPr>
              <a:t>MPR comparison across architecture based on all inputs </a:t>
            </a:r>
            <a:endParaRPr lang="zh-CN" altLang="zh-CN" dirty="0">
              <a:latin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280140"/>
              </p:ext>
            </p:extLst>
          </p:nvPr>
        </p:nvGraphicFramePr>
        <p:xfrm>
          <a:off x="108329" y="822349"/>
          <a:ext cx="11876524" cy="5102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0521"/>
                <a:gridCol w="651838"/>
                <a:gridCol w="651838"/>
                <a:gridCol w="651838"/>
                <a:gridCol w="651838"/>
                <a:gridCol w="658628"/>
                <a:gridCol w="836865"/>
                <a:gridCol w="590728"/>
                <a:gridCol w="836865"/>
                <a:gridCol w="904765"/>
                <a:gridCol w="908160"/>
                <a:gridCol w="908160"/>
                <a:gridCol w="1117623"/>
                <a:gridCol w="698697"/>
                <a:gridCol w="908160"/>
              </a:tblGrid>
              <a:tr h="101882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MPR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HW</a:t>
                      </a:r>
                      <a:endParaRPr lang="zh-CN" sz="1200" dirty="0">
                        <a:effectLst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R4-2114494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Nokia</a:t>
                      </a:r>
                      <a:endParaRPr lang="zh-CN" sz="1200" dirty="0">
                        <a:effectLst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R4-2112022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LGE</a:t>
                      </a:r>
                      <a:endParaRPr lang="zh-CN" sz="1200" dirty="0">
                        <a:effectLst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R4-2109965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Skyworks</a:t>
                      </a:r>
                      <a:endParaRPr lang="zh-CN" sz="1200" dirty="0">
                        <a:effectLst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R4-2104819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Current </a:t>
                      </a:r>
                      <a:endParaRPr lang="zh-CN" sz="1200" dirty="0">
                        <a:effectLst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PC3 </a:t>
                      </a:r>
                      <a:endParaRPr lang="zh-CN" sz="1200" dirty="0">
                        <a:effectLst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requirement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WC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Across</a:t>
                      </a:r>
                      <a:r>
                        <a:rPr lang="en-US" altLang="zh-CN" sz="12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altLang="zh-CN" sz="12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 architectures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WC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For</a:t>
                      </a:r>
                      <a:r>
                        <a:rPr lang="en-US" altLang="zh-CN" sz="12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#1 and #4 set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WC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For</a:t>
                      </a:r>
                      <a:r>
                        <a:rPr lang="en-US" altLang="zh-CN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 #2 and #3 set</a:t>
                      </a:r>
                      <a:endParaRPr lang="zh-CN" altLang="zh-CN" sz="12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5237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IM3 region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B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Archi#1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Archi#2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Archi#3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Archi#4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Archi#2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Achi#1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Achi#4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Achi#1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Achi#4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2PA Achi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74656">
                <a:tc rowSpan="16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-30dBm/MHz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0.72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14.5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15.1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15.6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14.7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14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16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5.1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7.1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  <a:highlight>
                            <a:srgbClr val="00FF00"/>
                          </a:highlight>
                        </a:rPr>
                        <a:t>15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16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16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15.6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7465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1.44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11.3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12.8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13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11.4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14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4.9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6.7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  <a:highlight>
                            <a:srgbClr val="00FF00"/>
                          </a:highlight>
                        </a:rPr>
                        <a:t>14.5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7465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2.88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11.2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12.5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12.5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11.4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14.4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12.5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14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4.3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6.3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highlight>
                            <a:srgbClr val="00FF00"/>
                          </a:highlight>
                        </a:rPr>
                        <a:t>13.5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14.4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7465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5.76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10.7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11.2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11.3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10.8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12.5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10.5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12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3.5 @5.4M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5.7@5.4M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highlight>
                            <a:srgbClr val="00FF00"/>
                          </a:highlight>
                        </a:rPr>
                        <a:t>11.5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12.5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12.5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0564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10.8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10.2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11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11.4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10.5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10.8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10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10.5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2.6 @11.52M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4.9@11.52M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highlight>
                            <a:srgbClr val="00FF00"/>
                          </a:highlight>
                        </a:rPr>
                        <a:t>10.5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11.4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11.4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11.4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</a:tr>
              <a:tr h="15282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23.04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9.2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10.5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10.7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9.5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6.7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11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8.5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11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9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11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highlight>
                            <a:srgbClr val="00FF00"/>
                          </a:highlight>
                        </a:rPr>
                        <a:t>9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10.7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9.5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10.7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46.08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8.8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9.4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9.7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8.9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5.6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4.7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6.8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9.7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78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9.7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11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92.16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8.5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8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8.3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8.7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4.78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1.7@77.7M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4.5@77.7M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8.7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7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8.3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</a:tcPr>
                </a:tc>
              </a:tr>
              <a:tr h="4517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97.92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8.3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8.9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9.3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8.5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4.67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9.3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3770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9.3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6023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103.68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8.1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9.5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9.9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8.3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4.57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9.9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78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9.9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011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116.64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7.5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8.3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8.7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7.8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4.33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793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8.7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28055">
                <a:tc rowSpan="7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-13dBm/MHz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&lt;0.54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7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8.5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8.3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7.2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9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highlight>
                            <a:srgbClr val="00FF00"/>
                          </a:highlight>
                        </a:rPr>
                        <a:t>9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8.5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2805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0.54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6.8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8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7.5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7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8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highlight>
                            <a:srgbClr val="00FF00"/>
                          </a:highlight>
                        </a:rPr>
                        <a:t>8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2805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1.08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6.5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8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7.5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6.8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7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highlight>
                            <a:srgbClr val="00FF00"/>
                          </a:highlight>
                        </a:rPr>
                        <a:t>7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2805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2.16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6.5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7.5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7.2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6.6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6.5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highlight>
                            <a:srgbClr val="00FF00"/>
                          </a:highlight>
                        </a:rPr>
                        <a:t>6.5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7.5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6.5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7.5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2805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3.24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6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7.3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7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6.3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5.5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highlight>
                            <a:srgbClr val="00FF00"/>
                          </a:highlight>
                        </a:rPr>
                        <a:t>5.5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7.3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6.3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7.3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2805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5.4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5.5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6.4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5.7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5.8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highlight>
                            <a:srgbClr val="00FF00"/>
                          </a:highlight>
                        </a:rPr>
                        <a:t>4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6.4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5.8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6.4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2805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10.8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3.2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3.8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3.3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highlight>
                            <a:srgbClr val="00FF00"/>
                          </a:highlight>
                        </a:rPr>
                        <a:t>4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82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418" y="0"/>
            <a:ext cx="10515600" cy="4049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2"/>
            <a:r>
              <a:rPr lang="zh-CN" altLang="zh-CN" sz="2000" dirty="0"/>
              <a:t>Sub-topic 2-2: </a:t>
            </a:r>
            <a:r>
              <a:rPr lang="en-US" altLang="zh-CN" sz="2000" dirty="0" smtClean="0"/>
              <a:t>Other requirements related to different </a:t>
            </a:r>
            <a:r>
              <a:rPr lang="zh-CN" altLang="zh-CN" sz="2000" dirty="0" smtClean="0"/>
              <a:t>Architecture</a:t>
            </a:r>
            <a:r>
              <a:rPr lang="en-US" altLang="zh-CN" sz="2000" dirty="0" smtClean="0"/>
              <a:t>s</a:t>
            </a:r>
            <a:endParaRPr lang="zh-CN" altLang="zh-CN" sz="2000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830770"/>
              </p:ext>
            </p:extLst>
          </p:nvPr>
        </p:nvGraphicFramePr>
        <p:xfrm>
          <a:off x="128952" y="456866"/>
          <a:ext cx="7192716" cy="176381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77614"/>
                <a:gridCol w="3057551"/>
                <a:gridCol w="3057551"/>
              </a:tblGrid>
              <a:tr h="215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Arch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description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Additional RF requirement need to be</a:t>
                      </a:r>
                      <a:r>
                        <a:rPr lang="en-US" altLang="zh-CN" sz="12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considered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  <a:tr h="363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#1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2x26dBm PA + 2LO </a:t>
                      </a:r>
                      <a:br>
                        <a:rPr lang="en-CA" sz="1200" dirty="0">
                          <a:effectLst/>
                        </a:rPr>
                      </a:br>
                      <a:r>
                        <a:rPr lang="en-CA" sz="1200" dirty="0">
                          <a:effectLst/>
                        </a:rPr>
                        <a:t>with 100MHz BW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  <a:tr h="363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#2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1x26dBm PA + 1LO </a:t>
                      </a:r>
                      <a:br>
                        <a:rPr lang="en-CA" sz="1200">
                          <a:effectLst/>
                        </a:rPr>
                      </a:br>
                      <a:r>
                        <a:rPr lang="en-CA" sz="1200">
                          <a:effectLst/>
                        </a:rPr>
                        <a:t>with 200MHz BW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In-gap</a:t>
                      </a:r>
                      <a:r>
                        <a:rPr lang="en-US" altLang="zh-CN" sz="12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requirement when LO or image fall inside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  <a:tr h="363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#3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2x23dBm PA + 1LO </a:t>
                      </a:r>
                      <a:br>
                        <a:rPr lang="en-CA" sz="1200">
                          <a:effectLst/>
                        </a:rPr>
                      </a:br>
                      <a:r>
                        <a:rPr lang="en-CA" sz="1200">
                          <a:effectLst/>
                        </a:rPr>
                        <a:t>with 200MHz BW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In-gap</a:t>
                      </a:r>
                      <a:r>
                        <a:rPr lang="en-US" altLang="zh-CN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 requirement when LO or image fall inside</a:t>
                      </a:r>
                      <a:endParaRPr lang="zh-CN" altLang="zh-CN" sz="12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  <a:tr h="428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#4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1x23dBm+1x26dBm  + 2LO </a:t>
                      </a:r>
                      <a:br>
                        <a:rPr lang="en-CA" sz="1200" dirty="0">
                          <a:effectLst/>
                        </a:rPr>
                      </a:br>
                      <a:r>
                        <a:rPr lang="en-CA" sz="1200" dirty="0">
                          <a:effectLst/>
                        </a:rPr>
                        <a:t>with 100MHz BW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 swap time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50571" y="2218398"/>
            <a:ext cx="12063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altLang="zh-CN" sz="1600" b="1" u="sng" dirty="0">
                <a:latin typeface="Times New Roman" panose="02020603050405020304" pitchFamily="18" charset="0"/>
              </a:rPr>
              <a:t>Issue 2-2-1: For 1x26dBm PA + 1LO with 200MHz BW and </a:t>
            </a:r>
            <a:r>
              <a:rPr lang="en-CA" altLang="zh-CN" sz="1600" b="1" u="sng" dirty="0">
                <a:latin typeface="Times New Roman" panose="02020603050405020304" pitchFamily="18" charset="0"/>
              </a:rPr>
              <a:t>2x23dBm PA + 1LO with 200MHz BW, how to handle in-gap requirement when LO or image fall inside?</a:t>
            </a:r>
            <a:endParaRPr lang="zh-CN" altLang="zh-CN" sz="1600" dirty="0"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2553" y="2803173"/>
            <a:ext cx="11857607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latin typeface="Times New Roman" panose="02020603050405020304" pitchFamily="18" charset="0"/>
              </a:rPr>
              <a:t>Option 1: </a:t>
            </a:r>
            <a:r>
              <a:rPr lang="en-GB" altLang="zh-CN" sz="1600" dirty="0" smtClean="0">
                <a:latin typeface="Times New Roman" panose="02020603050405020304" pitchFamily="18" charset="0"/>
              </a:rPr>
              <a:t>(4 companies)</a:t>
            </a:r>
          </a:p>
          <a:p>
            <a:pPr lvl="1">
              <a:spcAft>
                <a:spcPts val="600"/>
              </a:spcAft>
            </a:pPr>
            <a:r>
              <a:rPr lang="en-GB" altLang="zh-CN" sz="1600" dirty="0" smtClean="0">
                <a:latin typeface="Times New Roman" panose="02020603050405020304" pitchFamily="18" charset="0"/>
              </a:rPr>
              <a:t>No </a:t>
            </a:r>
            <a:r>
              <a:rPr lang="en-GB" altLang="zh-CN" sz="1600" dirty="0">
                <a:latin typeface="Times New Roman" panose="02020603050405020304" pitchFamily="18" charset="0"/>
              </a:rPr>
              <a:t>OOBE exception requirement for architecture #2 and #3, use moderate</a:t>
            </a:r>
            <a:r>
              <a:rPr lang="en-GB" altLang="zh-CN" sz="1600" i="1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GB" altLang="zh-CN" sz="1600" dirty="0">
                <a:latin typeface="Times New Roman" panose="02020603050405020304" pitchFamily="18" charset="0"/>
              </a:rPr>
              <a:t>MPR to reach the in-gap requirement</a:t>
            </a:r>
            <a:endParaRPr lang="zh-CN" altLang="zh-CN" sz="1600" dirty="0">
              <a:latin typeface="Times New Roman" panose="02020603050405020304" pitchFamily="18" charset="0"/>
              <a:ea typeface="MS Mincho"/>
            </a:endParaRPr>
          </a:p>
          <a:p>
            <a:pPr marL="685800" lvl="1" indent="-228600"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GB" altLang="zh-CN" sz="1600" dirty="0">
                <a:latin typeface="Times New Roman" panose="02020603050405020304" pitchFamily="18" charset="0"/>
              </a:rPr>
              <a:t>Assume IQ suppression&gt;=32dBc, LO leakage&gt;=35dBc</a:t>
            </a:r>
            <a:endParaRPr lang="zh-CN" altLang="zh-CN" sz="1600" dirty="0">
              <a:latin typeface="Times New Roman" panose="02020603050405020304" pitchFamily="18" charset="0"/>
              <a:ea typeface="MS Mincho"/>
            </a:endParaRP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latin typeface="Times New Roman" panose="02020603050405020304" pitchFamily="18" charset="0"/>
              </a:rPr>
              <a:t>Option 2</a:t>
            </a:r>
            <a:r>
              <a:rPr lang="en-GB" altLang="zh-CN" sz="1600" dirty="0" smtClean="0">
                <a:latin typeface="Times New Roman" panose="02020603050405020304" pitchFamily="18" charset="0"/>
              </a:rPr>
              <a:t>: (3 companies)</a:t>
            </a:r>
            <a:endParaRPr lang="zh-CN" altLang="zh-CN" sz="1600" dirty="0">
              <a:latin typeface="Times New Roman" panose="02020603050405020304" pitchFamily="18" charset="0"/>
              <a:ea typeface="MS Mincho"/>
            </a:endParaRPr>
          </a:p>
          <a:p>
            <a:pPr marL="685800" lvl="1" indent="-228600">
              <a:buFont typeface="Wingdings" panose="05000000000000000000" pitchFamily="2" charset="2"/>
              <a:buChar char=""/>
            </a:pPr>
            <a:r>
              <a:rPr lang="en-GB" altLang="zh-CN" sz="1600" dirty="0">
                <a:latin typeface="Times New Roman" panose="02020603050405020304" pitchFamily="18" charset="0"/>
              </a:rPr>
              <a:t>In-gap exceptions are only allowed for CC configurations where the gap bandwidth is less or equal than the two CC aggregated bandwidth thus SEM is -13dBm/MHz in gap and shall be met </a:t>
            </a:r>
            <a:endParaRPr lang="zh-CN" altLang="zh-CN" sz="1600" dirty="0">
              <a:latin typeface="Times New Roman" panose="02020603050405020304" pitchFamily="18" charset="0"/>
            </a:endParaRPr>
          </a:p>
          <a:p>
            <a:pPr marL="685800" lvl="1" indent="-228600">
              <a:buFont typeface="Wingdings" panose="05000000000000000000" pitchFamily="2" charset="2"/>
              <a:buChar char=""/>
            </a:pPr>
            <a:r>
              <a:rPr lang="en-GB" altLang="zh-CN" sz="1600" dirty="0">
                <a:latin typeface="Times New Roman" panose="02020603050405020304" pitchFamily="18" charset="0"/>
              </a:rPr>
              <a:t>3dB ACLR in gap relaxation is allowed and assumes </a:t>
            </a:r>
            <a:endParaRPr lang="zh-CN" altLang="zh-CN" sz="1600" dirty="0">
              <a:latin typeface="Times New Roman" panose="02020603050405020304" pitchFamily="18" charset="0"/>
            </a:endParaRPr>
          </a:p>
          <a:p>
            <a:pPr marL="685800" lvl="1" indent="-228600">
              <a:buFont typeface="Wingdings" panose="05000000000000000000" pitchFamily="2" charset="2"/>
              <a:buChar char=""/>
            </a:pPr>
            <a:r>
              <a:rPr lang="en-GB" altLang="zh-CN" sz="1600" dirty="0">
                <a:latin typeface="Times New Roman" panose="02020603050405020304" pitchFamily="18" charset="0"/>
              </a:rPr>
              <a:t>In-gap exceptions are only allowed for UEs also supporting UL MIMO or </a:t>
            </a:r>
            <a:r>
              <a:rPr lang="en-GB" altLang="zh-CN" sz="1600" dirty="0" err="1">
                <a:latin typeface="Times New Roman" panose="02020603050405020304" pitchFamily="18" charset="0"/>
              </a:rPr>
              <a:t>TxD</a:t>
            </a:r>
            <a:r>
              <a:rPr lang="en-GB" altLang="zh-CN" sz="1600" dirty="0">
                <a:latin typeface="Times New Roman" panose="02020603050405020304" pitchFamily="18" charset="0"/>
              </a:rPr>
              <a:t> together with NC UL CA</a:t>
            </a:r>
            <a:endParaRPr lang="zh-CN" altLang="zh-CN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40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 txBox="1">
            <a:spLocks/>
          </p:cNvSpPr>
          <p:nvPr/>
        </p:nvSpPr>
        <p:spPr>
          <a:xfrm>
            <a:off x="17418" y="0"/>
            <a:ext cx="10515600" cy="4049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/>
            <a:r>
              <a:rPr lang="zh-CN" altLang="zh-CN" sz="2000" kern="0" dirty="0" smtClean="0">
                <a:solidFill>
                  <a:sysClr val="windowText" lastClr="000000"/>
                </a:solidFill>
              </a:rPr>
              <a:t>Sub-topic 2-2: Architecture options handling</a:t>
            </a:r>
          </a:p>
        </p:txBody>
      </p:sp>
      <p:sp>
        <p:nvSpPr>
          <p:cNvPr id="5" name="矩形 4"/>
          <p:cNvSpPr/>
          <p:nvPr/>
        </p:nvSpPr>
        <p:spPr>
          <a:xfrm>
            <a:off x="130628" y="466288"/>
            <a:ext cx="118175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altLang="zh-CN" sz="1600" b="1" u="sng" dirty="0">
                <a:latin typeface="Times New Roman" panose="02020603050405020304" pitchFamily="18" charset="0"/>
              </a:rPr>
              <a:t>Issue 2-2-2: For 1x23dBm + 1x26dBm PA + 2LO with 100MHz BW, how to handle the swap time between PAs</a:t>
            </a:r>
            <a:r>
              <a:rPr lang="en-GB" altLang="zh-CN" sz="1600" b="1" u="sng" dirty="0" smtClean="0">
                <a:latin typeface="Times New Roman" panose="02020603050405020304" pitchFamily="18" charset="0"/>
              </a:rPr>
              <a:t>?</a:t>
            </a:r>
            <a:endParaRPr lang="zh-CN" altLang="zh-CN" sz="1600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7140" y="839517"/>
            <a:ext cx="11777709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400" b="1" dirty="0">
                <a:latin typeface="Times New Roman" panose="02020603050405020304" pitchFamily="18" charset="0"/>
              </a:rPr>
              <a:t>Option 1: </a:t>
            </a:r>
            <a:r>
              <a:rPr lang="en-GB" altLang="zh-CN" sz="1400" dirty="0">
                <a:latin typeface="Times New Roman" panose="02020603050405020304" pitchFamily="18" charset="0"/>
              </a:rPr>
              <a:t>15us only for:</a:t>
            </a:r>
            <a:endParaRPr lang="zh-CN" altLang="zh-CN" sz="1400" dirty="0">
              <a:latin typeface="Times New Roman" panose="02020603050405020304" pitchFamily="18" charset="0"/>
              <a:ea typeface="MS Mincho"/>
            </a:endParaRPr>
          </a:p>
          <a:p>
            <a:pPr marL="800100" lvl="1" indent="-342900" fontAlgn="base" hangingPunct="0">
              <a:spcAft>
                <a:spcPts val="600"/>
              </a:spcAft>
              <a:buFont typeface="宋体" panose="02010600030101010101" pitchFamily="2" charset="-122"/>
              <a:buChar char="•"/>
            </a:pPr>
            <a:r>
              <a:rPr lang="en-US" altLang="zh-CN" sz="1400" dirty="0">
                <a:latin typeface="Times New Roman" panose="02020603050405020304" pitchFamily="18" charset="0"/>
              </a:rPr>
              <a:t>case1 and case2/3, </a:t>
            </a:r>
            <a:endParaRPr lang="zh-CN" altLang="zh-CN" sz="1400" dirty="0">
              <a:latin typeface="Times New Roman" panose="02020603050405020304" pitchFamily="18" charset="0"/>
            </a:endParaRPr>
          </a:p>
          <a:p>
            <a:pPr marL="800100" lvl="1" indent="-342900" fontAlgn="base" hangingPunct="0">
              <a:spcAft>
                <a:spcPts val="600"/>
              </a:spcAft>
              <a:buFont typeface="宋体" panose="02010600030101010101" pitchFamily="2" charset="-122"/>
              <a:buChar char="•"/>
            </a:pPr>
            <a:r>
              <a:rPr lang="en-US" altLang="zh-CN" sz="1400" dirty="0">
                <a:latin typeface="Times New Roman" panose="02020603050405020304" pitchFamily="18" charset="0"/>
              </a:rPr>
              <a:t>case2 and case3</a:t>
            </a:r>
            <a:endParaRPr lang="zh-CN" altLang="zh-CN" sz="1400" dirty="0">
              <a:latin typeface="Times New Roman" panose="02020603050405020304" pitchFamily="18" charset="0"/>
            </a:endParaRPr>
          </a:p>
          <a:p>
            <a:pPr marL="1270000" lvl="1">
              <a:spcAft>
                <a:spcPts val="600"/>
              </a:spcAft>
            </a:pPr>
            <a:r>
              <a:rPr lang="en-US" altLang="zh-CN" sz="1400" dirty="0">
                <a:latin typeface="Times New Roman" panose="02020603050405020304" pitchFamily="18" charset="0"/>
              </a:rPr>
              <a:t>where:</a:t>
            </a:r>
            <a:endParaRPr lang="zh-CN" altLang="zh-CN" sz="1400" dirty="0">
              <a:latin typeface="Times New Roman" panose="02020603050405020304" pitchFamily="18" charset="0"/>
            </a:endParaRPr>
          </a:p>
          <a:p>
            <a:pPr marL="800100" lvl="1" indent="-342900" fontAlgn="base" hangingPunct="0">
              <a:spcAft>
                <a:spcPts val="600"/>
              </a:spcAft>
              <a:buFont typeface="宋体" panose="02010600030101010101" pitchFamily="2" charset="-122"/>
              <a:buChar char="•"/>
            </a:pPr>
            <a:r>
              <a:rPr lang="en-US" altLang="zh-CN" sz="1400" dirty="0">
                <a:latin typeface="Times New Roman" panose="02020603050405020304" pitchFamily="18" charset="0"/>
              </a:rPr>
              <a:t>Case1 is that the transmission power for both CCs are ≤23dBm.</a:t>
            </a:r>
            <a:endParaRPr lang="zh-CN" altLang="zh-CN" sz="1400" dirty="0">
              <a:latin typeface="Times New Roman" panose="02020603050405020304" pitchFamily="18" charset="0"/>
            </a:endParaRPr>
          </a:p>
          <a:p>
            <a:pPr marL="800100" lvl="1" indent="-342900" fontAlgn="base" hangingPunct="0">
              <a:spcAft>
                <a:spcPts val="600"/>
              </a:spcAft>
              <a:buFont typeface="宋体" panose="02010600030101010101" pitchFamily="2" charset="-122"/>
              <a:buChar char="•"/>
            </a:pPr>
            <a:r>
              <a:rPr lang="en-US" altLang="zh-CN" sz="1400" dirty="0">
                <a:latin typeface="Times New Roman" panose="02020603050405020304" pitchFamily="18" charset="0"/>
              </a:rPr>
              <a:t>Case 2 is that the transmission power for CC1 is larger than 23dBm and for CC2 is ≤23dBm, while case 3 is that the transmission power for CC2 is larger than 23dBm and for CC1 is ≤23dBm</a:t>
            </a:r>
            <a:r>
              <a:rPr lang="en-US" altLang="zh-CN" sz="1400" dirty="0" smtClean="0">
                <a:latin typeface="Times New Roman" panose="02020603050405020304" pitchFamily="18" charset="0"/>
              </a:rPr>
              <a:t>.</a:t>
            </a:r>
            <a:endParaRPr lang="zh-CN" altLang="zh-CN" sz="1400" dirty="0">
              <a:latin typeface="Times New Roman" panose="02020603050405020304" pitchFamily="18" charset="0"/>
              <a:ea typeface="MS Mincho"/>
            </a:endParaRP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400" b="1" dirty="0">
                <a:latin typeface="Times New Roman" panose="02020603050405020304" pitchFamily="18" charset="0"/>
              </a:rPr>
              <a:t>Option 2:</a:t>
            </a:r>
            <a:r>
              <a:rPr lang="en-GB" altLang="zh-CN" sz="1400" dirty="0">
                <a:latin typeface="Times New Roman" panose="02020603050405020304" pitchFamily="18" charset="0"/>
              </a:rPr>
              <a:t> RAN4 do not need to define the additional swapping time requirements for #4 RF architecture. (Because it is corner case to configure </a:t>
            </a:r>
            <a:r>
              <a:rPr lang="en-GB" altLang="zh-CN" sz="1400" dirty="0" err="1">
                <a:latin typeface="Times New Roman" panose="02020603050405020304" pitchFamily="18" charset="0"/>
              </a:rPr>
              <a:t>Scell</a:t>
            </a:r>
            <a:r>
              <a:rPr lang="en-GB" altLang="zh-CN" sz="1400" dirty="0">
                <a:latin typeface="Times New Roman" panose="02020603050405020304" pitchFamily="18" charset="0"/>
              </a:rPr>
              <a:t> with maximum transmission power since the NW expected that the UE is located in cell boundary.)</a:t>
            </a:r>
            <a:endParaRPr lang="zh-CN" altLang="zh-CN" sz="1400" dirty="0">
              <a:latin typeface="Times New Roman" panose="02020603050405020304" pitchFamily="18" charset="0"/>
              <a:ea typeface="MS Mincho"/>
            </a:endParaRPr>
          </a:p>
          <a:p>
            <a:pPr marL="285750" indent="-285750" hangingPunct="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400" b="1" dirty="0">
                <a:latin typeface="Times New Roman" panose="02020603050405020304" pitchFamily="18" charset="0"/>
              </a:rPr>
              <a:t>Option 3: </a:t>
            </a:r>
            <a:r>
              <a:rPr lang="en-GB" altLang="zh-CN" sz="1400" dirty="0">
                <a:latin typeface="Times New Roman" panose="02020603050405020304" pitchFamily="18" charset="0"/>
              </a:rPr>
              <a:t>A maximum swap time of 15us – MRTD is </a:t>
            </a:r>
            <a:r>
              <a:rPr lang="en-GB" altLang="zh-CN" sz="1400" dirty="0" smtClean="0">
                <a:latin typeface="Times New Roman" panose="02020603050405020304" pitchFamily="18" charset="0"/>
              </a:rPr>
              <a:t>allowed</a:t>
            </a:r>
            <a:endParaRPr lang="en-US" altLang="zh-CN" sz="1400" dirty="0" smtClean="0">
              <a:latin typeface="Times New Roman" panose="02020603050405020304" pitchFamily="18" charset="0"/>
            </a:endParaRPr>
          </a:p>
          <a:p>
            <a:pPr lvl="2" hangingPunct="0">
              <a:spcAft>
                <a:spcPts val="600"/>
              </a:spcAft>
            </a:pPr>
            <a:r>
              <a:rPr lang="en-GB" altLang="zh-CN" sz="1400" dirty="0" smtClean="0">
                <a:latin typeface="Times New Roman" panose="02020603050405020304" pitchFamily="18" charset="0"/>
              </a:rPr>
              <a:t>Both </a:t>
            </a:r>
            <a:r>
              <a:rPr lang="en-GB" altLang="zh-CN" sz="1400" dirty="0">
                <a:latin typeface="Times New Roman" panose="02020603050405020304" pitchFamily="18" charset="0"/>
              </a:rPr>
              <a:t>SCC and PCC shall be able to reach maximum power for equal PSD case with large allocation difference</a:t>
            </a:r>
            <a:endParaRPr lang="zh-CN" altLang="zh-CN" sz="14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3971" y="4003830"/>
            <a:ext cx="11635671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 smtClean="0"/>
              <a:t>Discussion status:</a:t>
            </a:r>
          </a:p>
          <a:p>
            <a:pPr>
              <a:spcBef>
                <a:spcPts val="600"/>
              </a:spcBef>
            </a:pPr>
            <a:r>
              <a:rPr lang="en-US" altLang="zh-CN" dirty="0" smtClean="0"/>
              <a:t>Question1: Can we agree, PA swapping case is corner case in real network? </a:t>
            </a:r>
          </a:p>
          <a:p>
            <a:pPr>
              <a:spcBef>
                <a:spcPts val="600"/>
              </a:spcBef>
            </a:pPr>
            <a:r>
              <a:rPr lang="en-US" altLang="zh-CN" dirty="0" smtClean="0"/>
              <a:t>Reasons provided in LGE contribution R4-2112893: </a:t>
            </a:r>
          </a:p>
          <a:p>
            <a:pPr>
              <a:spcBef>
                <a:spcPts val="600"/>
              </a:spcBef>
            </a:pPr>
            <a:r>
              <a:rPr lang="en-GB" altLang="zh-CN" sz="1400" i="1" dirty="0"/>
              <a:t>Observation 1: </a:t>
            </a:r>
            <a:r>
              <a:rPr lang="en-GB" altLang="zh-CN" sz="1400" i="1" dirty="0" smtClean="0"/>
              <a:t>it </a:t>
            </a:r>
            <a:r>
              <a:rPr lang="en-GB" altLang="zh-CN" sz="1400" i="1" dirty="0"/>
              <a:t>is not general use case for intra-band NC CA operation when NW is deployed in co-located scenarios (MRTD is less than 10~15 us). </a:t>
            </a:r>
            <a:endParaRPr lang="zh-CN" altLang="zh-CN" sz="1400" i="1" dirty="0"/>
          </a:p>
          <a:p>
            <a:pPr>
              <a:spcBef>
                <a:spcPts val="600"/>
              </a:spcBef>
            </a:pPr>
            <a:r>
              <a:rPr lang="en-GB" altLang="zh-CN" sz="1400" i="1" dirty="0"/>
              <a:t>Observation 2: </a:t>
            </a:r>
            <a:r>
              <a:rPr lang="en-GB" altLang="zh-CN" sz="1400" i="1" dirty="0" smtClean="0"/>
              <a:t>it </a:t>
            </a:r>
            <a:r>
              <a:rPr lang="en-GB" altLang="zh-CN" sz="1400" i="1" dirty="0"/>
              <a:t>is corner case to configure </a:t>
            </a:r>
            <a:r>
              <a:rPr lang="en-GB" altLang="zh-CN" sz="1400" i="1" dirty="0" err="1"/>
              <a:t>Scell</a:t>
            </a:r>
            <a:r>
              <a:rPr lang="en-GB" altLang="zh-CN" sz="1400" i="1" dirty="0"/>
              <a:t> with maximum transmission power since the NW expected that the UE is located in cell boundary. So the </a:t>
            </a:r>
            <a:r>
              <a:rPr lang="en-GB" altLang="zh-CN" sz="1400" i="1" dirty="0" err="1"/>
              <a:t>Scell</a:t>
            </a:r>
            <a:r>
              <a:rPr lang="en-GB" altLang="zh-CN" sz="1400" i="1" dirty="0"/>
              <a:t> can be released.</a:t>
            </a:r>
            <a:endParaRPr lang="zh-CN" altLang="zh-CN" sz="1400" i="1" dirty="0"/>
          </a:p>
          <a:p>
            <a:pPr>
              <a:spcBef>
                <a:spcPts val="600"/>
              </a:spcBef>
            </a:pPr>
            <a:r>
              <a:rPr lang="en-US" altLang="zh-CN" dirty="0" smtClean="0"/>
              <a:t>Question2: if it is corner case, can we agree not to introduce the swapping time?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597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7885" y="4990389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Contiguous CA+MIMO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4784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601" y="-41839"/>
            <a:ext cx="10515600" cy="513566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Sub topic 3-1: </a:t>
            </a:r>
            <a:r>
              <a:rPr lang="en-US" altLang="zh-CN" sz="2800" dirty="0" smtClean="0"/>
              <a:t>RF requirements</a:t>
            </a:r>
            <a:endParaRPr lang="zh-CN" altLang="en-US" sz="2800" dirty="0"/>
          </a:p>
        </p:txBody>
      </p:sp>
      <p:sp>
        <p:nvSpPr>
          <p:cNvPr id="3" name="矩形 2"/>
          <p:cNvSpPr/>
          <p:nvPr/>
        </p:nvSpPr>
        <p:spPr>
          <a:xfrm>
            <a:off x="91734" y="527155"/>
            <a:ext cx="117333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altLang="zh-CN" sz="1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Issue 3-1-1: MPR requirement for PC3 UL contiguous CA +MIMO with 2 PC3 PA+1LO</a:t>
            </a:r>
            <a:endParaRPr lang="zh-CN" altLang="zh-CN" sz="1600" dirty="0">
              <a:latin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Proposals</a:t>
            </a:r>
            <a:endParaRPr lang="zh-CN" altLang="zh-CN" sz="1600" dirty="0">
              <a:latin typeface="Times New Roman" panose="02020603050405020304" pitchFamily="18" charset="0"/>
              <a:ea typeface="MS Mincho"/>
            </a:endParaRPr>
          </a:p>
          <a:p>
            <a:pPr marL="742950" lvl="1" indent="-285750" hangingPunct="0"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latin typeface="Times New Roman" panose="02020603050405020304" pitchFamily="18" charset="0"/>
              </a:rPr>
              <a:t>Option 1: Adding 0.5dB delta MPR on outer allocation(outer1 and outer2 for NC allocation, outer for C allocation) based on the MPR defined for PC3 contiguous CA. </a:t>
            </a:r>
            <a:r>
              <a:rPr lang="en-GB" altLang="zh-CN" sz="1600" dirty="0" smtClean="0">
                <a:latin typeface="Times New Roman" panose="02020603050405020304" pitchFamily="18" charset="0"/>
              </a:rPr>
              <a:t>(3 companies)</a:t>
            </a:r>
            <a:endParaRPr lang="zh-CN" altLang="zh-CN" sz="1600" dirty="0">
              <a:latin typeface="Times New Roman" panose="02020603050405020304" pitchFamily="18" charset="0"/>
              <a:ea typeface="MS Mincho"/>
            </a:endParaRP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latin typeface="Times New Roman" panose="02020603050405020304" pitchFamily="18" charset="0"/>
              </a:rPr>
              <a:t>Option 2: </a:t>
            </a:r>
            <a:r>
              <a:rPr lang="en-US" altLang="zh-CN" sz="1600" dirty="0">
                <a:latin typeface="Times New Roman" panose="02020603050405020304" pitchFamily="18" charset="0"/>
              </a:rPr>
              <a:t>Reuse the MPR for PC3 contiguous CA with </a:t>
            </a:r>
            <a:r>
              <a:rPr lang="en-US" altLang="zh-CN" sz="1600" dirty="0" smtClean="0">
                <a:latin typeface="Times New Roman" panose="02020603050405020304" pitchFamily="18" charset="0"/>
              </a:rPr>
              <a:t>1Tx </a:t>
            </a:r>
            <a:r>
              <a:rPr lang="en-GB" altLang="zh-CN" sz="1600" dirty="0">
                <a:latin typeface="Times New Roman" panose="02020603050405020304" pitchFamily="18" charset="0"/>
              </a:rPr>
              <a:t> (4 companies</a:t>
            </a:r>
            <a:r>
              <a:rPr lang="en-GB" altLang="zh-CN" sz="1600" dirty="0" smtClean="0">
                <a:latin typeface="Times New Roman" panose="02020603050405020304" pitchFamily="18" charset="0"/>
              </a:rPr>
              <a:t>)</a:t>
            </a:r>
            <a:endParaRPr lang="zh-CN" altLang="zh-CN" sz="1600" dirty="0"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6222" y="2361459"/>
            <a:ext cx="11901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Potential WF: </a:t>
            </a:r>
            <a:r>
              <a:rPr lang="en-GB" altLang="zh-CN" dirty="0" smtClean="0"/>
              <a:t>Reuse the MPR for PC3 contiguous CA with 1Tx as a starting line.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4659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5746</TotalTime>
  <Words>1799</Words>
  <Application>Microsoft Office PowerPoint</Application>
  <PresentationFormat>宽屏</PresentationFormat>
  <Paragraphs>406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MS Mincho</vt:lpstr>
      <vt:lpstr>宋体</vt:lpstr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Office 主题</vt:lpstr>
      <vt:lpstr>Rel-17 FR1 RF enhancement part 1 GTW status</vt:lpstr>
      <vt:lpstr>Agenda</vt:lpstr>
      <vt:lpstr>Background for intra-band UL NC CA</vt:lpstr>
      <vt:lpstr>Sub topic 2-1: MPR comparison among architecture options</vt:lpstr>
      <vt:lpstr>Sub topic 2-1: MPR comparison among architecture options</vt:lpstr>
      <vt:lpstr>Sub-topic 2-2: Other requirements related to different Architectures</vt:lpstr>
      <vt:lpstr>PowerPoint 演示文稿</vt:lpstr>
      <vt:lpstr>Contiguous CA+MIMO</vt:lpstr>
      <vt:lpstr>Sub topic 3-1: RF requirements</vt:lpstr>
      <vt:lpstr>Sub topic 3-1: RF requirements</vt:lpstr>
      <vt:lpstr>Sub topic 3-2: signalling</vt:lpstr>
      <vt:lpstr>Sub topic 3-2: signalling</vt:lpstr>
      <vt:lpstr>Scell dropping</vt:lpstr>
      <vt:lpstr>Sub topic 4: Scell dropping</vt:lpstr>
      <vt:lpstr>Sub topic 4: Scell dropping</vt:lpstr>
      <vt:lpstr>Sub topic 4: Scell dropping</vt:lpstr>
      <vt:lpstr>Sub topic 4: Scell dropping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Huawei,ZhangQian</cp:lastModifiedBy>
  <cp:revision>316</cp:revision>
  <dcterms:created xsi:type="dcterms:W3CDTF">2019-10-15T22:26:30Z</dcterms:created>
  <dcterms:modified xsi:type="dcterms:W3CDTF">2021-08-19T03:48:20Z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(3)ZHiDkjOoBVL0xAHtLKPbAoYt0Sz6M1I1CXlCWPWWCXoQbs3hIvK/1d9jWBPpn3SKP6cN989Z
oowWtiVhBfhYImSmFzbBVORtaxUzVpgDo9kqH9gH4CPV33e1MfMkXAOC3ZbrPNM0bHu2CSbf
+4S2QOD0TkfTFs33UYzTsAga/l9vtLjkZXxEx58ztKBUF3ROqcfa51D56oMfMVuuW0iP8f2+
J0H6+KcRq/tIDQqUaz</vt:lpwstr>
  </property>
  <property fmtid="{D5CDD505-2E9C-101B-9397-08002B2CF9AE}" pid="3" name="_2015_ms_pID_7253431">
    <vt:lpwstr>vqGYIYlEg7xI3KHn66gLFQEA7zUQW89KAVjy8H2jfZxtRdDT8JH3iC
ybsvTblaaBVcupT4T9WY7h94QEx4fd6z7EU9Wisc0PjiTIxHfhgp40hmUPiw0lu++tbXTMk4
OhLUkgV2IVq7kD57a4RT+AUT9wj4oKc5EN9pim54HGJKD2Ll8nU+JDRpzVrXZdS3JaCrYvcV
wezMOvoxmgsL3d4GfEeUPlA/r4VTiXQClDc9</vt:lpwstr>
  </property>
  <property fmtid="{D5CDD505-2E9C-101B-9397-08002B2CF9AE}" pid="4" name="_2015_ms_pID_7253432">
    <vt:lpwstr>zwQKoLP5Vnu+mvDrD/F8chk=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1626417716</vt:lpwstr>
  </property>
</Properties>
</file>