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41" r:id="rId2"/>
    <p:sldId id="403" r:id="rId3"/>
    <p:sldId id="404" r:id="rId4"/>
    <p:sldId id="363" r:id="rId5"/>
    <p:sldId id="382" r:id="rId6"/>
    <p:sldId id="373" r:id="rId7"/>
    <p:sldId id="364" r:id="rId8"/>
    <p:sldId id="368" r:id="rId9"/>
    <p:sldId id="366" r:id="rId10"/>
    <p:sldId id="367" r:id="rId11"/>
    <p:sldId id="365" r:id="rId12"/>
    <p:sldId id="369" r:id="rId13"/>
    <p:sldId id="370" r:id="rId14"/>
    <p:sldId id="371" r:id="rId15"/>
    <p:sldId id="383" r:id="rId16"/>
    <p:sldId id="400" r:id="rId17"/>
    <p:sldId id="374" r:id="rId18"/>
    <p:sldId id="372" r:id="rId19"/>
    <p:sldId id="375" r:id="rId20"/>
    <p:sldId id="380" r:id="rId21"/>
    <p:sldId id="377" r:id="rId22"/>
    <p:sldId id="401" r:id="rId23"/>
    <p:sldId id="379" r:id="rId24"/>
    <p:sldId id="386" r:id="rId25"/>
    <p:sldId id="387" r:id="rId26"/>
    <p:sldId id="388" r:id="rId27"/>
    <p:sldId id="396" r:id="rId28"/>
    <p:sldId id="384" r:id="rId29"/>
    <p:sldId id="381" r:id="rId30"/>
    <p:sldId id="389" r:id="rId31"/>
    <p:sldId id="390" r:id="rId32"/>
    <p:sldId id="398" r:id="rId33"/>
    <p:sldId id="397" r:id="rId34"/>
    <p:sldId id="393" r:id="rId35"/>
    <p:sldId id="394" r:id="rId36"/>
    <p:sldId id="395" r:id="rId37"/>
    <p:sldId id="391" r:id="rId38"/>
    <p:sldId id="392" r:id="rId39"/>
  </p:sldIdLst>
  <p:sldSz cx="12192000" cy="6858000"/>
  <p:notesSz cx="6921500" cy="100838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76">
          <p15:clr>
            <a:srgbClr val="A4A3A4"/>
          </p15:clr>
        </p15:guide>
        <p15:guide id="2" pos="21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8AB3C"/>
    <a:srgbClr val="2A6EA8"/>
    <a:srgbClr val="0F5C77"/>
    <a:srgbClr val="008000"/>
    <a:srgbClr val="FFFFFF"/>
    <a:srgbClr val="FF6600"/>
    <a:srgbClr val="1A4669"/>
    <a:srgbClr val="C6D254"/>
    <a:srgbClr val="B1D254"/>
    <a:srgbClr val="127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27" autoAdjust="0"/>
    <p:restoredTop sz="94679" autoAdjust="0"/>
  </p:normalViewPr>
  <p:slideViewPr>
    <p:cSldViewPr snapToGrid="0">
      <p:cViewPr varScale="1">
        <p:scale>
          <a:sx n="78" d="100"/>
          <a:sy n="78" d="100"/>
        </p:scale>
        <p:origin x="68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2" d="100"/>
          <a:sy n="42" d="100"/>
        </p:scale>
        <p:origin x="-2850" y="-96"/>
      </p:cViewPr>
      <p:guideLst>
        <p:guide orient="horz" pos="3176"/>
        <p:guide pos="21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0375" cy="504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426" tIns="47213" rIns="94426" bIns="47213" numCol="1" anchor="t" anchorCtr="0" compatLnSpc="1"/>
          <a:lstStyle>
            <a:lvl1pPr defTabSz="944880" eaLnBrk="1" hangingPunct="1">
              <a:defRPr sz="1200"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1125" y="0"/>
            <a:ext cx="3000375" cy="504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426" tIns="47213" rIns="94426" bIns="47213" numCol="1" anchor="t" anchorCtr="0" compatLnSpc="1"/>
          <a:lstStyle>
            <a:lvl1pPr algn="r" defTabSz="944880" eaLnBrk="1" hangingPunct="1">
              <a:defRPr sz="1200"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426" tIns="47213" rIns="94426" bIns="47213" numCol="1" anchor="b" anchorCtr="0" compatLnSpc="1"/>
          <a:lstStyle>
            <a:lvl1pPr defTabSz="944880" eaLnBrk="1" hangingPunct="1">
              <a:defRPr sz="1200"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1125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426" tIns="47213" rIns="94426" bIns="47213" numCol="1" anchor="b" anchorCtr="0" compatLnSpc="1"/>
          <a:lstStyle>
            <a:lvl1pPr algn="r" defTabSz="944880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3198B39-BF8D-4494-9821-E6701364FD81}" type="slidenum">
              <a:rPr lang="en-GB" altLang="en-US"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0375" cy="504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426" tIns="47213" rIns="94426" bIns="47213" numCol="1" anchor="t" anchorCtr="0" compatLnSpc="1"/>
          <a:lstStyle>
            <a:lvl1pPr defTabSz="944880" eaLnBrk="1" hangingPunct="1">
              <a:defRPr sz="1200"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1125" y="0"/>
            <a:ext cx="3000375" cy="504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426" tIns="47213" rIns="94426" bIns="47213" numCol="1" anchor="t" anchorCtr="0" compatLnSpc="1"/>
          <a:lstStyle>
            <a:lvl1pPr algn="r" defTabSz="944880" eaLnBrk="1" hangingPunct="1">
              <a:defRPr sz="1200"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3" y="755650"/>
            <a:ext cx="6721475" cy="3781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789488"/>
            <a:ext cx="5073650" cy="45386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426" tIns="47213" rIns="94426" bIns="47213" numCol="1" anchor="t" anchorCtr="0" compatLnSpc="1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426" tIns="47213" rIns="94426" bIns="47213" numCol="1" anchor="b" anchorCtr="0" compatLnSpc="1"/>
          <a:lstStyle>
            <a:lvl1pPr defTabSz="944880" eaLnBrk="1" hangingPunct="1">
              <a:defRPr sz="1200"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1125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426" tIns="47213" rIns="94426" bIns="47213" numCol="1" anchor="b" anchorCtr="0" compatLnSpc="1"/>
          <a:lstStyle>
            <a:lvl1pPr algn="r" defTabSz="944880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CB452CC-48C9-4997-9257-C682E2A70ECE}" type="slidenum">
              <a:rPr lang="en-GB" altLang="en-US"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B452CC-48C9-4997-9257-C682E2A70ECE}" type="slidenum">
              <a:rPr lang="en-GB" altLang="en-US" smtClean="0"/>
              <a:t>9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B452CC-48C9-4997-9257-C682E2A70ECE}" type="slidenum">
              <a:rPr lang="en-GB" altLang="en-US" smtClean="0"/>
              <a:t>14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/>
              <a:t>NG-RAN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B452CC-48C9-4997-9257-C682E2A70ECE}" type="slidenum">
              <a:rPr lang="en-GB" altLang="en-US" smtClean="0"/>
              <a:t>21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Single Corner Rectangle 11"/>
          <p:cNvSpPr/>
          <p:nvPr userDrawn="1"/>
        </p:nvSpPr>
        <p:spPr>
          <a:xfrm>
            <a:off x="0" y="6413500"/>
            <a:ext cx="12199938" cy="182563"/>
          </a:xfrm>
          <a:prstGeom prst="snip1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 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Snip Single Corner Rectangle 6"/>
          <p:cNvSpPr/>
          <p:nvPr userDrawn="1"/>
        </p:nvSpPr>
        <p:spPr>
          <a:xfrm>
            <a:off x="-7938" y="1455738"/>
            <a:ext cx="11483976" cy="269875"/>
          </a:xfrm>
          <a:prstGeom prst="snip1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TextBox 7"/>
          <p:cNvSpPr txBox="1">
            <a:spLocks noChangeArrowheads="1"/>
          </p:cNvSpPr>
          <p:nvPr userDrawn="1"/>
        </p:nvSpPr>
        <p:spPr bwMode="auto">
          <a:xfrm>
            <a:off x="11191875" y="6592888"/>
            <a:ext cx="9874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dirty="0">
                <a:ln w="0"/>
                <a:latin typeface="Calibri" panose="020F0502020204030204" pitchFamily="34" charset="0"/>
              </a:rPr>
              <a:t>© 3GPP 2023</a:t>
            </a:r>
          </a:p>
        </p:txBody>
      </p:sp>
      <p:pic>
        <p:nvPicPr>
          <p:cNvPr id="1031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00" y="476250"/>
            <a:ext cx="14081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Box 2"/>
          <p:cNvSpPr txBox="1">
            <a:spLocks noChangeArrowheads="1"/>
          </p:cNvSpPr>
          <p:nvPr userDrawn="1"/>
        </p:nvSpPr>
        <p:spPr bwMode="auto">
          <a:xfrm>
            <a:off x="11495088" y="6351588"/>
            <a:ext cx="3968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5420701A-B243-422E-826E-78BD4E22F668}" type="slidenum">
              <a:rPr lang="en-GB" altLang="en-US" sz="1400" smtClean="0">
                <a:latin typeface="Calibri" panose="020F0502020204030204" pitchFamily="34" charset="0"/>
              </a:rPr>
              <a:t>‹#›</a:t>
            </a:fld>
            <a:endParaRPr lang="en-GB" altLang="en-US" sz="1400">
              <a:latin typeface="Calibri" panose="020F0502020204030204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133350" y="36513"/>
            <a:ext cx="26019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sv-SE" altLang="en-US" sz="1200" b="1" dirty="0">
                <a:latin typeface="Arial" panose="020B0604020202020204"/>
              </a:rPr>
              <a:t>3GPP </a:t>
            </a:r>
            <a:r>
              <a:rPr lang="sv-SE" altLang="en-US" sz="1200" b="1" i="1" dirty="0">
                <a:latin typeface="Arial" panose="020B0604020202020204"/>
              </a:rPr>
              <a:t>TSG-RAN3 #121</a:t>
            </a:r>
            <a:r>
              <a:rPr lang="sv-SE" altLang="en-US" sz="1200" b="1" dirty="0">
                <a:latin typeface="Arial" panose="020B0604020202020204"/>
              </a:rPr>
              <a:t>	</a:t>
            </a:r>
          </a:p>
          <a:p>
            <a:pPr eaLnBrk="1" hangingPunct="1">
              <a:defRPr/>
            </a:pPr>
            <a:r>
              <a:rPr lang="sv-SE" altLang="en-US" sz="1200" b="1" i="1" dirty="0">
                <a:latin typeface="Arial" panose="020B0604020202020204"/>
              </a:rPr>
              <a:t>Toulouse</a:t>
            </a:r>
            <a:r>
              <a:rPr lang="sv-SE" altLang="en-US" sz="1200" b="1" dirty="0">
                <a:latin typeface="Arial" panose="020B0604020202020204"/>
              </a:rPr>
              <a:t> – </a:t>
            </a:r>
            <a:r>
              <a:rPr lang="sv-SE" altLang="en-US" sz="1200" b="1" i="1" dirty="0">
                <a:latin typeface="Arial" panose="020B0604020202020204"/>
              </a:rPr>
              <a:t>Aug</a:t>
            </a:r>
            <a:r>
              <a:rPr lang="sv-SE" altLang="en-US" sz="1200" b="1" dirty="0">
                <a:latin typeface="Arial" panose="020B0604020202020204"/>
              </a:rPr>
              <a:t> 2023</a:t>
            </a:r>
          </a:p>
        </p:txBody>
      </p:sp>
      <p:sp>
        <p:nvSpPr>
          <p:cNvPr id="13" name="Text Box 14"/>
          <p:cNvSpPr txBox="1">
            <a:spLocks noChangeArrowheads="1"/>
          </p:cNvSpPr>
          <p:nvPr userDrawn="1"/>
        </p:nvSpPr>
        <p:spPr bwMode="auto">
          <a:xfrm>
            <a:off x="9163050" y="133350"/>
            <a:ext cx="2600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sv-SE" altLang="en-US" sz="1200" b="1" dirty="0">
                <a:latin typeface="Arial" panose="020B0604020202020204"/>
              </a:rPr>
              <a:t>&lt;</a:t>
            </a:r>
            <a:r>
              <a:rPr lang="sv-SE" altLang="en-US" sz="1200" b="1" i="1" dirty="0">
                <a:latin typeface="Arial" panose="020B0604020202020204"/>
              </a:rPr>
              <a:t>draft</a:t>
            </a:r>
            <a:r>
              <a:rPr lang="sv-SE" altLang="en-US" sz="1200" b="1" dirty="0">
                <a:latin typeface="Arial" panose="020B0604020202020204"/>
              </a:rPr>
              <a:t>&gt;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>
    <p:wipe dir="r"/>
  </p:transition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Blip>
          <a:blip r:embed="rId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147888" y="1709738"/>
            <a:ext cx="7886700" cy="2852737"/>
          </a:xfrm>
        </p:spPr>
        <p:txBody>
          <a:bodyPr/>
          <a:lstStyle/>
          <a:p>
            <a:pPr eaLnBrk="1" hangingPunct="1"/>
            <a:r>
              <a:rPr lang="en-GB" altLang="en-US" dirty="0"/>
              <a:t>QoE_NR-DC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4294967295"/>
          </p:nvPr>
        </p:nvSpPr>
        <p:spPr>
          <a:xfrm>
            <a:off x="2147888" y="4589463"/>
            <a:ext cx="7886700" cy="15001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altLang="en-US" dirty="0"/>
              <a:t>Summary of offline</a:t>
            </a:r>
          </a:p>
          <a:p>
            <a:pPr marL="0" indent="0" eaLnBrk="1" hangingPunct="1">
              <a:buFontTx/>
              <a:buNone/>
            </a:pPr>
            <a:r>
              <a:rPr lang="en-GB" altLang="en-US" dirty="0"/>
              <a:t>ZTE</a:t>
            </a:r>
          </a:p>
          <a:p>
            <a:pPr marL="0" indent="0" eaLnBrk="1" hangingPunct="1">
              <a:buFontTx/>
              <a:buNone/>
            </a:pPr>
            <a:endParaRPr lang="en-GB" altLang="en-US" dirty="0"/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err="1"/>
              <a:t>QoE</a:t>
            </a:r>
            <a:r>
              <a:rPr lang="en-GB" altLang="en-US" dirty="0"/>
              <a:t> Configuration Initiation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m-based </a:t>
            </a:r>
            <a:r>
              <a:rPr lang="en-US" altLang="zh-CN" dirty="0" err="1"/>
              <a:t>QoE</a:t>
            </a:r>
            <a:r>
              <a:rPr lang="en-US" altLang="zh-CN" dirty="0"/>
              <a:t> configuration received by SN</a:t>
            </a:r>
            <a:endParaRPr lang="en-US" altLang="zh-CN" dirty="0">
              <a:solidFill>
                <a:prstClr val="black"/>
              </a:solidFill>
            </a:endParaRPr>
          </a:p>
          <a:p>
            <a:pPr lvl="1"/>
            <a:r>
              <a:rPr lang="en-US" altLang="zh-CN" dirty="0">
                <a:solidFill>
                  <a:prstClr val="black"/>
                </a:solidFill>
              </a:rPr>
              <a:t>Indication about configuration option 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CN" sz="2000" b="1" dirty="0"/>
              <a:t>E///: </a:t>
            </a:r>
          </a:p>
          <a:p>
            <a:pPr marL="0" indent="0">
              <a:buNone/>
            </a:pPr>
            <a:r>
              <a:rPr lang="en-US" altLang="zh-CN" sz="2000" dirty="0"/>
              <a:t>For management-based </a:t>
            </a:r>
            <a:r>
              <a:rPr lang="en-US" altLang="zh-CN" sz="2000" dirty="0" err="1"/>
              <a:t>QoE</a:t>
            </a:r>
            <a:r>
              <a:rPr lang="en-US" altLang="zh-CN" sz="2000" dirty="0"/>
              <a:t>, the SN can explicitly indicate to the MN whether it prefers:</a:t>
            </a:r>
            <a:endParaRPr lang="zh-CN" altLang="zh-CN" sz="2000" dirty="0"/>
          </a:p>
          <a:p>
            <a:pPr marL="0" lvl="0" indent="0">
              <a:buNone/>
            </a:pPr>
            <a:r>
              <a:rPr lang="en-US" altLang="zh-CN" sz="2000" dirty="0"/>
              <a:t>That the MN configures the UE directly (via SRB1). </a:t>
            </a:r>
            <a:endParaRPr lang="zh-CN" altLang="zh-CN" sz="2000" dirty="0"/>
          </a:p>
          <a:p>
            <a:pPr marL="0" lvl="0" indent="0">
              <a:buNone/>
            </a:pPr>
            <a:r>
              <a:rPr lang="en-US" altLang="zh-CN" sz="2000" dirty="0"/>
              <a:t>That the MN configures the UE on SN’s behalf (using a transparent container carried on SRB1).</a:t>
            </a:r>
            <a:endParaRPr lang="zh-CN" altLang="zh-CN" sz="2000" dirty="0"/>
          </a:p>
          <a:p>
            <a:pPr marL="0" lvl="0" indent="0">
              <a:buNone/>
            </a:pPr>
            <a:r>
              <a:rPr lang="en-US" altLang="zh-CN" sz="2000" dirty="0"/>
              <a:t>That the SN configures the UE directly (using SRB3).</a:t>
            </a:r>
            <a:endParaRPr lang="zh-CN" altLang="zh-CN" sz="2000" dirty="0"/>
          </a:p>
          <a:p>
            <a:pPr marL="0" indent="0">
              <a:buNone/>
            </a:pPr>
            <a:r>
              <a:rPr lang="en-US" altLang="zh-CN" sz="2000" b="1" dirty="0"/>
              <a:t>CATT: </a:t>
            </a:r>
          </a:p>
          <a:p>
            <a:pPr marL="0" indent="0">
              <a:buNone/>
            </a:pPr>
            <a:r>
              <a:rPr lang="en-US" altLang="zh-CN" sz="2000" dirty="0"/>
              <a:t>The SN can explicitly indicate to the MN whether it wants to configure the UE via SRB3</a:t>
            </a:r>
            <a:endParaRPr lang="en-US" altLang="zh-CN" sz="2000" b="1" dirty="0"/>
          </a:p>
          <a:p>
            <a:pPr marL="0" indent="0">
              <a:buNone/>
            </a:pPr>
            <a:endParaRPr lang="zh-CN" altLang="zh-CN" dirty="0"/>
          </a:p>
          <a:p>
            <a:pPr marL="0" indent="0">
              <a:buNone/>
            </a:pPr>
            <a:endParaRPr lang="zh-CN" altLang="en-US" dirty="0"/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err="1"/>
              <a:t>QoE</a:t>
            </a:r>
            <a:r>
              <a:rPr lang="en-GB" altLang="en-US" dirty="0"/>
              <a:t> Configuration Initiation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2000" b="1" dirty="0"/>
              <a:t>Qualcomm: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>
                <a:solidFill>
                  <a:srgbClr val="00B050"/>
                </a:solidFill>
                <a:highlight>
                  <a:srgbClr val="FFFF00"/>
                </a:highlight>
              </a:rPr>
              <a:t>For management based </a:t>
            </a:r>
            <a:r>
              <a:rPr lang="en-US" altLang="zh-CN" sz="2000" dirty="0" err="1">
                <a:solidFill>
                  <a:srgbClr val="00B050"/>
                </a:solidFill>
                <a:highlight>
                  <a:srgbClr val="FFFF00"/>
                </a:highlight>
              </a:rPr>
              <a:t>QoE</a:t>
            </a:r>
            <a:r>
              <a:rPr lang="en-US" altLang="zh-CN" sz="2000" dirty="0">
                <a:solidFill>
                  <a:srgbClr val="00B050"/>
                </a:solidFill>
                <a:highlight>
                  <a:srgbClr val="FFFF00"/>
                </a:highlight>
              </a:rPr>
              <a:t>, there is no need for SN to explicitly indicate to the MN whether it wants to configure the UE directly via SRB3 or via a container and SRB1.</a:t>
            </a:r>
          </a:p>
          <a:p>
            <a:pPr marL="0" indent="0">
              <a:buNone/>
            </a:pPr>
            <a:r>
              <a:rPr lang="en-US" altLang="zh-CN" sz="2000" dirty="0"/>
              <a:t>Modify the previous agreement as follows:</a:t>
            </a:r>
            <a:endParaRPr lang="zh-CN" altLang="zh-CN" sz="1600" dirty="0"/>
          </a:p>
          <a:p>
            <a:pPr marL="0" indent="0">
              <a:lnSpc>
                <a:spcPct val="75000"/>
              </a:lnSpc>
              <a:buNone/>
            </a:pPr>
            <a:r>
              <a:rPr lang="en-US" altLang="zh-CN" sz="2000" dirty="0">
                <a:solidFill>
                  <a:srgbClr val="008000"/>
                </a:solidFill>
                <a:highlight>
                  <a:srgbClr val="FFFF00"/>
                </a:highlight>
              </a:rPr>
              <a:t>In case the SN is interested in configuring a UE with an m-based </a:t>
            </a:r>
            <a:r>
              <a:rPr lang="en-US" altLang="zh-CN" sz="2000" dirty="0" err="1">
                <a:solidFill>
                  <a:srgbClr val="008000"/>
                </a:solidFill>
                <a:highlight>
                  <a:srgbClr val="FFFF00"/>
                </a:highlight>
              </a:rPr>
              <a:t>QoE</a:t>
            </a:r>
            <a:r>
              <a:rPr lang="en-US" altLang="zh-CN" sz="2000" dirty="0">
                <a:solidFill>
                  <a:srgbClr val="008000"/>
                </a:solidFill>
                <a:highlight>
                  <a:srgbClr val="FFFF00"/>
                </a:highlight>
              </a:rPr>
              <a:t> measurement configuration, the MN can decide and notify the SN whether:</a:t>
            </a:r>
            <a:endParaRPr lang="zh-CN" altLang="zh-CN" sz="2000" dirty="0">
              <a:solidFill>
                <a:srgbClr val="008000"/>
              </a:solidFill>
              <a:highlight>
                <a:srgbClr val="FFFF00"/>
              </a:highlight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en-US" altLang="zh-CN" sz="2000" dirty="0">
                <a:solidFill>
                  <a:srgbClr val="008000"/>
                </a:solidFill>
                <a:highlight>
                  <a:srgbClr val="FFFF00"/>
                </a:highlight>
              </a:rPr>
              <a:t>- The MN shall send the configuration information to the UE, or</a:t>
            </a:r>
            <a:endParaRPr lang="zh-CN" altLang="zh-CN" sz="2000" dirty="0">
              <a:solidFill>
                <a:srgbClr val="008000"/>
              </a:solidFill>
              <a:highlight>
                <a:srgbClr val="FFFF00"/>
              </a:highlight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en-US" altLang="zh-CN" sz="2000" dirty="0">
                <a:solidFill>
                  <a:srgbClr val="008000"/>
                </a:solidFill>
                <a:highlight>
                  <a:srgbClr val="FFFF00"/>
                </a:highlight>
              </a:rPr>
              <a:t>- The SN should send the configuration to the UE </a:t>
            </a:r>
            <a:r>
              <a:rPr lang="en-US" altLang="zh-CN" sz="2000" strike="sngStrike" dirty="0">
                <a:solidFill>
                  <a:srgbClr val="FF0000"/>
                </a:solidFill>
                <a:highlight>
                  <a:srgbClr val="FFFF00"/>
                </a:highlight>
              </a:rPr>
              <a:t>directly, or</a:t>
            </a:r>
            <a:endParaRPr lang="zh-CN" altLang="zh-CN" sz="20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>
              <a:lnSpc>
                <a:spcPct val="75000"/>
              </a:lnSpc>
              <a:buFontTx/>
              <a:buChar char="-"/>
            </a:pPr>
            <a:r>
              <a:rPr lang="en-US" altLang="zh-CN" sz="2000" strike="sngStrike" dirty="0">
                <a:solidFill>
                  <a:srgbClr val="FF0000"/>
                </a:solidFill>
                <a:highlight>
                  <a:srgbClr val="FFFF00"/>
                </a:highlight>
              </a:rPr>
              <a:t>The SN should send the configuration information to the UE via the MN (inside a container)</a:t>
            </a:r>
            <a:r>
              <a:rPr lang="en-US" altLang="zh-CN" sz="20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</a:p>
          <a:p>
            <a:pPr marL="0" indent="0">
              <a:buNone/>
            </a:pPr>
            <a:r>
              <a:rPr lang="en-US" altLang="zh-CN" sz="2000" b="1" dirty="0"/>
              <a:t>Huawei: </a:t>
            </a:r>
            <a:r>
              <a:rPr lang="en-US" altLang="zh-CN" sz="2000" dirty="0"/>
              <a:t>SN does not need to explicitly indicate to the MN whether SN wants to configure </a:t>
            </a:r>
            <a:r>
              <a:rPr lang="en-US" altLang="zh-CN" sz="2000" dirty="0" err="1"/>
              <a:t>QoE</a:t>
            </a:r>
            <a:r>
              <a:rPr lang="en-US" altLang="zh-CN" sz="2000" dirty="0"/>
              <a:t> via SRB3 or to configure transparently for MN via SRB1 .</a:t>
            </a:r>
          </a:p>
          <a:p>
            <a:pPr marL="0" indent="0">
              <a:buNone/>
            </a:pPr>
            <a:r>
              <a:rPr lang="en-US" altLang="zh-CN" sz="2000" b="1" dirty="0"/>
              <a:t>Lenovo: </a:t>
            </a:r>
            <a:r>
              <a:rPr lang="en-US" altLang="zh-CN" sz="2000" dirty="0"/>
              <a:t>For M- management-based </a:t>
            </a:r>
            <a:r>
              <a:rPr lang="en-US" altLang="zh-CN" sz="2000" dirty="0" err="1"/>
              <a:t>QoE</a:t>
            </a:r>
            <a:r>
              <a:rPr lang="en-US" altLang="zh-CN" sz="2000" dirty="0"/>
              <a:t>, there is no need that SN indicates to the MN whether it wants to configure the UE via SRB3 or SRB1.</a:t>
            </a:r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zh-CN" altLang="zh-CN" sz="2000" dirty="0"/>
          </a:p>
          <a:p>
            <a:pPr marL="0" indent="0">
              <a:buNone/>
            </a:pPr>
            <a:endParaRPr lang="zh-CN" altLang="zh-CN" sz="2000" dirty="0"/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err="1"/>
              <a:t>QoE</a:t>
            </a:r>
            <a:r>
              <a:rPr lang="en-GB" altLang="en-US" dirty="0"/>
              <a:t> Configuration Initiation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m-based </a:t>
            </a:r>
            <a:r>
              <a:rPr lang="en-US" altLang="zh-CN" dirty="0" err="1"/>
              <a:t>QoE</a:t>
            </a:r>
            <a:r>
              <a:rPr lang="en-US" altLang="zh-CN" dirty="0"/>
              <a:t> configuration received by SN</a:t>
            </a:r>
          </a:p>
          <a:p>
            <a:pPr lvl="1"/>
            <a:r>
              <a:rPr lang="en-US" altLang="zh-CN" dirty="0"/>
              <a:t>Indication about configuration option</a:t>
            </a:r>
          </a:p>
          <a:p>
            <a:pPr marL="0" indent="0">
              <a:buNone/>
            </a:pPr>
            <a:r>
              <a:rPr lang="en-US" altLang="zh-CN" sz="2400" b="1" dirty="0"/>
              <a:t>Question: Whether the SN could </a:t>
            </a:r>
            <a:r>
              <a:rPr lang="en-US" altLang="zh-CN" sz="2400" b="1" dirty="0">
                <a:highlight>
                  <a:srgbClr val="FFFF00"/>
                </a:highlight>
              </a:rPr>
              <a:t>explicitly</a:t>
            </a:r>
            <a:r>
              <a:rPr lang="en-US" altLang="zh-CN" sz="2400" b="1" dirty="0"/>
              <a:t> indicate the MN which SRB to configure QMC to UE?</a:t>
            </a:r>
          </a:p>
          <a:p>
            <a:pPr marL="457200" lvl="1" indent="0">
              <a:buNone/>
            </a:pPr>
            <a:r>
              <a:rPr lang="en-US" altLang="zh-CN" dirty="0"/>
              <a:t>If yes, which options:</a:t>
            </a:r>
          </a:p>
          <a:p>
            <a:pPr marL="457200" lvl="1" indent="0">
              <a:buNone/>
            </a:pPr>
            <a:r>
              <a:rPr lang="en-US" altLang="zh-CN" dirty="0"/>
              <a:t>   - SRB1, SRB3, transparently via SRB1? </a:t>
            </a:r>
          </a:p>
          <a:p>
            <a:pPr marL="457200" lvl="1" indent="0">
              <a:buNone/>
            </a:pPr>
            <a:r>
              <a:rPr lang="en-US" altLang="zh-CN" dirty="0"/>
              <a:t>   - MN or SN?</a:t>
            </a:r>
          </a:p>
          <a:p>
            <a:pPr marL="457200" lvl="1" indent="0">
              <a:buNone/>
            </a:pPr>
            <a:r>
              <a:rPr lang="en-US" altLang="zh-CN" dirty="0"/>
              <a:t>If no, …</a:t>
            </a: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err="1"/>
              <a:t>QoE</a:t>
            </a:r>
            <a:r>
              <a:rPr lang="en-GB" altLang="en-US" dirty="0"/>
              <a:t> Configuration Initiation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zh-CN" dirty="0"/>
              <a:t>m-based </a:t>
            </a:r>
            <a:r>
              <a:rPr lang="en-US" altLang="zh-CN" dirty="0" err="1"/>
              <a:t>QoE</a:t>
            </a:r>
            <a:r>
              <a:rPr lang="en-US" altLang="zh-CN" dirty="0"/>
              <a:t> configuration received by SN</a:t>
            </a:r>
          </a:p>
          <a:p>
            <a:pPr lvl="1"/>
            <a:r>
              <a:rPr lang="en-US" altLang="zh-CN" dirty="0" err="1"/>
              <a:t>QoE</a:t>
            </a:r>
            <a:r>
              <a:rPr lang="en-US" altLang="zh-CN" dirty="0"/>
              <a:t> reporting option</a:t>
            </a:r>
          </a:p>
          <a:p>
            <a:pPr marL="0" indent="0">
              <a:buNone/>
            </a:pPr>
            <a:r>
              <a:rPr lang="en-US" altLang="zh-CN" sz="2000" b="1" dirty="0">
                <a:solidFill>
                  <a:srgbClr val="008000"/>
                </a:solidFill>
              </a:rPr>
              <a:t>When a management-based </a:t>
            </a:r>
            <a:r>
              <a:rPr lang="en-US" altLang="zh-CN" sz="2000" b="1" dirty="0" err="1">
                <a:solidFill>
                  <a:srgbClr val="008000"/>
                </a:solidFill>
              </a:rPr>
              <a:t>QoE</a:t>
            </a:r>
            <a:r>
              <a:rPr lang="en-US" altLang="zh-CN" sz="2000" b="1" dirty="0">
                <a:solidFill>
                  <a:srgbClr val="008000"/>
                </a:solidFill>
              </a:rPr>
              <a:t> configuration is received directly by the SN from the OAM, the SN can explicitly indicate to the MN whether it is going to receive the </a:t>
            </a:r>
            <a:r>
              <a:rPr lang="en-US" altLang="zh-CN" sz="2000" b="1" dirty="0" err="1">
                <a:solidFill>
                  <a:srgbClr val="008000"/>
                </a:solidFill>
                <a:highlight>
                  <a:srgbClr val="FFFF00"/>
                </a:highlight>
              </a:rPr>
              <a:t>QoE</a:t>
            </a:r>
            <a:r>
              <a:rPr lang="en-US" altLang="zh-CN" sz="2000" b="1" dirty="0">
                <a:solidFill>
                  <a:srgbClr val="008000"/>
                </a:solidFill>
              </a:rPr>
              <a:t>/</a:t>
            </a:r>
            <a:r>
              <a:rPr lang="en-US" altLang="zh-CN" sz="2000" b="1" dirty="0" err="1">
                <a:solidFill>
                  <a:srgbClr val="008000"/>
                </a:solidFill>
              </a:rPr>
              <a:t>RVQoE</a:t>
            </a:r>
            <a:r>
              <a:rPr lang="en-US" altLang="zh-CN" sz="2000" b="1" dirty="0">
                <a:solidFill>
                  <a:srgbClr val="008000"/>
                </a:solidFill>
              </a:rPr>
              <a:t> reports via the SRB5 or SRB4, whether it is transparently via SRB4 needs further discussion. </a:t>
            </a:r>
            <a:endParaRPr lang="zh-CN" altLang="zh-CN" sz="2000" b="1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altLang="zh-CN" sz="2000" b="1" dirty="0"/>
              <a:t>CATT,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Xiaomi, ZTE: </a:t>
            </a:r>
            <a:r>
              <a:rPr lang="en-US" altLang="zh-CN" sz="2000" dirty="0">
                <a:highlight>
                  <a:srgbClr val="00FF00"/>
                </a:highlight>
              </a:rPr>
              <a:t>Transparently </a:t>
            </a:r>
            <a:r>
              <a:rPr lang="en-US" altLang="zh-CN" sz="2000" dirty="0" err="1">
                <a:highlight>
                  <a:srgbClr val="00FF00"/>
                </a:highlight>
              </a:rPr>
              <a:t>QoE</a:t>
            </a:r>
            <a:r>
              <a:rPr lang="en-US" altLang="zh-CN" sz="2000" dirty="0">
                <a:highlight>
                  <a:srgbClr val="00FF00"/>
                </a:highlight>
              </a:rPr>
              <a:t> reporting via SRB4 is not supported. </a:t>
            </a:r>
          </a:p>
          <a:p>
            <a:pPr marL="0" indent="0">
              <a:buNone/>
            </a:pPr>
            <a:r>
              <a:rPr lang="en-US" altLang="zh-CN" sz="2000" b="1" dirty="0"/>
              <a:t>E///: </a:t>
            </a:r>
            <a:r>
              <a:rPr lang="en-US" altLang="zh-CN" sz="2000" dirty="0"/>
              <a:t>the SN can explicitly indicate to the MN whether it prefers to receive the </a:t>
            </a:r>
            <a:r>
              <a:rPr lang="en-US" altLang="zh-CN" sz="2000" dirty="0" err="1"/>
              <a:t>QoE</a:t>
            </a:r>
            <a:r>
              <a:rPr lang="en-US" altLang="zh-CN" sz="2000" dirty="0"/>
              <a:t>/</a:t>
            </a:r>
            <a:r>
              <a:rPr lang="en-US" altLang="zh-CN" sz="2000" dirty="0" err="1"/>
              <a:t>RVQoE</a:t>
            </a:r>
            <a:r>
              <a:rPr lang="en-US" altLang="zh-CN" sz="2000" dirty="0"/>
              <a:t> reports via SRB4 transparently or non-transparently. </a:t>
            </a:r>
          </a:p>
          <a:p>
            <a:pPr marL="0" indent="0">
              <a:buNone/>
            </a:pPr>
            <a:r>
              <a:rPr lang="en-US" altLang="zh-CN" sz="2000" b="1" dirty="0"/>
              <a:t>Lenovo</a:t>
            </a:r>
            <a:r>
              <a:rPr lang="en-US" altLang="zh-CN" sz="2000" dirty="0"/>
              <a:t>: The SN indicates ‘requested SRB4 for </a:t>
            </a:r>
            <a:r>
              <a:rPr lang="en-US" altLang="zh-CN" sz="2000" dirty="0" err="1"/>
              <a:t>QoE</a:t>
            </a:r>
            <a:r>
              <a:rPr lang="en-US" altLang="zh-CN" sz="2000" dirty="0"/>
              <a:t> measurement reporting’ in </a:t>
            </a:r>
            <a:r>
              <a:rPr lang="en-US" altLang="zh-CN" sz="2000" dirty="0" err="1"/>
              <a:t>Xn</a:t>
            </a:r>
            <a:r>
              <a:rPr lang="en-US" altLang="zh-CN" sz="2000" dirty="0"/>
              <a:t>-AP S-Node Modification Required message. whether </a:t>
            </a:r>
            <a:r>
              <a:rPr lang="en-US" altLang="zh-CN" sz="2000" dirty="0" err="1"/>
              <a:t>QoE</a:t>
            </a:r>
            <a:r>
              <a:rPr lang="en-US" altLang="zh-CN" sz="2000" dirty="0"/>
              <a:t>/</a:t>
            </a:r>
            <a:r>
              <a:rPr lang="en-US" altLang="zh-CN" sz="2000" dirty="0" err="1"/>
              <a:t>RVQoE</a:t>
            </a:r>
            <a:r>
              <a:rPr lang="en-US" altLang="zh-CN" sz="2000" dirty="0"/>
              <a:t> reports via SRB4 is transparent to MN depends on RAN2’s discussion.</a:t>
            </a:r>
            <a:endParaRPr lang="zh-CN" altLang="zh-CN" sz="2000" dirty="0"/>
          </a:p>
          <a:p>
            <a:pPr marL="0" indent="0">
              <a:buNone/>
            </a:pPr>
            <a:r>
              <a:rPr lang="en-US" altLang="zh-CN" sz="2400" dirty="0"/>
              <a:t>Conclusion:  </a:t>
            </a:r>
            <a:r>
              <a:rPr lang="en-US" altLang="zh-CN" sz="2400" dirty="0">
                <a:solidFill>
                  <a:srgbClr val="2A6EA8"/>
                </a:solidFill>
              </a:rPr>
              <a:t>FFS how the SRB5 could be established?</a:t>
            </a:r>
            <a:endParaRPr lang="en-US" altLang="zh-CN" sz="2400" dirty="0">
              <a:solidFill>
                <a:srgbClr val="2A6EA8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zh-CN" altLang="zh-CN" dirty="0"/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err="1"/>
              <a:t>QoE</a:t>
            </a:r>
            <a:r>
              <a:rPr lang="en-GB" altLang="en-US" dirty="0"/>
              <a:t> Configuration Initiation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m-based </a:t>
            </a:r>
            <a:r>
              <a:rPr lang="en-US" altLang="zh-CN" dirty="0" err="1"/>
              <a:t>QoE</a:t>
            </a:r>
            <a:r>
              <a:rPr lang="en-US" altLang="zh-CN" dirty="0"/>
              <a:t> configuration received by SN</a:t>
            </a:r>
          </a:p>
          <a:p>
            <a:pPr lvl="1"/>
            <a:r>
              <a:rPr lang="en-US" altLang="zh-CN" dirty="0" err="1"/>
              <a:t>RVQoE</a:t>
            </a:r>
            <a:r>
              <a:rPr lang="en-US" altLang="zh-CN" dirty="0"/>
              <a:t> reporting option</a:t>
            </a:r>
          </a:p>
          <a:p>
            <a:pPr marL="0" lvl="0" indent="0">
              <a:buNone/>
            </a:pPr>
            <a:r>
              <a:rPr lang="en-US" altLang="zh-CN" sz="2000" b="1" dirty="0">
                <a:solidFill>
                  <a:srgbClr val="008000"/>
                </a:solidFill>
              </a:rPr>
              <a:t>When a management-based </a:t>
            </a:r>
            <a:r>
              <a:rPr lang="en-US" altLang="zh-CN" sz="2000" b="1" dirty="0" err="1">
                <a:solidFill>
                  <a:srgbClr val="008000"/>
                </a:solidFill>
              </a:rPr>
              <a:t>QoE</a:t>
            </a:r>
            <a:r>
              <a:rPr lang="en-US" altLang="zh-CN" sz="2000" b="1" dirty="0">
                <a:solidFill>
                  <a:srgbClr val="008000"/>
                </a:solidFill>
              </a:rPr>
              <a:t> configuration is received directly by the SN from the OAM, the SN can explicitly indicate to the MN whether it is going to receive the </a:t>
            </a:r>
            <a:r>
              <a:rPr lang="en-US" altLang="zh-CN" sz="2000" b="1" dirty="0" err="1">
                <a:solidFill>
                  <a:srgbClr val="008000"/>
                </a:solidFill>
              </a:rPr>
              <a:t>QoE</a:t>
            </a:r>
            <a:r>
              <a:rPr lang="en-US" altLang="zh-CN" sz="2000" b="1" dirty="0">
                <a:solidFill>
                  <a:srgbClr val="008000"/>
                </a:solidFill>
              </a:rPr>
              <a:t>/</a:t>
            </a:r>
            <a:r>
              <a:rPr lang="en-US" altLang="zh-CN" sz="2000" b="1" dirty="0" err="1">
                <a:solidFill>
                  <a:srgbClr val="008000"/>
                </a:solidFill>
                <a:highlight>
                  <a:srgbClr val="FFFF00"/>
                </a:highlight>
              </a:rPr>
              <a:t>RVQoE</a:t>
            </a:r>
            <a:r>
              <a:rPr lang="en-US" altLang="zh-CN" sz="2000" b="1" dirty="0">
                <a:solidFill>
                  <a:srgbClr val="008000"/>
                </a:solidFill>
              </a:rPr>
              <a:t> reports via the SRB5 or SRB4, whether it is transparently via SRB4 needs further discussion. 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sz="2000" b="1" dirty="0"/>
              <a:t>Samsung:</a:t>
            </a:r>
            <a:r>
              <a:rPr lang="en-US" altLang="zh-CN" sz="2000" dirty="0"/>
              <a:t> No need to transparently transmit the </a:t>
            </a:r>
            <a:r>
              <a:rPr lang="en-US" altLang="zh-CN" sz="2000" dirty="0" err="1"/>
              <a:t>QoE</a:t>
            </a:r>
            <a:r>
              <a:rPr lang="en-US" altLang="zh-CN" sz="2000" dirty="0"/>
              <a:t>/</a:t>
            </a:r>
            <a:r>
              <a:rPr lang="en-US" altLang="zh-CN" sz="2000" dirty="0" err="1"/>
              <a:t>RVQoE</a:t>
            </a:r>
            <a:r>
              <a:rPr lang="en-US" altLang="zh-CN" sz="2000" dirty="0"/>
              <a:t> reports from MN to SN </a:t>
            </a:r>
          </a:p>
          <a:p>
            <a:pPr marL="0" indent="0">
              <a:buNone/>
            </a:pPr>
            <a:r>
              <a:rPr lang="en-US" altLang="zh-CN" sz="2000" b="1" dirty="0"/>
              <a:t>Qualcomm: </a:t>
            </a:r>
          </a:p>
          <a:p>
            <a:pPr marL="0" indent="0">
              <a:buNone/>
            </a:pPr>
            <a:r>
              <a:rPr lang="en-US" altLang="zh-CN" sz="2000" dirty="0"/>
              <a:t>If the SN provides the </a:t>
            </a:r>
            <a:r>
              <a:rPr lang="en-US" altLang="zh-CN" sz="2000" dirty="0" err="1"/>
              <a:t>RVQoE</a:t>
            </a:r>
            <a:r>
              <a:rPr lang="en-US" altLang="zh-CN" sz="2000" dirty="0"/>
              <a:t> configuration to the UE (either via SRB3 or via container over SRB1), UE should be able to provide the </a:t>
            </a:r>
            <a:r>
              <a:rPr lang="en-US" altLang="zh-CN" sz="2000" dirty="0" err="1"/>
              <a:t>RVQoE</a:t>
            </a:r>
            <a:r>
              <a:rPr lang="en-US" altLang="zh-CN" sz="2000" dirty="0"/>
              <a:t> reports either directly via SRB5 or transparently via SRB4.</a:t>
            </a:r>
            <a:endParaRPr lang="zh-CN" altLang="zh-CN" sz="2000" dirty="0"/>
          </a:p>
          <a:p>
            <a:pPr marL="0" indent="0">
              <a:buNone/>
            </a:pPr>
            <a:r>
              <a:rPr lang="en-US" altLang="zh-CN" sz="2000" dirty="0"/>
              <a:t>If the MN provides the </a:t>
            </a:r>
            <a:r>
              <a:rPr lang="en-US" altLang="zh-CN" sz="2000" dirty="0" err="1"/>
              <a:t>RVQoE</a:t>
            </a:r>
            <a:r>
              <a:rPr lang="en-US" altLang="zh-CN" sz="2000" dirty="0"/>
              <a:t> configuration to the UE (via SRB1), UE should always provide the MN-configured </a:t>
            </a:r>
            <a:r>
              <a:rPr lang="en-US" altLang="zh-CN" sz="2000" dirty="0" err="1"/>
              <a:t>RVQoE</a:t>
            </a:r>
            <a:r>
              <a:rPr lang="en-US" altLang="zh-CN" sz="2000" dirty="0"/>
              <a:t> reports directly via SRB4 (there is no need to report transparently via SRB5)</a:t>
            </a:r>
          </a:p>
          <a:p>
            <a:pPr marL="0" indent="0">
              <a:buNone/>
            </a:pPr>
            <a:r>
              <a:rPr lang="en-US" altLang="zh-CN" sz="2000" b="1" dirty="0"/>
              <a:t>E///: </a:t>
            </a:r>
            <a:r>
              <a:rPr lang="en-US" altLang="zh-CN" sz="2000" dirty="0"/>
              <a:t>SN can explicitly indicate to the MN whether it prefers to receive the </a:t>
            </a:r>
            <a:r>
              <a:rPr lang="en-US" altLang="zh-CN" sz="2000" dirty="0" err="1"/>
              <a:t>QoE</a:t>
            </a:r>
            <a:r>
              <a:rPr lang="en-US" altLang="zh-CN" sz="2000" dirty="0"/>
              <a:t>/</a:t>
            </a:r>
            <a:r>
              <a:rPr lang="en-US" altLang="zh-CN" sz="2000" dirty="0" err="1"/>
              <a:t>RVQoE</a:t>
            </a:r>
            <a:r>
              <a:rPr lang="en-US" altLang="zh-CN" sz="2000" dirty="0"/>
              <a:t> reports via SRB4 transparently or non-transparently. </a:t>
            </a:r>
            <a:endParaRPr lang="zh-CN" altLang="zh-CN" sz="2000" dirty="0"/>
          </a:p>
          <a:p>
            <a:pPr marL="0" indent="0">
              <a:buNone/>
            </a:pPr>
            <a:endParaRPr lang="zh-CN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zh-CN" altLang="zh-CN" dirty="0"/>
          </a:p>
          <a:p>
            <a:pPr marL="0" indent="0">
              <a:buNone/>
            </a:pPr>
            <a:endParaRPr lang="zh-CN" altLang="en-US" dirty="0"/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err="1"/>
              <a:t>QoE</a:t>
            </a:r>
            <a:r>
              <a:rPr lang="en-GB" altLang="en-US" dirty="0"/>
              <a:t> Configuration Initiation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m-based </a:t>
            </a:r>
            <a:r>
              <a:rPr lang="en-US" altLang="zh-CN" dirty="0" err="1"/>
              <a:t>QoE</a:t>
            </a:r>
            <a:r>
              <a:rPr lang="en-US" altLang="zh-CN" dirty="0"/>
              <a:t> configuration received by SN</a:t>
            </a:r>
          </a:p>
          <a:p>
            <a:pPr lvl="1"/>
            <a:r>
              <a:rPr lang="en-US" altLang="zh-CN" dirty="0"/>
              <a:t>Indication about </a:t>
            </a:r>
            <a:r>
              <a:rPr lang="en-US" altLang="zh-CN" dirty="0" err="1"/>
              <a:t>RVQoE</a:t>
            </a:r>
            <a:r>
              <a:rPr lang="en-US" altLang="zh-CN" dirty="0"/>
              <a:t> reporting option</a:t>
            </a:r>
          </a:p>
          <a:p>
            <a:pPr marL="0" indent="0">
              <a:buNone/>
            </a:pPr>
            <a:r>
              <a:rPr lang="en-US" altLang="zh-CN" sz="2400" b="1" dirty="0"/>
              <a:t>Question: Is there a need for the UE to report </a:t>
            </a:r>
            <a:r>
              <a:rPr lang="en-US" altLang="zh-CN" sz="2400" b="1" dirty="0" err="1"/>
              <a:t>RVQoE</a:t>
            </a:r>
            <a:r>
              <a:rPr lang="en-US" altLang="zh-CN" sz="2400" b="1" dirty="0"/>
              <a:t> transparently via SRB4/SRB5?</a:t>
            </a:r>
          </a:p>
          <a:p>
            <a:pPr marL="0" indent="0">
              <a:buNone/>
            </a:pPr>
            <a:endParaRPr lang="en-US" altLang="zh-CN" sz="2400" b="1" dirty="0"/>
          </a:p>
          <a:p>
            <a:pPr marL="0" indent="0">
              <a:buNone/>
            </a:pPr>
            <a:endParaRPr lang="en-US" altLang="zh-CN" sz="2400" b="1" dirty="0"/>
          </a:p>
          <a:p>
            <a:pPr marL="0" indent="0">
              <a:buNone/>
            </a:pPr>
            <a:r>
              <a:rPr lang="en-US" altLang="zh-CN" sz="2400" dirty="0"/>
              <a:t>Conclusion:</a:t>
            </a:r>
          </a:p>
          <a:p>
            <a:pPr marL="0" indent="0">
              <a:buNone/>
            </a:pPr>
            <a:r>
              <a:rPr lang="en-US" altLang="zh-CN" sz="2400" b="1" dirty="0">
                <a:solidFill>
                  <a:srgbClr val="00B050"/>
                </a:solidFill>
              </a:rPr>
              <a:t>WA: The transparent reporting for </a:t>
            </a:r>
            <a:r>
              <a:rPr lang="en-US" altLang="zh-CN" sz="2400" b="1" dirty="0" err="1">
                <a:solidFill>
                  <a:srgbClr val="00B050"/>
                </a:solidFill>
              </a:rPr>
              <a:t>RVQoE</a:t>
            </a:r>
            <a:r>
              <a:rPr lang="en-US" altLang="zh-CN" sz="2400" b="1" dirty="0">
                <a:solidFill>
                  <a:srgbClr val="00B050"/>
                </a:solidFill>
              </a:rPr>
              <a:t> over RRC is not supported.</a:t>
            </a:r>
          </a:p>
          <a:p>
            <a:pPr marL="0" indent="0">
              <a:buNone/>
            </a:pPr>
            <a:r>
              <a:rPr lang="en-US" altLang="zh-CN" sz="2400" b="1" dirty="0">
                <a:solidFill>
                  <a:srgbClr val="00B050"/>
                </a:solidFill>
              </a:rPr>
              <a:t>If MN configures </a:t>
            </a:r>
            <a:r>
              <a:rPr lang="en-US" altLang="zh-CN" sz="2400" b="1" dirty="0" err="1">
                <a:solidFill>
                  <a:srgbClr val="00B050"/>
                </a:solidFill>
              </a:rPr>
              <a:t>RVQoE</a:t>
            </a:r>
            <a:r>
              <a:rPr lang="en-US" altLang="zh-CN" sz="2400" b="1" dirty="0">
                <a:solidFill>
                  <a:srgbClr val="00B050"/>
                </a:solidFill>
              </a:rPr>
              <a:t>, the first </a:t>
            </a:r>
            <a:r>
              <a:rPr lang="en-US" altLang="zh-CN" sz="2400" b="1" dirty="0" err="1">
                <a:solidFill>
                  <a:srgbClr val="00B050"/>
                </a:solidFill>
              </a:rPr>
              <a:t>RVQoE</a:t>
            </a:r>
            <a:r>
              <a:rPr lang="en-US" altLang="zh-CN" sz="2400" b="1" dirty="0">
                <a:solidFill>
                  <a:srgbClr val="00B050"/>
                </a:solidFill>
              </a:rPr>
              <a:t> report shall be delivered to the MN via SRB4.</a:t>
            </a:r>
          </a:p>
          <a:p>
            <a:pPr marL="0" indent="0">
              <a:buNone/>
            </a:pPr>
            <a:r>
              <a:rPr lang="en-US" altLang="zh-CN" sz="2400" b="1" dirty="0">
                <a:solidFill>
                  <a:srgbClr val="00B050"/>
                </a:solidFill>
              </a:rPr>
              <a:t>If the SN configures </a:t>
            </a:r>
            <a:r>
              <a:rPr lang="en-US" altLang="zh-CN" sz="2400" b="1" dirty="0" err="1">
                <a:solidFill>
                  <a:srgbClr val="00B050"/>
                </a:solidFill>
              </a:rPr>
              <a:t>RVQoE</a:t>
            </a:r>
            <a:r>
              <a:rPr lang="en-US" altLang="zh-CN" sz="2400" b="1" dirty="0">
                <a:solidFill>
                  <a:srgbClr val="00B050"/>
                </a:solidFill>
              </a:rPr>
              <a:t>, the first </a:t>
            </a:r>
            <a:r>
              <a:rPr lang="en-US" altLang="zh-CN" sz="2400" b="1" dirty="0" err="1">
                <a:solidFill>
                  <a:srgbClr val="00B050"/>
                </a:solidFill>
              </a:rPr>
              <a:t>RVQoE</a:t>
            </a:r>
            <a:r>
              <a:rPr lang="en-US" altLang="zh-CN" sz="2400" b="1" dirty="0">
                <a:solidFill>
                  <a:srgbClr val="00B050"/>
                </a:solidFill>
              </a:rPr>
              <a:t> report shall be delivered to the SN.</a:t>
            </a:r>
            <a:endParaRPr lang="en-US" altLang="zh-CN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QoE</a:t>
            </a:r>
            <a:r>
              <a:rPr lang="en-US" altLang="zh-CN" dirty="0"/>
              <a:t> Configuration Initiation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WA: </a:t>
            </a:r>
            <a:r>
              <a:rPr lang="en-US" altLang="zh-CN" b="1" dirty="0" err="1"/>
              <a:t>QoE</a:t>
            </a:r>
            <a:r>
              <a:rPr lang="en-US" altLang="zh-CN" b="1" dirty="0"/>
              <a:t> reports and </a:t>
            </a:r>
            <a:r>
              <a:rPr lang="en-US" altLang="zh-CN" b="1" dirty="0" err="1"/>
              <a:t>RVQoE</a:t>
            </a:r>
            <a:r>
              <a:rPr lang="en-US" altLang="zh-CN" b="1" dirty="0"/>
              <a:t> reports pertaining to the same </a:t>
            </a:r>
            <a:r>
              <a:rPr lang="en-US" altLang="zh-CN" b="1" dirty="0" err="1"/>
              <a:t>QoE</a:t>
            </a:r>
            <a:r>
              <a:rPr lang="en-US" altLang="zh-CN" b="1" dirty="0"/>
              <a:t> reference can be sent over different legs. </a:t>
            </a:r>
          </a:p>
          <a:p>
            <a:pPr marL="0" indent="0">
              <a:buNone/>
            </a:pPr>
            <a:r>
              <a:rPr lang="en-US" altLang="zh-CN" dirty="0"/>
              <a:t>QC, ZTE: Turn the WA into agreement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Conclusion:</a:t>
            </a:r>
            <a:endParaRPr lang="zh-CN" altLang="en-US" dirty="0"/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err="1"/>
              <a:t>QoE</a:t>
            </a:r>
            <a:r>
              <a:rPr lang="en-GB" altLang="en-US" dirty="0"/>
              <a:t> Configuration Initiation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Configuration/reporting options</a:t>
            </a:r>
          </a:p>
          <a:p>
            <a:pPr marL="0" indent="0">
              <a:buNone/>
            </a:pP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938496" y="2482210"/>
          <a:ext cx="8315007" cy="30381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71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1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1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0344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500"/>
                        </a:spcAft>
                      </a:pPr>
                      <a:endParaRPr lang="zh-CN" altLang="en-US" sz="20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effectLst/>
                        </a:rPr>
                        <a:t>SN-initiate </a:t>
                      </a:r>
                      <a:r>
                        <a:rPr lang="en-US" sz="2000" dirty="0" err="1">
                          <a:effectLst/>
                        </a:rPr>
                        <a:t>QoE</a:t>
                      </a:r>
                      <a:r>
                        <a:rPr lang="en-US" sz="2000" dirty="0">
                          <a:effectLst/>
                        </a:rPr>
                        <a:t> coordination request IE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effectLst/>
                        </a:rPr>
                        <a:t>SN-initiated QoE coordination response IE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0344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effectLst/>
                        </a:rPr>
                        <a:t>QoE configuration sending option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effectLst/>
                        </a:rPr>
                        <a:t>SRB1? SRB3? transparently via SRB1?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effectLst/>
                        </a:rPr>
                        <a:t>SRB1, SRB3, transparently via SRB1?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13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 err="1">
                          <a:effectLst/>
                        </a:rPr>
                        <a:t>QoE</a:t>
                      </a:r>
                      <a:r>
                        <a:rPr lang="en-US" sz="2000" dirty="0">
                          <a:effectLst/>
                        </a:rPr>
                        <a:t> reporting option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effectLst/>
                        </a:rPr>
                        <a:t>SRB4, SRB5?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effectLst/>
                        </a:rPr>
                        <a:t>SRB4, SRB5?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0344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 err="1">
                          <a:effectLst/>
                        </a:rPr>
                        <a:t>RVQoE</a:t>
                      </a:r>
                      <a:r>
                        <a:rPr lang="en-US" sz="2000" dirty="0">
                          <a:effectLst/>
                        </a:rPr>
                        <a:t> reporting option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effectLst/>
                        </a:rPr>
                        <a:t>SRB5?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effectLst/>
                        </a:rPr>
                        <a:t>SRB5?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RVQoE</a:t>
            </a:r>
            <a:r>
              <a:rPr lang="en-US" altLang="zh-CN" dirty="0"/>
              <a:t> configuration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00"/>
              </a:spcBef>
              <a:spcAft>
                <a:spcPts val="500"/>
              </a:spcAft>
            </a:pPr>
            <a:r>
              <a:rPr lang="en-US" altLang="zh-CN" sz="2000" b="1" dirty="0">
                <a:solidFill>
                  <a:srgbClr val="0000FF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FFS whether, in a UE in NR-DC, each </a:t>
            </a:r>
            <a:r>
              <a:rPr lang="en-US" altLang="zh-CN" sz="2000" b="1" dirty="0" err="1">
                <a:solidFill>
                  <a:srgbClr val="0000FF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QoE</a:t>
            </a:r>
            <a:r>
              <a:rPr lang="en-US" altLang="zh-CN" sz="2000" b="1" dirty="0">
                <a:solidFill>
                  <a:srgbClr val="0000FF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 configuration can have more than one corresponding </a:t>
            </a:r>
            <a:r>
              <a:rPr lang="en-US" altLang="zh-CN" sz="2000" b="1" dirty="0" err="1">
                <a:solidFill>
                  <a:srgbClr val="0000FF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RVQoE</a:t>
            </a:r>
            <a:r>
              <a:rPr lang="en-US" altLang="zh-CN" sz="2000" b="1" dirty="0">
                <a:solidFill>
                  <a:srgbClr val="0000FF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 configuration. </a:t>
            </a:r>
          </a:p>
          <a:p>
            <a:pPr marL="0" indent="0">
              <a:spcBef>
                <a:spcPts val="200"/>
              </a:spcBef>
              <a:spcAft>
                <a:spcPts val="500"/>
              </a:spcAft>
              <a:buNone/>
            </a:pPr>
            <a:r>
              <a:rPr lang="en-US" altLang="zh-CN" sz="2000" b="1" dirty="0"/>
              <a:t>Lenovo, Qualcomm, ZTE</a:t>
            </a:r>
            <a:r>
              <a:rPr lang="en-US" altLang="zh-CN" sz="2000" dirty="0"/>
              <a:t>: </a:t>
            </a:r>
          </a:p>
          <a:p>
            <a:pPr marL="0" indent="0">
              <a:buNone/>
            </a:pPr>
            <a:r>
              <a:rPr lang="en-US" altLang="zh-CN" sz="2000" dirty="0"/>
              <a:t>A UE in NR-DC should be configured with only one </a:t>
            </a:r>
            <a:r>
              <a:rPr lang="en-US" altLang="zh-CN" sz="2000" dirty="0" err="1"/>
              <a:t>RVQoE</a:t>
            </a:r>
            <a:r>
              <a:rPr lang="en-US" altLang="zh-CN" sz="2000" dirty="0"/>
              <a:t> configuration per </a:t>
            </a:r>
            <a:r>
              <a:rPr lang="en-US" altLang="zh-CN" sz="2000" dirty="0" err="1"/>
              <a:t>QoE</a:t>
            </a:r>
            <a:r>
              <a:rPr lang="en-US" altLang="zh-CN" sz="2000" dirty="0"/>
              <a:t> Reference</a:t>
            </a:r>
            <a:endParaRPr lang="zh-CN" altLang="zh-CN" sz="2000" dirty="0"/>
          </a:p>
          <a:p>
            <a:pPr marL="0" indent="0">
              <a:buNone/>
            </a:pPr>
            <a:r>
              <a:rPr lang="en-US" altLang="zh-CN" sz="2000" b="1" dirty="0"/>
              <a:t>Huawei</a:t>
            </a:r>
            <a:r>
              <a:rPr lang="en-US" altLang="zh-CN" sz="2000" dirty="0"/>
              <a:t>: </a:t>
            </a:r>
          </a:p>
          <a:p>
            <a:pPr marL="0" indent="0">
              <a:buNone/>
            </a:pPr>
            <a:r>
              <a:rPr lang="en-US" altLang="zh-CN" sz="2000" dirty="0"/>
              <a:t>Only the node which sends the </a:t>
            </a:r>
            <a:r>
              <a:rPr lang="en-US" altLang="zh-CN" sz="2000" dirty="0" err="1"/>
              <a:t>QoE</a:t>
            </a:r>
            <a:r>
              <a:rPr lang="en-US" altLang="zh-CN" sz="2000" dirty="0"/>
              <a:t> measurement configuration container to the UE can configure the RAN visible </a:t>
            </a:r>
            <a:r>
              <a:rPr lang="en-US" altLang="zh-CN" sz="2000" dirty="0" err="1"/>
              <a:t>QoE</a:t>
            </a:r>
            <a:r>
              <a:rPr lang="en-US" altLang="zh-CN" sz="2000" dirty="0"/>
              <a:t> measurement corresponding to this </a:t>
            </a:r>
            <a:r>
              <a:rPr lang="en-US" altLang="zh-CN" sz="2000" dirty="0" err="1"/>
              <a:t>QoE</a:t>
            </a:r>
            <a:r>
              <a:rPr lang="en-US" altLang="zh-CN" sz="2000" dirty="0"/>
              <a:t> measurement. 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Conclusion:</a:t>
            </a:r>
            <a:endParaRPr lang="zh-CN" altLang="en-US" dirty="0"/>
          </a:p>
        </p:txBody>
      </p:sp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RVQoE</a:t>
            </a:r>
            <a:r>
              <a:rPr lang="en-US" altLang="zh-CN" dirty="0"/>
              <a:t> configuration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Which node configures </a:t>
            </a:r>
            <a:r>
              <a:rPr lang="en-US" altLang="zh-CN" dirty="0" err="1"/>
              <a:t>RVQoE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sz="2000" b="1" dirty="0"/>
              <a:t>Huawei: </a:t>
            </a:r>
            <a:r>
              <a:rPr lang="en-US" altLang="zh-CN" sz="2000" dirty="0"/>
              <a:t>Only the node which sends the </a:t>
            </a:r>
            <a:r>
              <a:rPr lang="en-US" altLang="zh-CN" sz="2000" dirty="0" err="1"/>
              <a:t>QoE</a:t>
            </a:r>
            <a:r>
              <a:rPr lang="en-US" altLang="zh-CN" sz="2000" dirty="0"/>
              <a:t> measurement configuration container to the UE can configure the RAN visible </a:t>
            </a:r>
            <a:r>
              <a:rPr lang="en-US" altLang="zh-CN" sz="2000" dirty="0" err="1"/>
              <a:t>QoE</a:t>
            </a:r>
            <a:r>
              <a:rPr lang="en-US" altLang="zh-CN" sz="2000" dirty="0"/>
              <a:t> measurement </a:t>
            </a:r>
          </a:p>
          <a:p>
            <a:pPr marL="0" indent="0">
              <a:buNone/>
            </a:pPr>
            <a:r>
              <a:rPr lang="en-US" altLang="zh-CN" sz="2000" b="1" dirty="0"/>
              <a:t>Lenovo: </a:t>
            </a:r>
            <a:r>
              <a:rPr lang="en-US" altLang="zh-CN" sz="2000" dirty="0"/>
              <a:t>For the first </a:t>
            </a:r>
            <a:r>
              <a:rPr lang="en-US" altLang="zh-CN" sz="2000" dirty="0" err="1"/>
              <a:t>RVQoE</a:t>
            </a:r>
            <a:r>
              <a:rPr lang="en-US" altLang="zh-CN" sz="2000" dirty="0"/>
              <a:t> configuration, the node which sends the first </a:t>
            </a:r>
            <a:r>
              <a:rPr lang="en-US" altLang="zh-CN" sz="2000" dirty="0" err="1"/>
              <a:t>RVQoE</a:t>
            </a:r>
            <a:r>
              <a:rPr lang="en-US" altLang="zh-CN" sz="2000" dirty="0"/>
              <a:t> configuration to UE is the same node which sends the legacy </a:t>
            </a:r>
            <a:r>
              <a:rPr lang="en-US" altLang="zh-CN" sz="2000" dirty="0" err="1"/>
              <a:t>QoE</a:t>
            </a:r>
            <a:r>
              <a:rPr lang="en-US" altLang="zh-CN" sz="2000" dirty="0"/>
              <a:t> configuration to UE.</a:t>
            </a:r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/>
              <a:t>Conclusion:</a:t>
            </a:r>
            <a:endParaRPr lang="zh-CN" altLang="zh-CN" sz="2000" dirty="0"/>
          </a:p>
          <a:p>
            <a:pPr marL="0" indent="0">
              <a:buNone/>
            </a:pPr>
            <a:endParaRPr lang="zh-CN" altLang="en-US" dirty="0"/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3BCFCA-5066-4F75-8637-826DC2A7A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Proposals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391D5E-085A-4204-8E76-FA7722CD7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000" dirty="0">
                <a:solidFill>
                  <a:srgbClr val="00B050"/>
                </a:solidFill>
              </a:rPr>
              <a:t>P1: </a:t>
            </a:r>
            <a:r>
              <a:rPr lang="en-US" altLang="zh-CN" sz="2000" dirty="0">
                <a:solidFill>
                  <a:srgbClr val="00B050"/>
                </a:solidFill>
              </a:rPr>
              <a:t>Reuse legacy procedures for the MN-SN coordination in NR-DC to support </a:t>
            </a:r>
            <a:r>
              <a:rPr lang="en-US" altLang="zh-CN" sz="2000" dirty="0" err="1">
                <a:solidFill>
                  <a:srgbClr val="00B050"/>
                </a:solidFill>
              </a:rPr>
              <a:t>QoE</a:t>
            </a:r>
            <a:r>
              <a:rPr lang="en-US" altLang="zh-CN" sz="2000" dirty="0">
                <a:solidFill>
                  <a:srgbClr val="00B050"/>
                </a:solidFill>
              </a:rPr>
              <a:t>.</a:t>
            </a:r>
            <a:r>
              <a:rPr lang="en-US" altLang="en-US" sz="2000" dirty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r>
              <a:rPr lang="en-US" altLang="en-US" sz="2000" dirty="0">
                <a:solidFill>
                  <a:srgbClr val="00B050"/>
                </a:solidFill>
              </a:rPr>
              <a:t>P2: For s-based </a:t>
            </a:r>
            <a:r>
              <a:rPr lang="en-US" altLang="en-US" sz="2000" dirty="0" err="1">
                <a:solidFill>
                  <a:srgbClr val="00B050"/>
                </a:solidFill>
              </a:rPr>
              <a:t>QoE</a:t>
            </a:r>
            <a:r>
              <a:rPr lang="en-US" altLang="en-US" sz="2000" dirty="0">
                <a:solidFill>
                  <a:srgbClr val="00B050"/>
                </a:solidFill>
              </a:rPr>
              <a:t> configuration received by MN</a:t>
            </a:r>
          </a:p>
          <a:p>
            <a:pPr lvl="1"/>
            <a:r>
              <a:rPr lang="en-US" altLang="zh-CN" sz="1800" dirty="0">
                <a:solidFill>
                  <a:srgbClr val="00B050"/>
                </a:solidFill>
              </a:rPr>
              <a:t>MN sends the </a:t>
            </a:r>
            <a:r>
              <a:rPr lang="en-US" altLang="zh-CN" sz="1800" dirty="0" err="1">
                <a:solidFill>
                  <a:srgbClr val="00B050"/>
                </a:solidFill>
              </a:rPr>
              <a:t>QoE</a:t>
            </a:r>
            <a:r>
              <a:rPr lang="en-US" altLang="zh-CN" sz="1800" dirty="0">
                <a:solidFill>
                  <a:srgbClr val="00B050"/>
                </a:solidFill>
              </a:rPr>
              <a:t> configuration via SRB1</a:t>
            </a:r>
          </a:p>
          <a:p>
            <a:pPr lvl="1"/>
            <a:r>
              <a:rPr lang="en-US" altLang="zh-CN" sz="1800" dirty="0" err="1">
                <a:solidFill>
                  <a:srgbClr val="00B050"/>
                </a:solidFill>
              </a:rPr>
              <a:t>QoE</a:t>
            </a:r>
            <a:r>
              <a:rPr lang="en-US" altLang="zh-CN" sz="1800" dirty="0">
                <a:solidFill>
                  <a:srgbClr val="00B050"/>
                </a:solidFill>
              </a:rPr>
              <a:t> reports can be sent via SRB4 or SRB5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rgbClr val="00B050"/>
                </a:solidFill>
              </a:rPr>
              <a:t>P3: For management based </a:t>
            </a:r>
            <a:r>
              <a:rPr lang="en-US" altLang="zh-CN" sz="2000" dirty="0" err="1">
                <a:solidFill>
                  <a:srgbClr val="00B050"/>
                </a:solidFill>
              </a:rPr>
              <a:t>QoE</a:t>
            </a:r>
            <a:r>
              <a:rPr lang="en-US" altLang="zh-CN" sz="2000" dirty="0">
                <a:solidFill>
                  <a:srgbClr val="00B050"/>
                </a:solidFill>
              </a:rPr>
              <a:t>, there is no need for SN to explicitly indicate to the MN whether it wants to configure the UE directly via SRB3 or via a container and SRB1.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rgbClr val="00B050"/>
                </a:solidFill>
              </a:rPr>
              <a:t>P4: Modify the previous agreement as follows:</a:t>
            </a:r>
            <a:endParaRPr lang="zh-CN" altLang="zh-CN" sz="1600" dirty="0">
              <a:solidFill>
                <a:srgbClr val="00B050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en-US" altLang="zh-CN" sz="2000" dirty="0">
                <a:solidFill>
                  <a:srgbClr val="008000"/>
                </a:solidFill>
              </a:rPr>
              <a:t>In case the SN is interested in configuring a UE with an m-based </a:t>
            </a:r>
            <a:r>
              <a:rPr lang="en-US" altLang="zh-CN" sz="2000" dirty="0" err="1">
                <a:solidFill>
                  <a:srgbClr val="008000"/>
                </a:solidFill>
              </a:rPr>
              <a:t>QoE</a:t>
            </a:r>
            <a:r>
              <a:rPr lang="en-US" altLang="zh-CN" sz="2000" dirty="0">
                <a:solidFill>
                  <a:srgbClr val="008000"/>
                </a:solidFill>
              </a:rPr>
              <a:t> measurement configuration, the MN can decide and notify the SN whether:</a:t>
            </a:r>
            <a:endParaRPr lang="zh-CN" altLang="zh-CN" sz="2000" dirty="0">
              <a:solidFill>
                <a:srgbClr val="008000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en-US" altLang="zh-CN" sz="2000" dirty="0">
                <a:solidFill>
                  <a:srgbClr val="008000"/>
                </a:solidFill>
              </a:rPr>
              <a:t>- The MN shall send the configuration information to the UE, or</a:t>
            </a:r>
            <a:endParaRPr lang="zh-CN" altLang="zh-CN" sz="2000" dirty="0">
              <a:solidFill>
                <a:srgbClr val="008000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en-US" altLang="zh-CN" sz="2000" dirty="0">
                <a:solidFill>
                  <a:srgbClr val="008000"/>
                </a:solidFill>
              </a:rPr>
              <a:t>- The SN should send the configuration to the UE </a:t>
            </a:r>
            <a:r>
              <a:rPr lang="en-US" altLang="zh-CN" sz="2000" strike="sngStrike" dirty="0">
                <a:solidFill>
                  <a:srgbClr val="FF0000"/>
                </a:solidFill>
              </a:rPr>
              <a:t>directly, or</a:t>
            </a:r>
            <a:endParaRPr lang="zh-CN" altLang="zh-CN" sz="2000" dirty="0">
              <a:solidFill>
                <a:srgbClr val="FF0000"/>
              </a:solidFill>
            </a:endParaRPr>
          </a:p>
          <a:p>
            <a:pPr>
              <a:lnSpc>
                <a:spcPct val="75000"/>
              </a:lnSpc>
              <a:buFontTx/>
              <a:buChar char="-"/>
            </a:pPr>
            <a:r>
              <a:rPr lang="en-US" altLang="zh-CN" sz="2000" strike="sngStrike" dirty="0">
                <a:solidFill>
                  <a:srgbClr val="FF0000"/>
                </a:solidFill>
              </a:rPr>
              <a:t>The SN should send the configuration information to the UE via the MN (inside a container)</a:t>
            </a:r>
            <a:r>
              <a:rPr lang="en-US" altLang="zh-CN" sz="2000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n-US" altLang="zh-CN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zh-CN" dirty="0">
              <a:solidFill>
                <a:srgbClr val="2A6EA8"/>
              </a:solidFill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B050"/>
                </a:solidFill>
              </a:rPr>
              <a:t> </a:t>
            </a:r>
          </a:p>
          <a:p>
            <a:pPr lvl="1"/>
            <a:endParaRPr lang="en-US" altLang="zh-CN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3701623"/>
      </p:ext>
    </p:extLst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RRC reporting indication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Whether to define two different reporting leg indication for </a:t>
            </a:r>
            <a:r>
              <a:rPr lang="en-US" altLang="zh-CN" sz="2400" dirty="0" err="1"/>
              <a:t>QoE</a:t>
            </a:r>
            <a:r>
              <a:rPr lang="en-US" altLang="zh-CN" sz="2400" dirty="0"/>
              <a:t> and </a:t>
            </a:r>
            <a:r>
              <a:rPr lang="en-US" altLang="zh-CN" sz="2400" dirty="0" err="1"/>
              <a:t>RVQoE</a:t>
            </a:r>
            <a:r>
              <a:rPr lang="en-US" altLang="zh-CN" sz="2400" dirty="0"/>
              <a:t>?</a:t>
            </a:r>
          </a:p>
          <a:p>
            <a:pPr marL="0" indent="0">
              <a:buNone/>
            </a:pPr>
            <a:r>
              <a:rPr lang="en-US" altLang="zh-CN" sz="2000" dirty="0"/>
              <a:t>Qualcomm, ZTE: Yes</a:t>
            </a:r>
          </a:p>
          <a:p>
            <a:pPr marL="0" indent="0">
              <a:buNone/>
            </a:pPr>
            <a:r>
              <a:rPr lang="en-US" altLang="zh-CN" sz="2000" dirty="0"/>
              <a:t>Huawei: No</a:t>
            </a:r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/>
              <a:t>Conclusion:</a:t>
            </a:r>
            <a:endParaRPr lang="zh-CN" altLang="en-US" sz="2000" dirty="0"/>
          </a:p>
        </p:txBody>
      </p:sp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QoE</a:t>
            </a:r>
            <a:r>
              <a:rPr lang="en-US" altLang="zh-CN" dirty="0"/>
              <a:t> reporting leg switch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3487"/>
            <a:ext cx="10515600" cy="4351338"/>
          </a:xfrm>
        </p:spPr>
        <p:txBody>
          <a:bodyPr/>
          <a:lstStyle/>
          <a:p>
            <a:r>
              <a:rPr lang="en-US" altLang="zh-CN" sz="2000" dirty="0"/>
              <a:t>NG-RAN</a:t>
            </a:r>
            <a:r>
              <a:rPr lang="zh-CN" altLang="en-US" sz="2000" dirty="0"/>
              <a:t> </a:t>
            </a:r>
            <a:r>
              <a:rPr lang="en-US" altLang="zh-CN" sz="2000" dirty="0"/>
              <a:t>node</a:t>
            </a:r>
            <a:r>
              <a:rPr lang="zh-CN" altLang="en-US" sz="2000" dirty="0"/>
              <a:t> </a:t>
            </a:r>
            <a:r>
              <a:rPr lang="en-US" altLang="zh-CN" sz="2000" dirty="0"/>
              <a:t>1</a:t>
            </a:r>
            <a:r>
              <a:rPr lang="zh-CN" altLang="en-US" sz="2000" dirty="0"/>
              <a:t> </a:t>
            </a:r>
            <a:r>
              <a:rPr lang="en-US" altLang="zh-CN" sz="2000" dirty="0"/>
              <a:t>experiences</a:t>
            </a:r>
            <a:r>
              <a:rPr lang="zh-CN" altLang="en-US" sz="2000" dirty="0"/>
              <a:t> </a:t>
            </a:r>
            <a:r>
              <a:rPr lang="en-US" altLang="zh-CN" sz="2000" dirty="0"/>
              <a:t>overload</a:t>
            </a:r>
          </a:p>
          <a:p>
            <a:pPr marL="0" indent="0">
              <a:buNone/>
            </a:pPr>
            <a:r>
              <a:rPr lang="en-US" altLang="zh-CN" sz="2000" b="1" dirty="0">
                <a:solidFill>
                  <a:srgbClr val="008000"/>
                </a:solidFill>
              </a:rPr>
              <a:t>The node that currently receives the </a:t>
            </a:r>
            <a:r>
              <a:rPr lang="en-US" altLang="zh-CN" sz="2000" b="1" dirty="0" err="1">
                <a:solidFill>
                  <a:srgbClr val="008000"/>
                </a:solidFill>
              </a:rPr>
              <a:t>QoE</a:t>
            </a:r>
            <a:r>
              <a:rPr lang="en-US" altLang="zh-CN" sz="2000" b="1" dirty="0">
                <a:solidFill>
                  <a:srgbClr val="008000"/>
                </a:solidFill>
              </a:rPr>
              <a:t> reports via the </a:t>
            </a:r>
            <a:r>
              <a:rPr lang="en-US" altLang="zh-CN" sz="2000" b="1" dirty="0" err="1">
                <a:solidFill>
                  <a:srgbClr val="008000"/>
                </a:solidFill>
              </a:rPr>
              <a:t>Uu</a:t>
            </a:r>
            <a:r>
              <a:rPr lang="en-US" altLang="zh-CN" sz="2000" b="1" dirty="0">
                <a:solidFill>
                  <a:srgbClr val="008000"/>
                </a:solidFill>
              </a:rPr>
              <a:t> can send a request to the peer node, asking that the </a:t>
            </a:r>
            <a:r>
              <a:rPr lang="en-US" altLang="zh-CN" sz="2000" b="1" dirty="0" err="1">
                <a:solidFill>
                  <a:srgbClr val="008000"/>
                </a:solidFill>
              </a:rPr>
              <a:t>QoE</a:t>
            </a:r>
            <a:r>
              <a:rPr lang="en-US" altLang="zh-CN" sz="2000" b="1" dirty="0">
                <a:solidFill>
                  <a:srgbClr val="008000"/>
                </a:solidFill>
              </a:rPr>
              <a:t> reporting leg is switched to the peer node.</a:t>
            </a:r>
          </a:p>
          <a:p>
            <a:pPr marL="0" indent="0">
              <a:buNone/>
            </a:pPr>
            <a:r>
              <a:rPr lang="en-US" altLang="zh-CN" sz="2000" b="1" dirty="0">
                <a:solidFill>
                  <a:srgbClr val="008000"/>
                </a:solidFill>
              </a:rPr>
              <a:t>The leg switch for </a:t>
            </a:r>
            <a:r>
              <a:rPr lang="en-US" altLang="zh-CN" sz="2000" b="1" dirty="0" err="1">
                <a:solidFill>
                  <a:srgbClr val="008000"/>
                </a:solidFill>
              </a:rPr>
              <a:t>QoE</a:t>
            </a:r>
            <a:r>
              <a:rPr lang="en-US" altLang="zh-CN" sz="2000" b="1" dirty="0">
                <a:solidFill>
                  <a:srgbClr val="008000"/>
                </a:solidFill>
              </a:rPr>
              <a:t> reporting needs to be approved by both nodes serving the UE.</a:t>
            </a:r>
          </a:p>
          <a:p>
            <a:pPr marL="0" indent="0">
              <a:buNone/>
            </a:pPr>
            <a:endParaRPr lang="en-US" altLang="zh-CN" sz="2000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/>
              <a:t>NG-RAN node 1 -&gt; NG-RAN node 2:</a:t>
            </a:r>
          </a:p>
          <a:p>
            <a:pPr>
              <a:buFontTx/>
              <a:buChar char="-"/>
            </a:pPr>
            <a:r>
              <a:rPr lang="en-US" altLang="zh-CN" sz="2000" dirty="0" err="1"/>
              <a:t>QoE</a:t>
            </a:r>
            <a:r>
              <a:rPr lang="en-US" altLang="zh-CN" sz="2000" dirty="0"/>
              <a:t> reference</a:t>
            </a:r>
          </a:p>
          <a:p>
            <a:pPr>
              <a:buFontTx/>
              <a:buChar char="-"/>
            </a:pPr>
            <a:r>
              <a:rPr lang="en-US" altLang="zh-CN" sz="2000" dirty="0"/>
              <a:t>Request to change the leg</a:t>
            </a:r>
          </a:p>
          <a:p>
            <a:pPr>
              <a:buFontTx/>
              <a:buChar char="-"/>
            </a:pPr>
            <a:r>
              <a:rPr lang="en-US" altLang="zh-CN" sz="2000" dirty="0">
                <a:solidFill>
                  <a:srgbClr val="FF0000"/>
                </a:solidFill>
              </a:rPr>
              <a:t>Request to establish SRB5?</a:t>
            </a:r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743" y="3265234"/>
            <a:ext cx="6373154" cy="158985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771640" y="5036066"/>
            <a:ext cx="4460240" cy="145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zh-CN" sz="2000" dirty="0">
                <a:latin typeface="+mn-lt"/>
                <a:cs typeface="+mn-cs"/>
              </a:rPr>
              <a:t>NG-RAN node 2 -&gt; NG-RAN node 1: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en-US" altLang="zh-CN" sz="2000" dirty="0" err="1">
                <a:latin typeface="+mn-lt"/>
                <a:cs typeface="+mn-cs"/>
              </a:rPr>
              <a:t>QoE</a:t>
            </a:r>
            <a:r>
              <a:rPr lang="en-US" altLang="zh-CN" sz="2000" dirty="0">
                <a:latin typeface="+mn-lt"/>
                <a:cs typeface="+mn-cs"/>
              </a:rPr>
              <a:t> reference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en-US" altLang="zh-CN" sz="2000" dirty="0">
                <a:latin typeface="+mn-lt"/>
                <a:cs typeface="+mn-cs"/>
              </a:rPr>
              <a:t>Response, e.g., approve, reject?</a:t>
            </a:r>
          </a:p>
          <a:p>
            <a:endParaRPr lang="zh-CN" altLang="en-US" dirty="0"/>
          </a:p>
        </p:txBody>
      </p:sp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QoE</a:t>
            </a:r>
            <a:r>
              <a:rPr lang="en-US" altLang="zh-CN" dirty="0"/>
              <a:t> reporting leg switch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b="1" dirty="0"/>
              <a:t>The </a:t>
            </a:r>
            <a:r>
              <a:rPr lang="en-US" altLang="zh-CN" b="1" dirty="0"/>
              <a:t>leg</a:t>
            </a:r>
            <a:r>
              <a:rPr lang="en-US" altLang="zh-CN" sz="2400" b="1" dirty="0"/>
              <a:t> switch can be indicated to UE per </a:t>
            </a:r>
            <a:r>
              <a:rPr lang="en-US" altLang="zh-CN" sz="2400" b="1" dirty="0" err="1"/>
              <a:t>QoE</a:t>
            </a:r>
            <a:r>
              <a:rPr lang="en-US" altLang="zh-CN" sz="2400" b="1" dirty="0"/>
              <a:t> reference. 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(China Unicom)</a:t>
            </a:r>
          </a:p>
          <a:p>
            <a:endParaRPr lang="en-US" altLang="zh-CN" sz="2400" b="1" dirty="0"/>
          </a:p>
          <a:p>
            <a:pPr marL="0" indent="0">
              <a:buNone/>
            </a:pPr>
            <a:endParaRPr lang="en-US" altLang="zh-CN" sz="2400" b="1" dirty="0"/>
          </a:p>
          <a:p>
            <a:pPr marL="0" indent="0">
              <a:buNone/>
            </a:pPr>
            <a:r>
              <a:rPr lang="en-US" altLang="zh-CN" sz="2400" dirty="0"/>
              <a:t>Conclusion:</a:t>
            </a:r>
          </a:p>
        </p:txBody>
      </p: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RVQoE</a:t>
            </a:r>
            <a:r>
              <a:rPr lang="en-US" altLang="zh-CN" dirty="0"/>
              <a:t> session indication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err="1"/>
              <a:t>RVQoE</a:t>
            </a:r>
            <a:r>
              <a:rPr lang="en-US" altLang="zh-CN" b="1" dirty="0"/>
              <a:t>-configuring node receives </a:t>
            </a:r>
            <a:r>
              <a:rPr lang="en-US" altLang="zh-CN" b="1" dirty="0" err="1"/>
              <a:t>RVQoE</a:t>
            </a:r>
            <a:r>
              <a:rPr lang="en-US" altLang="zh-CN" b="1" dirty="0"/>
              <a:t> report</a:t>
            </a:r>
          </a:p>
          <a:p>
            <a:pPr marL="0" indent="0">
              <a:buNone/>
            </a:pPr>
            <a:endParaRPr lang="en-US" altLang="zh-CN" sz="2000" b="1" dirty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en-US" altLang="zh-CN" sz="2000" b="1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altLang="zh-CN" sz="2000" b="1" dirty="0">
                <a:solidFill>
                  <a:srgbClr val="008000"/>
                </a:solidFill>
              </a:rPr>
              <a:t>When the </a:t>
            </a:r>
            <a:r>
              <a:rPr lang="en-US" altLang="zh-CN" sz="2000" b="1" dirty="0" err="1">
                <a:solidFill>
                  <a:srgbClr val="008000"/>
                </a:solidFill>
              </a:rPr>
              <a:t>RVQoE</a:t>
            </a:r>
            <a:r>
              <a:rPr lang="en-US" altLang="zh-CN" sz="2000" b="1" dirty="0">
                <a:solidFill>
                  <a:srgbClr val="008000"/>
                </a:solidFill>
              </a:rPr>
              <a:t>-configuring node receives an </a:t>
            </a:r>
            <a:r>
              <a:rPr lang="en-US" altLang="zh-CN" sz="2000" b="1" dirty="0" err="1">
                <a:solidFill>
                  <a:srgbClr val="008000"/>
                </a:solidFill>
              </a:rPr>
              <a:t>RVQoE</a:t>
            </a:r>
            <a:r>
              <a:rPr lang="en-US" altLang="zh-CN" sz="2000" b="1" dirty="0">
                <a:solidFill>
                  <a:srgbClr val="008000"/>
                </a:solidFill>
              </a:rPr>
              <a:t> report and determines that the non-</a:t>
            </a:r>
            <a:r>
              <a:rPr lang="en-US" altLang="zh-CN" sz="2000" b="1" dirty="0" err="1">
                <a:solidFill>
                  <a:srgbClr val="008000"/>
                </a:solidFill>
              </a:rPr>
              <a:t>RVQoE</a:t>
            </a:r>
            <a:r>
              <a:rPr lang="en-US" altLang="zh-CN" sz="2000" b="1" dirty="0">
                <a:solidFill>
                  <a:srgbClr val="008000"/>
                </a:solidFill>
              </a:rPr>
              <a:t>-configuring node provides the bearer(s) for the application session, the </a:t>
            </a:r>
            <a:r>
              <a:rPr lang="en-US" altLang="zh-CN" sz="2000" b="1" dirty="0" err="1">
                <a:solidFill>
                  <a:srgbClr val="008000"/>
                </a:solidFill>
              </a:rPr>
              <a:t>RVQoE</a:t>
            </a:r>
            <a:r>
              <a:rPr lang="en-US" altLang="zh-CN" sz="2000" b="1" dirty="0">
                <a:solidFill>
                  <a:srgbClr val="008000"/>
                </a:solidFill>
              </a:rPr>
              <a:t>-configuring node indicates that to the non-</a:t>
            </a:r>
            <a:r>
              <a:rPr lang="en-US" altLang="zh-CN" sz="2000" b="1" dirty="0" err="1">
                <a:solidFill>
                  <a:srgbClr val="008000"/>
                </a:solidFill>
              </a:rPr>
              <a:t>RVQoE</a:t>
            </a:r>
            <a:r>
              <a:rPr lang="en-US" altLang="zh-CN" sz="2000" b="1" dirty="0">
                <a:solidFill>
                  <a:srgbClr val="008000"/>
                </a:solidFill>
              </a:rPr>
              <a:t>-configuring node</a:t>
            </a:r>
            <a:r>
              <a:rPr lang="en-US" altLang="zh-CN" sz="2000" b="1" dirty="0">
                <a:solidFill>
                  <a:srgbClr val="008000"/>
                </a:solidFill>
                <a:highlight>
                  <a:srgbClr val="FFFF00"/>
                </a:highlight>
              </a:rPr>
              <a:t>. FFS whether the indication is explicit or implicit.</a:t>
            </a:r>
          </a:p>
          <a:p>
            <a:pPr marL="0" indent="0">
              <a:buNone/>
            </a:pPr>
            <a:r>
              <a:rPr lang="en-US" altLang="zh-CN" sz="2000" b="1" dirty="0">
                <a:solidFill>
                  <a:srgbClr val="008000"/>
                </a:solidFill>
              </a:rPr>
              <a:t>In the response, the non-</a:t>
            </a:r>
            <a:r>
              <a:rPr lang="en-US" altLang="zh-CN" sz="2000" b="1" dirty="0" err="1">
                <a:solidFill>
                  <a:srgbClr val="008000"/>
                </a:solidFill>
              </a:rPr>
              <a:t>RVQoE</a:t>
            </a:r>
            <a:r>
              <a:rPr lang="en-US" altLang="zh-CN" sz="2000" b="1" dirty="0">
                <a:solidFill>
                  <a:srgbClr val="008000"/>
                </a:solidFill>
              </a:rPr>
              <a:t>-configuring node:</a:t>
            </a:r>
          </a:p>
          <a:p>
            <a:pPr marL="0" indent="0">
              <a:buNone/>
            </a:pPr>
            <a:r>
              <a:rPr lang="en-US" altLang="zh-CN" sz="2000" b="1" dirty="0">
                <a:solidFill>
                  <a:srgbClr val="008000"/>
                </a:solidFill>
              </a:rPr>
              <a:t>Can indicate to the </a:t>
            </a:r>
            <a:r>
              <a:rPr lang="en-US" altLang="zh-CN" sz="2000" b="1" dirty="0" err="1">
                <a:solidFill>
                  <a:srgbClr val="008000"/>
                </a:solidFill>
              </a:rPr>
              <a:t>RVQoE</a:t>
            </a:r>
            <a:r>
              <a:rPr lang="en-US" altLang="zh-CN" sz="2000" b="1" dirty="0">
                <a:solidFill>
                  <a:srgbClr val="008000"/>
                </a:solidFill>
              </a:rPr>
              <a:t>-configuring node that it does not want to receive the </a:t>
            </a:r>
            <a:r>
              <a:rPr lang="en-US" altLang="zh-CN" sz="2000" b="1" dirty="0" err="1">
                <a:solidFill>
                  <a:srgbClr val="008000"/>
                </a:solidFill>
              </a:rPr>
              <a:t>RVQoE</a:t>
            </a:r>
            <a:r>
              <a:rPr lang="en-US" altLang="zh-CN" sz="2000" b="1" dirty="0">
                <a:solidFill>
                  <a:srgbClr val="008000"/>
                </a:solidFill>
              </a:rPr>
              <a:t> reports.</a:t>
            </a:r>
          </a:p>
          <a:p>
            <a:pPr marL="0" indent="0">
              <a:buNone/>
            </a:pPr>
            <a:r>
              <a:rPr lang="en-US" altLang="zh-CN" sz="2000" b="1" dirty="0">
                <a:solidFill>
                  <a:srgbClr val="008000"/>
                </a:solidFill>
              </a:rPr>
              <a:t>Can indicate whether it prefers to receive the </a:t>
            </a:r>
            <a:r>
              <a:rPr lang="en-US" altLang="zh-CN" sz="2000" b="1" dirty="0" err="1">
                <a:solidFill>
                  <a:srgbClr val="008000"/>
                </a:solidFill>
              </a:rPr>
              <a:t>RVQoE</a:t>
            </a:r>
            <a:r>
              <a:rPr lang="en-US" altLang="zh-CN" sz="2000" b="1" dirty="0">
                <a:solidFill>
                  <a:srgbClr val="008000"/>
                </a:solidFill>
              </a:rPr>
              <a:t> reports directly from the UE.</a:t>
            </a:r>
          </a:p>
          <a:p>
            <a:pPr marL="0" indent="0">
              <a:buNone/>
            </a:pPr>
            <a:r>
              <a:rPr lang="en-US" altLang="zh-CN" sz="2000" b="1" dirty="0">
                <a:solidFill>
                  <a:srgbClr val="008000"/>
                </a:solidFill>
              </a:rPr>
              <a:t>Can indicate to the </a:t>
            </a:r>
            <a:r>
              <a:rPr lang="en-US" altLang="zh-CN" sz="2000" b="1" dirty="0" err="1">
                <a:solidFill>
                  <a:srgbClr val="008000"/>
                </a:solidFill>
              </a:rPr>
              <a:t>RVQoE</a:t>
            </a:r>
            <a:r>
              <a:rPr lang="en-US" altLang="zh-CN" sz="2000" b="1" dirty="0">
                <a:solidFill>
                  <a:srgbClr val="008000"/>
                </a:solidFill>
              </a:rPr>
              <a:t>-configuring node its preferred </a:t>
            </a:r>
            <a:r>
              <a:rPr lang="en-US" altLang="zh-CN" sz="2000" b="1" dirty="0" err="1">
                <a:solidFill>
                  <a:srgbClr val="008000"/>
                </a:solidFill>
              </a:rPr>
              <a:t>RVQoE</a:t>
            </a:r>
            <a:r>
              <a:rPr lang="en-US" altLang="zh-CN" sz="2000" b="1" dirty="0">
                <a:solidFill>
                  <a:srgbClr val="008000"/>
                </a:solidFill>
              </a:rPr>
              <a:t> configuration parameters, based on which the </a:t>
            </a:r>
            <a:r>
              <a:rPr lang="en-US" altLang="zh-CN" sz="2000" b="1" dirty="0" err="1">
                <a:solidFill>
                  <a:srgbClr val="008000"/>
                </a:solidFill>
              </a:rPr>
              <a:t>RVQoE</a:t>
            </a:r>
            <a:r>
              <a:rPr lang="en-US" altLang="zh-CN" sz="2000" b="1" dirty="0">
                <a:solidFill>
                  <a:srgbClr val="008000"/>
                </a:solidFill>
              </a:rPr>
              <a:t>-configuring node should modify the </a:t>
            </a:r>
            <a:r>
              <a:rPr lang="en-US" altLang="zh-CN" sz="2000" b="1" dirty="0" err="1">
                <a:solidFill>
                  <a:srgbClr val="008000"/>
                </a:solidFill>
              </a:rPr>
              <a:t>RVQoE</a:t>
            </a:r>
            <a:r>
              <a:rPr lang="en-US" altLang="zh-CN" sz="2000" b="1" dirty="0">
                <a:solidFill>
                  <a:srgbClr val="008000"/>
                </a:solidFill>
              </a:rPr>
              <a:t> configuration.</a:t>
            </a: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623" y="2282558"/>
            <a:ext cx="4508513" cy="96069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RVQoE</a:t>
            </a:r>
            <a:r>
              <a:rPr lang="en-US" altLang="zh-CN" dirty="0"/>
              <a:t> session indication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6626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400" b="1" dirty="0"/>
              <a:t>Question: Explicit or implicit indication about </a:t>
            </a:r>
            <a:r>
              <a:rPr lang="en-US" altLang="zh-CN" sz="2400" b="1" dirty="0" err="1"/>
              <a:t>RVQoE</a:t>
            </a:r>
            <a:r>
              <a:rPr lang="en-US" altLang="zh-CN" sz="2400" b="1" dirty="0"/>
              <a:t> session?</a:t>
            </a:r>
          </a:p>
          <a:p>
            <a:pPr lvl="1"/>
            <a:r>
              <a:rPr lang="en-US" altLang="zh-CN" dirty="0"/>
              <a:t>Explicit indication (E///, Qualcomm, Samsung, ZTE)</a:t>
            </a:r>
          </a:p>
          <a:p>
            <a:pPr lvl="1"/>
            <a:r>
              <a:rPr lang="en-US" altLang="zh-CN" dirty="0"/>
              <a:t>Implicit indication via forwarding the </a:t>
            </a:r>
            <a:r>
              <a:rPr lang="en-US" altLang="zh-CN" dirty="0" err="1"/>
              <a:t>RVQoE</a:t>
            </a:r>
            <a:r>
              <a:rPr lang="en-US" altLang="zh-CN" dirty="0"/>
              <a:t> report (CATT)</a:t>
            </a:r>
          </a:p>
          <a:p>
            <a:pPr marL="0" indent="0">
              <a:buNone/>
            </a:pPr>
            <a:r>
              <a:rPr lang="en-US" altLang="zh-CN" sz="2000" b="1" dirty="0"/>
              <a:t>Coordination (if time allows):</a:t>
            </a:r>
          </a:p>
          <a:p>
            <a:pPr marL="0" indent="0">
              <a:buNone/>
            </a:pPr>
            <a:r>
              <a:rPr lang="en-US" altLang="zh-CN" sz="2000" dirty="0" err="1"/>
              <a:t>RVQoE</a:t>
            </a:r>
            <a:r>
              <a:rPr lang="en-US" altLang="zh-CN" sz="2000" dirty="0"/>
              <a:t>-configuring node -&gt; non-</a:t>
            </a:r>
            <a:r>
              <a:rPr lang="en-US" altLang="zh-CN" sz="2000" dirty="0" err="1"/>
              <a:t>RVQoE</a:t>
            </a:r>
            <a:r>
              <a:rPr lang="en-US" altLang="zh-CN" sz="2000" dirty="0"/>
              <a:t> configuring node:</a:t>
            </a:r>
          </a:p>
          <a:p>
            <a:pPr marL="0" indent="0">
              <a:buNone/>
            </a:pPr>
            <a:r>
              <a:rPr lang="en-US" altLang="zh-CN" sz="2000" dirty="0"/>
              <a:t>    - </a:t>
            </a:r>
            <a:r>
              <a:rPr lang="en-US" altLang="zh-CN" sz="2000" dirty="0" err="1"/>
              <a:t>QoE</a:t>
            </a:r>
            <a:r>
              <a:rPr lang="en-US" altLang="zh-CN" sz="2000" dirty="0"/>
              <a:t> reference</a:t>
            </a:r>
          </a:p>
          <a:p>
            <a:pPr marL="0" indent="0">
              <a:buNone/>
            </a:pPr>
            <a:r>
              <a:rPr lang="en-US" altLang="zh-CN" sz="2000" dirty="0"/>
              <a:t>    - Session Indication (?)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rgbClr val="FF0000"/>
                </a:solidFill>
              </a:rPr>
              <a:t>    - Available </a:t>
            </a:r>
            <a:r>
              <a:rPr lang="en-US" altLang="zh-CN" sz="2000" dirty="0" err="1">
                <a:solidFill>
                  <a:srgbClr val="FF0000"/>
                </a:solidFill>
              </a:rPr>
              <a:t>RVQoE</a:t>
            </a:r>
            <a:r>
              <a:rPr lang="en-US" altLang="zh-CN" sz="2000" dirty="0">
                <a:solidFill>
                  <a:srgbClr val="FF0000"/>
                </a:solidFill>
              </a:rPr>
              <a:t> metrics</a:t>
            </a:r>
          </a:p>
          <a:p>
            <a:pPr marL="0" indent="0">
              <a:buNone/>
            </a:pPr>
            <a:r>
              <a:rPr lang="en-US" altLang="zh-CN" sz="2000" dirty="0"/>
              <a:t>non-</a:t>
            </a:r>
            <a:r>
              <a:rPr lang="en-US" altLang="zh-CN" sz="2000" dirty="0" err="1"/>
              <a:t>RVQoE</a:t>
            </a:r>
            <a:r>
              <a:rPr lang="en-US" altLang="zh-CN" sz="2000" dirty="0"/>
              <a:t> configuring node -&gt; </a:t>
            </a:r>
            <a:r>
              <a:rPr lang="en-US" altLang="zh-CN" sz="2000" dirty="0" err="1"/>
              <a:t>RVQoE</a:t>
            </a:r>
            <a:r>
              <a:rPr lang="en-US" altLang="zh-CN" sz="2000" dirty="0"/>
              <a:t>-configuring node:</a:t>
            </a:r>
          </a:p>
          <a:p>
            <a:pPr marL="0" indent="0">
              <a:buNone/>
            </a:pPr>
            <a:r>
              <a:rPr lang="en-US" altLang="zh-CN" sz="2000" dirty="0"/>
              <a:t>    - </a:t>
            </a:r>
            <a:r>
              <a:rPr lang="en-US" altLang="zh-CN" sz="2000" dirty="0" err="1"/>
              <a:t>QoE</a:t>
            </a:r>
            <a:r>
              <a:rPr lang="en-US" altLang="zh-CN" sz="2000" dirty="0"/>
              <a:t> Reference</a:t>
            </a:r>
          </a:p>
          <a:p>
            <a:pPr marL="0" indent="0">
              <a:buNone/>
            </a:pPr>
            <a:r>
              <a:rPr lang="en-US" altLang="zh-CN" sz="2000" dirty="0"/>
              <a:t>    - </a:t>
            </a:r>
            <a:r>
              <a:rPr lang="en-US" altLang="zh-CN" sz="2000" dirty="0">
                <a:solidFill>
                  <a:srgbClr val="FF0000"/>
                </a:solidFill>
              </a:rPr>
              <a:t>Response</a:t>
            </a:r>
            <a:r>
              <a:rPr lang="en-US" altLang="zh-CN" sz="2000" dirty="0"/>
              <a:t>, e.g., reject (to release </a:t>
            </a:r>
            <a:r>
              <a:rPr lang="en-US" altLang="zh-CN" sz="2000" dirty="0" err="1"/>
              <a:t>RVQoE</a:t>
            </a:r>
            <a:r>
              <a:rPr lang="en-US" altLang="zh-CN" sz="2000" dirty="0"/>
              <a:t>?), directly receive </a:t>
            </a:r>
            <a:r>
              <a:rPr lang="en-US" altLang="zh-CN" sz="2000" dirty="0" err="1"/>
              <a:t>RVQoE</a:t>
            </a:r>
            <a:r>
              <a:rPr lang="en-US" altLang="zh-CN" sz="2000" dirty="0"/>
              <a:t> reports</a:t>
            </a:r>
          </a:p>
          <a:p>
            <a:pPr marL="0" indent="0">
              <a:buNone/>
            </a:pPr>
            <a:r>
              <a:rPr lang="en-US" altLang="zh-CN" sz="2000" dirty="0"/>
              <a:t>- </a:t>
            </a:r>
            <a:r>
              <a:rPr lang="en-US" altLang="zh-CN" sz="2000" dirty="0" err="1"/>
              <a:t>RVQoE</a:t>
            </a:r>
            <a:r>
              <a:rPr lang="en-US" altLang="zh-CN" sz="2000" dirty="0"/>
              <a:t> configuration: </a:t>
            </a:r>
            <a:r>
              <a:rPr lang="en-US" altLang="zh-CN" sz="2000" dirty="0" err="1"/>
              <a:t>RVQoE</a:t>
            </a:r>
            <a:r>
              <a:rPr lang="en-US" altLang="zh-CN" sz="2000" dirty="0"/>
              <a:t> metrics, periodicity</a:t>
            </a:r>
            <a:endParaRPr lang="zh-CN" altLang="en-US" sz="2000" dirty="0"/>
          </a:p>
          <a:p>
            <a:pPr marL="0" indent="0">
              <a:buNone/>
            </a:pPr>
            <a:endParaRPr lang="zh-CN" altLang="en-US" dirty="0"/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RVQoE</a:t>
            </a:r>
            <a:r>
              <a:rPr lang="en-US" altLang="zh-CN" dirty="0"/>
              <a:t> session indication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non-</a:t>
            </a:r>
            <a:r>
              <a:rPr lang="en-US" altLang="zh-CN" b="1" dirty="0" err="1"/>
              <a:t>RVQoE</a:t>
            </a:r>
            <a:r>
              <a:rPr lang="en-US" altLang="zh-CN" b="1" dirty="0"/>
              <a:t>-configuring node receives an </a:t>
            </a:r>
            <a:r>
              <a:rPr lang="en-US" altLang="zh-CN" b="1" dirty="0" err="1"/>
              <a:t>RVQoE</a:t>
            </a:r>
            <a:r>
              <a:rPr lang="en-US" altLang="zh-CN" b="1" dirty="0"/>
              <a:t> report</a:t>
            </a:r>
          </a:p>
          <a:p>
            <a:pPr lvl="1"/>
            <a:r>
              <a:rPr lang="en-US" altLang="zh-CN" dirty="0"/>
              <a:t>Clarify the case</a:t>
            </a:r>
          </a:p>
          <a:p>
            <a:pPr marL="457200" lvl="1" indent="0">
              <a:buNone/>
            </a:pPr>
            <a:r>
              <a:rPr lang="en-US" altLang="zh-CN" dirty="0"/>
              <a:t>Would this happen after the coordination between MN and SN when the </a:t>
            </a:r>
            <a:r>
              <a:rPr lang="en-US" altLang="zh-CN" dirty="0" err="1"/>
              <a:t>RVQoE</a:t>
            </a:r>
            <a:r>
              <a:rPr lang="en-US" altLang="zh-CN" dirty="0"/>
              <a:t> receives the </a:t>
            </a:r>
            <a:r>
              <a:rPr lang="en-US" altLang="zh-CN" dirty="0" err="1"/>
              <a:t>RVQoE</a:t>
            </a:r>
            <a:r>
              <a:rPr lang="en-US" altLang="zh-CN" dirty="0"/>
              <a:t> report and determines the non-</a:t>
            </a:r>
            <a:r>
              <a:rPr lang="en-US" altLang="zh-CN" dirty="0" err="1"/>
              <a:t>RVQoE</a:t>
            </a:r>
            <a:r>
              <a:rPr lang="en-US" altLang="zh-CN" dirty="0"/>
              <a:t>-configuring node provides the bearer ——  the non-</a:t>
            </a:r>
            <a:r>
              <a:rPr lang="en-US" altLang="zh-CN" dirty="0" err="1"/>
              <a:t>RVQoE</a:t>
            </a:r>
            <a:r>
              <a:rPr lang="en-US" altLang="zh-CN" dirty="0"/>
              <a:t>-configuring node would indicate to receive the </a:t>
            </a:r>
            <a:r>
              <a:rPr lang="en-US" altLang="zh-CN" dirty="0" err="1"/>
              <a:t>RVQoE</a:t>
            </a:r>
            <a:r>
              <a:rPr lang="en-US" altLang="zh-CN" dirty="0"/>
              <a:t> report directly.</a:t>
            </a:r>
          </a:p>
          <a:p>
            <a:pPr marL="457200" lvl="1" indent="0">
              <a:buNone/>
            </a:pPr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</p:txBody>
      </p:sp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RVQoE</a:t>
            </a:r>
            <a:r>
              <a:rPr lang="en-US" altLang="zh-CN" dirty="0"/>
              <a:t> session indication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non-</a:t>
            </a:r>
            <a:r>
              <a:rPr lang="en-US" altLang="zh-CN" dirty="0" err="1"/>
              <a:t>RVQoE</a:t>
            </a:r>
            <a:r>
              <a:rPr lang="en-US" altLang="zh-CN" dirty="0"/>
              <a:t>-configuring node receives an </a:t>
            </a:r>
            <a:r>
              <a:rPr lang="en-US" altLang="zh-CN" dirty="0" err="1"/>
              <a:t>RVQoE</a:t>
            </a:r>
            <a:r>
              <a:rPr lang="en-US" altLang="zh-CN" dirty="0"/>
              <a:t> report</a:t>
            </a:r>
          </a:p>
          <a:p>
            <a:pPr lvl="1"/>
            <a:r>
              <a:rPr lang="en-US" altLang="zh-CN" dirty="0"/>
              <a:t>Coordination (if time allows)</a:t>
            </a:r>
          </a:p>
          <a:p>
            <a:pPr marL="0" indent="0">
              <a:buNone/>
            </a:pPr>
            <a:r>
              <a:rPr lang="en-US" altLang="zh-CN" sz="2000" dirty="0"/>
              <a:t>Non-</a:t>
            </a:r>
            <a:r>
              <a:rPr lang="en-US" altLang="zh-CN" sz="2000" dirty="0" err="1"/>
              <a:t>RVQoE</a:t>
            </a:r>
            <a:r>
              <a:rPr lang="en-US" altLang="zh-CN" sz="2000" dirty="0"/>
              <a:t>-configuring node -&gt; </a:t>
            </a:r>
            <a:r>
              <a:rPr lang="en-US" altLang="zh-CN" sz="2000" dirty="0" err="1"/>
              <a:t>RVQoE</a:t>
            </a:r>
            <a:r>
              <a:rPr lang="en-US" altLang="zh-CN" sz="2000" dirty="0"/>
              <a:t> configuring node:</a:t>
            </a:r>
          </a:p>
          <a:p>
            <a:pPr>
              <a:buFontTx/>
              <a:buChar char="-"/>
            </a:pPr>
            <a:r>
              <a:rPr lang="en-US" altLang="zh-CN" sz="2000" dirty="0" err="1"/>
              <a:t>QoE</a:t>
            </a:r>
            <a:r>
              <a:rPr lang="en-US" altLang="zh-CN" sz="2000" dirty="0"/>
              <a:t> Reference</a:t>
            </a:r>
          </a:p>
          <a:p>
            <a:pPr>
              <a:buFontTx/>
              <a:buChar char="-"/>
            </a:pPr>
            <a:r>
              <a:rPr lang="en-US" altLang="zh-CN" sz="2000" dirty="0" err="1"/>
              <a:t>RVQoE</a:t>
            </a:r>
            <a:r>
              <a:rPr lang="en-US" altLang="zh-CN" sz="2000" dirty="0"/>
              <a:t> session indication</a:t>
            </a:r>
          </a:p>
          <a:p>
            <a:pPr>
              <a:buFontTx/>
              <a:buChar char="-"/>
            </a:pPr>
            <a:r>
              <a:rPr lang="en-US" altLang="zh-CN" sz="2000" dirty="0"/>
              <a:t>Preferred </a:t>
            </a:r>
            <a:r>
              <a:rPr lang="en-US" altLang="zh-CN" sz="2000" dirty="0" err="1"/>
              <a:t>RVQoE</a:t>
            </a:r>
            <a:r>
              <a:rPr lang="en-US" altLang="zh-CN" sz="2000" dirty="0"/>
              <a:t> parameters?</a:t>
            </a:r>
          </a:p>
          <a:p>
            <a:pPr marL="0" indent="0">
              <a:buNone/>
            </a:pPr>
            <a:r>
              <a:rPr lang="en-US" altLang="zh-CN" sz="2000" dirty="0" err="1"/>
              <a:t>RVQoE</a:t>
            </a:r>
            <a:r>
              <a:rPr lang="en-US" altLang="zh-CN" sz="2000" dirty="0"/>
              <a:t>-configuring node -&gt; non-</a:t>
            </a:r>
            <a:r>
              <a:rPr lang="en-US" altLang="zh-CN" sz="2000" dirty="0" err="1"/>
              <a:t>RVQoE</a:t>
            </a:r>
            <a:r>
              <a:rPr lang="en-US" altLang="zh-CN" sz="2000" dirty="0"/>
              <a:t>-configuring node:</a:t>
            </a:r>
          </a:p>
          <a:p>
            <a:pPr>
              <a:buFontTx/>
              <a:buChar char="-"/>
            </a:pPr>
            <a:r>
              <a:rPr lang="en-US" altLang="zh-CN" sz="2000" dirty="0" err="1"/>
              <a:t>QoE</a:t>
            </a:r>
            <a:r>
              <a:rPr lang="en-US" altLang="zh-CN" sz="2000" dirty="0"/>
              <a:t> reference</a:t>
            </a:r>
          </a:p>
          <a:p>
            <a:pPr>
              <a:buFontTx/>
              <a:buChar char="-"/>
            </a:pPr>
            <a:r>
              <a:rPr lang="en-US" altLang="zh-CN" sz="2000" dirty="0" err="1"/>
              <a:t>RVQoE</a:t>
            </a:r>
            <a:r>
              <a:rPr lang="en-US" altLang="zh-CN" sz="2000" dirty="0"/>
              <a:t> reporting leg </a:t>
            </a:r>
          </a:p>
          <a:p>
            <a:pPr>
              <a:buFontTx/>
              <a:buChar char="-"/>
            </a:pPr>
            <a:r>
              <a:rPr lang="en-US" altLang="zh-CN" sz="2000" dirty="0"/>
              <a:t>Updated </a:t>
            </a:r>
            <a:r>
              <a:rPr lang="en-US" altLang="zh-CN" sz="2000" dirty="0" err="1"/>
              <a:t>RVQoE</a:t>
            </a:r>
            <a:r>
              <a:rPr lang="en-US" altLang="zh-CN" sz="2000" dirty="0"/>
              <a:t> configuration?</a:t>
            </a:r>
          </a:p>
        </p:txBody>
      </p:sp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RVQoE</a:t>
            </a:r>
            <a:r>
              <a:rPr lang="en-US" altLang="zh-CN" dirty="0"/>
              <a:t> session indication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b="1" dirty="0"/>
              <a:t>Could the non-</a:t>
            </a:r>
            <a:r>
              <a:rPr lang="en-US" altLang="zh-CN" sz="2400" b="1" dirty="0" err="1"/>
              <a:t>RVQoE</a:t>
            </a:r>
            <a:r>
              <a:rPr lang="en-US" altLang="zh-CN" sz="2400" b="1" dirty="0"/>
              <a:t> configuring node directly configures </a:t>
            </a:r>
            <a:r>
              <a:rPr lang="en-US" altLang="zh-CN" sz="2400" b="1" dirty="0" err="1"/>
              <a:t>RVQoE</a:t>
            </a:r>
            <a:r>
              <a:rPr lang="en-US" altLang="zh-CN" sz="2400" b="1" dirty="0"/>
              <a:t> to UE, if it is the node that provides bearers for application session? (Nokia, CATT)</a:t>
            </a:r>
          </a:p>
          <a:p>
            <a:pPr marL="0" indent="0">
              <a:buNone/>
            </a:pPr>
            <a:r>
              <a:rPr lang="en-US" altLang="zh-CN" sz="2400" dirty="0"/>
              <a:t>*NOTE: If this is to be agreed, the non-</a:t>
            </a:r>
            <a:r>
              <a:rPr lang="en-US" altLang="zh-CN" sz="2400" dirty="0" err="1"/>
              <a:t>RVQoE</a:t>
            </a:r>
            <a:r>
              <a:rPr lang="en-US" altLang="zh-CN" sz="2400" dirty="0"/>
              <a:t>-configuring node may need to send an indication to the </a:t>
            </a:r>
            <a:r>
              <a:rPr lang="en-US" altLang="zh-CN" sz="2400" dirty="0" err="1"/>
              <a:t>RVQoE</a:t>
            </a:r>
            <a:r>
              <a:rPr lang="en-US" altLang="zh-CN" sz="2400" dirty="0"/>
              <a:t>-configuring node to release the old </a:t>
            </a:r>
            <a:r>
              <a:rPr lang="en-US" altLang="zh-CN" sz="2400" dirty="0" err="1"/>
              <a:t>RVQoE</a:t>
            </a:r>
            <a:r>
              <a:rPr lang="en-US" altLang="zh-CN" sz="2400" dirty="0"/>
              <a:t> configuration?</a:t>
            </a:r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Conclusion:</a:t>
            </a:r>
            <a:endParaRPr lang="zh-CN" altLang="en-US" dirty="0"/>
          </a:p>
        </p:txBody>
      </p:sp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RVQoE</a:t>
            </a:r>
            <a:r>
              <a:rPr lang="en-US" altLang="zh-CN" dirty="0"/>
              <a:t> session indication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RVQoE</a:t>
            </a:r>
            <a:r>
              <a:rPr lang="en-US" altLang="zh-CN" dirty="0"/>
              <a:t> report transmission between MN and SN</a:t>
            </a:r>
          </a:p>
          <a:p>
            <a:pPr marL="0" indent="0">
              <a:buNone/>
            </a:pPr>
            <a:r>
              <a:rPr lang="en-US" altLang="zh-CN" sz="2400" b="1" dirty="0"/>
              <a:t>China Unicom: </a:t>
            </a:r>
            <a:r>
              <a:rPr lang="en-US" altLang="zh-CN" sz="2400" dirty="0"/>
              <a:t>RRC Transfer procedure can be considered to transfer the </a:t>
            </a:r>
            <a:r>
              <a:rPr lang="en-US" altLang="zh-CN" sz="2400" dirty="0" err="1"/>
              <a:t>RVQoE</a:t>
            </a:r>
            <a:r>
              <a:rPr lang="en-US" altLang="zh-CN" sz="2400" dirty="0"/>
              <a:t> report between MN and SN.</a:t>
            </a:r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Conclusion:</a:t>
            </a:r>
            <a:endParaRPr lang="zh-CN" altLang="en-US" sz="2400" dirty="0"/>
          </a:p>
        </p:txBody>
      </p:sp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New IEs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IEs</a:t>
            </a:r>
          </a:p>
          <a:p>
            <a:pPr lvl="1"/>
            <a:r>
              <a:rPr lang="en-US" altLang="zh-CN" dirty="0"/>
              <a:t>ZTE:</a:t>
            </a:r>
          </a:p>
          <a:p>
            <a:pPr lvl="2">
              <a:buFontTx/>
              <a:buChar char="-"/>
            </a:pPr>
            <a:r>
              <a:rPr lang="en-US" altLang="zh-CN" dirty="0"/>
              <a:t>SN initiated QMC coordination request IE</a:t>
            </a:r>
          </a:p>
          <a:p>
            <a:pPr lvl="2">
              <a:buFontTx/>
              <a:buChar char="-"/>
            </a:pPr>
            <a:r>
              <a:rPr lang="en-US" altLang="zh-CN" dirty="0"/>
              <a:t>SN initiated QMC coordination response IE</a:t>
            </a:r>
          </a:p>
          <a:p>
            <a:pPr lvl="2">
              <a:buFontTx/>
              <a:buChar char="-"/>
            </a:pPr>
            <a:r>
              <a:rPr lang="en-US" altLang="zh-CN" dirty="0">
                <a:solidFill>
                  <a:srgbClr val="FF0000"/>
                </a:solidFill>
              </a:rPr>
              <a:t>QMC modification request IE</a:t>
            </a:r>
          </a:p>
          <a:p>
            <a:pPr lvl="2">
              <a:buFontTx/>
              <a:buChar char="-"/>
            </a:pPr>
            <a:r>
              <a:rPr lang="en-US" altLang="zh-CN" dirty="0">
                <a:solidFill>
                  <a:srgbClr val="FF0000"/>
                </a:solidFill>
              </a:rPr>
              <a:t>QMC modification response IE</a:t>
            </a:r>
          </a:p>
          <a:p>
            <a:pPr lvl="1"/>
            <a:r>
              <a:rPr lang="en-US" altLang="zh-CN" dirty="0"/>
              <a:t>HW</a:t>
            </a:r>
          </a:p>
          <a:p>
            <a:pPr lvl="2">
              <a:buFontTx/>
              <a:buChar char="-"/>
            </a:pPr>
            <a:r>
              <a:rPr lang="en-US" altLang="zh-CN" dirty="0"/>
              <a:t> </a:t>
            </a:r>
            <a:r>
              <a:rPr lang="en-US" altLang="zh-CN" strike="sngStrike" dirty="0"/>
              <a:t>SN initiated </a:t>
            </a:r>
            <a:r>
              <a:rPr lang="en-US" altLang="zh-CN" dirty="0"/>
              <a:t>QMC coordination request IE</a:t>
            </a:r>
          </a:p>
          <a:p>
            <a:pPr lvl="2">
              <a:buFontTx/>
              <a:buChar char="-"/>
            </a:pPr>
            <a:r>
              <a:rPr lang="en-US" altLang="zh-CN" dirty="0"/>
              <a:t> </a:t>
            </a:r>
            <a:r>
              <a:rPr lang="en-US" altLang="zh-CN" strike="sngStrike" dirty="0"/>
              <a:t>SN initiated </a:t>
            </a:r>
            <a:r>
              <a:rPr lang="en-US" altLang="zh-CN" dirty="0"/>
              <a:t>QMC coordination response IE</a:t>
            </a:r>
          </a:p>
          <a:p>
            <a:pPr lvl="2">
              <a:buFontTx/>
              <a:buChar char="-"/>
            </a:pPr>
            <a:r>
              <a:rPr lang="en-US" altLang="zh-CN" dirty="0"/>
              <a:t>QMC modification IE</a:t>
            </a:r>
          </a:p>
          <a:p>
            <a:pPr lvl="1">
              <a:buFont typeface="Wingdings" panose="05000000000000000000" pitchFamily="2" charset="2"/>
              <a:buChar char=""/>
            </a:pPr>
            <a:endParaRPr lang="en-US" altLang="zh-CN" dirty="0"/>
          </a:p>
          <a:p>
            <a:pPr lvl="1">
              <a:buFont typeface="Wingdings" panose="05000000000000000000" pitchFamily="2" charset="2"/>
              <a:buChar char=""/>
            </a:pPr>
            <a:endParaRPr lang="en-US" altLang="zh-CN" dirty="0"/>
          </a:p>
          <a:p>
            <a:pPr lvl="1">
              <a:buFontTx/>
              <a:buChar char="-"/>
            </a:pPr>
            <a:endParaRPr lang="zh-CN" altLang="en-US" dirty="0"/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5406D5-2791-4058-B32E-556E1BF87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Proposals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9D9B57-CBFF-440F-BEFB-FCA0EFB1A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1800" dirty="0">
                <a:solidFill>
                  <a:srgbClr val="00B050"/>
                </a:solidFill>
              </a:rPr>
              <a:t>P5: WA: The transparent reporting for </a:t>
            </a:r>
            <a:r>
              <a:rPr lang="en-US" altLang="zh-CN" sz="1800" dirty="0" err="1">
                <a:solidFill>
                  <a:srgbClr val="00B050"/>
                </a:solidFill>
              </a:rPr>
              <a:t>RVQoE</a:t>
            </a:r>
            <a:r>
              <a:rPr lang="en-US" altLang="zh-CN" sz="1800" dirty="0">
                <a:solidFill>
                  <a:srgbClr val="00B050"/>
                </a:solidFill>
              </a:rPr>
              <a:t> over RRC is not supported.</a:t>
            </a:r>
          </a:p>
          <a:p>
            <a:pPr marL="0" indent="0">
              <a:buNone/>
            </a:pPr>
            <a:r>
              <a:rPr lang="en-US" altLang="zh-CN" sz="1800" dirty="0">
                <a:solidFill>
                  <a:srgbClr val="00B050"/>
                </a:solidFill>
              </a:rPr>
              <a:t>P6: If the MN configures </a:t>
            </a:r>
            <a:r>
              <a:rPr lang="en-US" altLang="zh-CN" sz="1800" dirty="0" err="1">
                <a:solidFill>
                  <a:srgbClr val="00B050"/>
                </a:solidFill>
              </a:rPr>
              <a:t>RVQoE</a:t>
            </a:r>
            <a:r>
              <a:rPr lang="en-US" altLang="zh-CN" sz="1800" dirty="0">
                <a:solidFill>
                  <a:srgbClr val="00B050"/>
                </a:solidFill>
              </a:rPr>
              <a:t>, the first </a:t>
            </a:r>
            <a:r>
              <a:rPr lang="en-US" altLang="zh-CN" sz="1800" dirty="0" err="1">
                <a:solidFill>
                  <a:srgbClr val="00B050"/>
                </a:solidFill>
              </a:rPr>
              <a:t>RVQoE</a:t>
            </a:r>
            <a:r>
              <a:rPr lang="en-US" altLang="zh-CN" sz="1800" dirty="0">
                <a:solidFill>
                  <a:srgbClr val="00B050"/>
                </a:solidFill>
              </a:rPr>
              <a:t> report shall be delivered to the MN via SRB4.</a:t>
            </a:r>
          </a:p>
          <a:p>
            <a:pPr marL="0" indent="0">
              <a:buNone/>
            </a:pPr>
            <a:r>
              <a:rPr lang="en-US" altLang="zh-CN" sz="1800" dirty="0">
                <a:solidFill>
                  <a:srgbClr val="00B050"/>
                </a:solidFill>
              </a:rPr>
              <a:t>P7: If the SN configures </a:t>
            </a:r>
            <a:r>
              <a:rPr lang="en-US" altLang="zh-CN" sz="1800" dirty="0" err="1">
                <a:solidFill>
                  <a:srgbClr val="00B050"/>
                </a:solidFill>
              </a:rPr>
              <a:t>RVQoE</a:t>
            </a:r>
            <a:r>
              <a:rPr lang="en-US" altLang="zh-CN" sz="1800" dirty="0">
                <a:solidFill>
                  <a:srgbClr val="00B050"/>
                </a:solidFill>
              </a:rPr>
              <a:t>, the first </a:t>
            </a:r>
            <a:r>
              <a:rPr lang="en-US" altLang="zh-CN" sz="1800" dirty="0" err="1">
                <a:solidFill>
                  <a:srgbClr val="00B050"/>
                </a:solidFill>
              </a:rPr>
              <a:t>RVQoE</a:t>
            </a:r>
            <a:r>
              <a:rPr lang="en-US" altLang="zh-CN" sz="1800" dirty="0">
                <a:solidFill>
                  <a:srgbClr val="00B050"/>
                </a:solidFill>
              </a:rPr>
              <a:t> report shall be delivered to the SN.</a:t>
            </a:r>
          </a:p>
          <a:p>
            <a:pPr marL="0" indent="0">
              <a:buNone/>
            </a:pPr>
            <a:endParaRPr lang="en-US" altLang="zh-CN" sz="18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altLang="zh-CN" sz="1800" dirty="0">
                <a:solidFill>
                  <a:srgbClr val="2A6EA8"/>
                </a:solidFill>
              </a:rPr>
              <a:t>To be continued:</a:t>
            </a:r>
          </a:p>
          <a:p>
            <a:pPr marL="0" indent="0">
              <a:buNone/>
            </a:pPr>
            <a:r>
              <a:rPr lang="en-US" altLang="zh-CN" sz="1800" dirty="0">
                <a:solidFill>
                  <a:srgbClr val="2A6EA8"/>
                </a:solidFill>
              </a:rPr>
              <a:t>If MN receives m-based </a:t>
            </a:r>
            <a:r>
              <a:rPr lang="en-US" altLang="zh-CN" sz="1800" dirty="0" err="1">
                <a:solidFill>
                  <a:srgbClr val="2A6EA8"/>
                </a:solidFill>
              </a:rPr>
              <a:t>QoE</a:t>
            </a:r>
            <a:r>
              <a:rPr lang="en-US" altLang="zh-CN" sz="1800" dirty="0">
                <a:solidFill>
                  <a:srgbClr val="2A6EA8"/>
                </a:solidFill>
              </a:rPr>
              <a:t> configuration from OAM, MN may send the </a:t>
            </a:r>
            <a:r>
              <a:rPr lang="en-US" altLang="zh-CN" sz="1800" dirty="0" err="1">
                <a:solidFill>
                  <a:srgbClr val="2A6EA8"/>
                </a:solidFill>
              </a:rPr>
              <a:t>QoE</a:t>
            </a:r>
            <a:r>
              <a:rPr lang="en-US" altLang="zh-CN" sz="1800" dirty="0">
                <a:solidFill>
                  <a:srgbClr val="2A6EA8"/>
                </a:solidFill>
              </a:rPr>
              <a:t> configuration to the selected UEs via SRB1</a:t>
            </a:r>
          </a:p>
          <a:p>
            <a:pPr marL="0" indent="0">
              <a:buNone/>
            </a:pPr>
            <a:r>
              <a:rPr lang="en-US" altLang="zh-CN" sz="1800" dirty="0">
                <a:solidFill>
                  <a:srgbClr val="0070C0"/>
                </a:solidFill>
              </a:rPr>
              <a:t>Does the SN need to include the </a:t>
            </a:r>
            <a:r>
              <a:rPr lang="en-US" altLang="zh-CN" sz="1800" dirty="0" err="1">
                <a:solidFill>
                  <a:srgbClr val="0070C0"/>
                </a:solidFill>
              </a:rPr>
              <a:t>QoE</a:t>
            </a:r>
            <a:r>
              <a:rPr lang="en-US" altLang="zh-CN" sz="1800" dirty="0">
                <a:solidFill>
                  <a:srgbClr val="0070C0"/>
                </a:solidFill>
              </a:rPr>
              <a:t> configuration container in the request message to the MN?</a:t>
            </a:r>
          </a:p>
          <a:p>
            <a:pPr marL="0" indent="0">
              <a:buNone/>
            </a:pPr>
            <a:r>
              <a:rPr lang="en-US" altLang="zh-CN" sz="1800" dirty="0">
                <a:solidFill>
                  <a:srgbClr val="2A6EA8"/>
                </a:solidFill>
              </a:rPr>
              <a:t>FFS how the SRB5 could be established</a:t>
            </a:r>
            <a:endParaRPr lang="en-US" altLang="zh-CN" sz="1800" dirty="0">
              <a:solidFill>
                <a:srgbClr val="2A6EA8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altLang="zh-CN" sz="18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65286456"/>
      </p:ext>
    </p:extLst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New IEs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56" y="1844097"/>
            <a:ext cx="8293360" cy="4351338"/>
          </a:xfrm>
        </p:spPr>
      </p:pic>
      <p:sp>
        <p:nvSpPr>
          <p:cNvPr id="6" name="文本框 5"/>
          <p:cNvSpPr txBox="1"/>
          <p:nvPr/>
        </p:nvSpPr>
        <p:spPr>
          <a:xfrm>
            <a:off x="7804727" y="4867564"/>
            <a:ext cx="3724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Case 1: SN receives m-based QMC configuration</a:t>
            </a:r>
          </a:p>
          <a:p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Case 2: MN receives QMC configuration</a:t>
            </a:r>
          </a:p>
          <a:p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Case 3: MN triggers </a:t>
            </a:r>
            <a:r>
              <a:rPr lang="en-US" altLang="zh-CN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QoE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 reporting leg switch</a:t>
            </a:r>
          </a:p>
          <a:p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Case 4: SN triggers </a:t>
            </a:r>
            <a:r>
              <a:rPr lang="en-US" altLang="zh-CN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QoE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 reporting leg switch</a:t>
            </a:r>
          </a:p>
          <a:p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Case 5: MN determines radio bearers provided by SN</a:t>
            </a:r>
          </a:p>
          <a:p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Case 6: SN determines radio bearers provided by MN</a:t>
            </a:r>
          </a:p>
        </p:txBody>
      </p:sp>
    </p:spTree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Procedures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1782619" y="2216727"/>
          <a:ext cx="8248073" cy="3491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9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8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9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464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</a:pPr>
                      <a:r>
                        <a:rPr lang="en-US" sz="1200" dirty="0">
                          <a:effectLst/>
                        </a:rPr>
                        <a:t>New IEs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</a:pPr>
                      <a:r>
                        <a:rPr lang="en-US" sz="1200">
                          <a:effectLst/>
                        </a:rPr>
                        <a:t>Messages 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</a:pPr>
                      <a:r>
                        <a:rPr lang="en-US" sz="1200" dirty="0">
                          <a:effectLst/>
                        </a:rPr>
                        <a:t>initiated by which node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928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</a:pPr>
                      <a:r>
                        <a:rPr lang="en-US" sz="1200" dirty="0">
                          <a:effectLst/>
                        </a:rPr>
                        <a:t>SN initiated QMC coordination request IE</a:t>
                      </a:r>
                      <a:r>
                        <a:rPr lang="zh-CN" altLang="en-US" sz="1200" dirty="0">
                          <a:effectLst/>
                        </a:rPr>
                        <a:t>？</a:t>
                      </a:r>
                      <a:endParaRPr lang="zh-CN" altLang="en-US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</a:pPr>
                      <a:r>
                        <a:rPr lang="en-US" sz="1200" dirty="0">
                          <a:effectLst/>
                        </a:rPr>
                        <a:t>S-NODE MODIFICATION REQUIRED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</a:pPr>
                      <a:r>
                        <a:rPr lang="en-US" sz="1200">
                          <a:effectLst/>
                        </a:rPr>
                        <a:t>SN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928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</a:pPr>
                      <a:r>
                        <a:rPr lang="en-US" sz="1200" dirty="0">
                          <a:effectLst/>
                        </a:rPr>
                        <a:t>SN </a:t>
                      </a:r>
                      <a:r>
                        <a:rPr lang="en-US" sz="1200" dirty="0" err="1">
                          <a:effectLst/>
                        </a:rPr>
                        <a:t>iniated</a:t>
                      </a:r>
                      <a:r>
                        <a:rPr lang="en-US" sz="1200" dirty="0">
                          <a:effectLst/>
                        </a:rPr>
                        <a:t> QMC coordination response IE</a:t>
                      </a:r>
                      <a:r>
                        <a:rPr lang="zh-CN" altLang="en-US" sz="1200" dirty="0">
                          <a:effectLst/>
                        </a:rPr>
                        <a:t>？</a:t>
                      </a:r>
                      <a:endParaRPr lang="zh-CN" altLang="en-US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</a:pPr>
                      <a:r>
                        <a:rPr lang="en-US" sz="1200" dirty="0">
                          <a:effectLst/>
                        </a:rPr>
                        <a:t>S-NODE MODIFICATION CONFIRM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</a:pPr>
                      <a:r>
                        <a:rPr lang="en-US" sz="1200">
                          <a:effectLst/>
                        </a:rPr>
                        <a:t>MN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1548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</a:pPr>
                      <a:r>
                        <a:rPr lang="en-US" sz="1200" dirty="0">
                          <a:effectLst/>
                        </a:rPr>
                        <a:t>QMC modification request IE</a:t>
                      </a:r>
                      <a:r>
                        <a:rPr lang="zh-CN" altLang="en-US" sz="1200" dirty="0">
                          <a:effectLst/>
                        </a:rPr>
                        <a:t>？</a:t>
                      </a:r>
                      <a:endParaRPr lang="zh-CN" altLang="en-US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</a:pPr>
                      <a:r>
                        <a:rPr lang="en-US" sz="1200" dirty="0">
                          <a:effectLst/>
                        </a:rPr>
                        <a:t>S-NODE ADDITION REQUEST</a:t>
                      </a:r>
                      <a:endParaRPr lang="zh-CN" sz="1800" dirty="0">
                        <a:effectLst/>
                      </a:endParaRPr>
                    </a:p>
                    <a:p>
                      <a:pPr>
                        <a:spcBef>
                          <a:spcPts val="200"/>
                        </a:spcBef>
                      </a:pPr>
                      <a:r>
                        <a:rPr lang="en-US" sz="1200" dirty="0">
                          <a:effectLst/>
                        </a:rPr>
                        <a:t>S-NODE MODIFICATION REQUEST</a:t>
                      </a:r>
                      <a:endParaRPr lang="zh-CN" sz="1800" dirty="0">
                        <a:effectLst/>
                      </a:endParaRPr>
                    </a:p>
                    <a:p>
                      <a:pPr>
                        <a:spcBef>
                          <a:spcPts val="200"/>
                        </a:spcBef>
                      </a:pPr>
                      <a:r>
                        <a:rPr lang="en-US" sz="1200" dirty="0">
                          <a:effectLst/>
                        </a:rPr>
                        <a:t>S-NODE MODIFICATION REQUIRED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</a:pPr>
                      <a:r>
                        <a:rPr lang="en-US" sz="1200">
                          <a:effectLst/>
                        </a:rPr>
                        <a:t>MN or SN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2476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</a:pPr>
                      <a:r>
                        <a:rPr lang="en-US" sz="1200" dirty="0">
                          <a:effectLst/>
                        </a:rPr>
                        <a:t>QMC modification response IE</a:t>
                      </a:r>
                      <a:r>
                        <a:rPr lang="zh-CN" altLang="en-US" sz="1200" dirty="0">
                          <a:effectLst/>
                        </a:rPr>
                        <a:t>？</a:t>
                      </a:r>
                      <a:endParaRPr lang="zh-CN" altLang="en-US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</a:pPr>
                      <a:r>
                        <a:rPr lang="en-US" sz="1200" dirty="0">
                          <a:effectLst/>
                        </a:rPr>
                        <a:t>S-NODE ADDITION REQUEST ACKNOWLEDGE</a:t>
                      </a:r>
                      <a:endParaRPr lang="zh-CN" sz="1800" dirty="0">
                        <a:effectLst/>
                      </a:endParaRPr>
                    </a:p>
                    <a:p>
                      <a:pPr>
                        <a:spcBef>
                          <a:spcPts val="200"/>
                        </a:spcBef>
                      </a:pPr>
                      <a:r>
                        <a:rPr lang="en-US" sz="1200" dirty="0">
                          <a:effectLst/>
                        </a:rPr>
                        <a:t>S-NODE MODIFICATION REQUEST ACKNOWLEDGE</a:t>
                      </a:r>
                      <a:endParaRPr lang="zh-CN" sz="1800" dirty="0">
                        <a:effectLst/>
                      </a:endParaRPr>
                    </a:p>
                    <a:p>
                      <a:pPr>
                        <a:spcBef>
                          <a:spcPts val="200"/>
                        </a:spcBef>
                      </a:pPr>
                      <a:r>
                        <a:rPr lang="en-US" sz="1200" dirty="0">
                          <a:effectLst/>
                        </a:rPr>
                        <a:t>S-NODE MODIFICATION CONFIRM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</a:pPr>
                      <a:r>
                        <a:rPr lang="en-US" sz="1200" dirty="0">
                          <a:effectLst/>
                        </a:rPr>
                        <a:t>SN or MN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TPs</a:t>
            </a:r>
          </a:p>
          <a:p>
            <a:pPr lvl="1"/>
            <a:r>
              <a:rPr lang="en-US" altLang="zh-CN" dirty="0"/>
              <a:t>38.300</a:t>
            </a:r>
          </a:p>
          <a:p>
            <a:pPr lvl="1"/>
            <a:r>
              <a:rPr lang="en-US" altLang="zh-CN" dirty="0"/>
              <a:t>37.340</a:t>
            </a:r>
          </a:p>
          <a:p>
            <a:pPr lvl="1"/>
            <a:r>
              <a:rPr lang="en-US" altLang="zh-CN" dirty="0"/>
              <a:t>38.423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QoE</a:t>
            </a:r>
            <a:r>
              <a:rPr lang="en-US" altLang="zh-CN" dirty="0"/>
              <a:t> continuity (if time allows)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SN change</a:t>
            </a:r>
          </a:p>
          <a:p>
            <a:pPr lvl="1"/>
            <a:r>
              <a:rPr lang="en-US" altLang="zh-CN" sz="2000" b="1" dirty="0"/>
              <a:t>E///: </a:t>
            </a:r>
          </a:p>
          <a:p>
            <a:pPr marL="914400" lvl="2" indent="0">
              <a:buNone/>
            </a:pPr>
            <a:r>
              <a:rPr lang="en-US" altLang="zh-CN" dirty="0"/>
              <a:t>SN-initiated SN change: add the QMC Configuration Information IE to:</a:t>
            </a:r>
          </a:p>
          <a:p>
            <a:pPr lvl="2">
              <a:buFontTx/>
              <a:buChar char="-"/>
            </a:pPr>
            <a:r>
              <a:rPr lang="en-US" altLang="zh-CN" dirty="0"/>
              <a:t>the S-NODE CHANGE REQUIRED message (from the old SN to the MN)</a:t>
            </a:r>
          </a:p>
          <a:p>
            <a:pPr lvl="2">
              <a:buFontTx/>
              <a:buChar char="-"/>
            </a:pPr>
            <a:r>
              <a:rPr lang="en-US" altLang="zh-CN" dirty="0"/>
              <a:t>S-NODE ADDITION REQUEST </a:t>
            </a:r>
            <a:r>
              <a:rPr lang="en-US" altLang="zh-CN" dirty="0" err="1"/>
              <a:t>XnAP</a:t>
            </a:r>
            <a:r>
              <a:rPr lang="en-US" altLang="zh-CN" dirty="0"/>
              <a:t> message (from the MN to the new SN)</a:t>
            </a:r>
          </a:p>
          <a:p>
            <a:pPr marL="914400" lvl="2" indent="0">
              <a:buNone/>
            </a:pPr>
            <a:r>
              <a:rPr lang="en-US" altLang="zh-CN" dirty="0"/>
              <a:t>MN-initiated SN change: add the QMC Configuration Information IE to</a:t>
            </a:r>
          </a:p>
          <a:p>
            <a:pPr lvl="2">
              <a:buFontTx/>
              <a:buChar char="-"/>
            </a:pPr>
            <a:r>
              <a:rPr lang="en-US" altLang="zh-CN" dirty="0"/>
              <a:t>S-NODE </a:t>
            </a:r>
            <a:r>
              <a:rPr lang="en-US" altLang="zh-CN" dirty="0">
                <a:solidFill>
                  <a:srgbClr val="FF0000"/>
                </a:solidFill>
              </a:rPr>
              <a:t>MODIFICATION </a:t>
            </a:r>
            <a:r>
              <a:rPr lang="en-US" altLang="zh-CN" dirty="0"/>
              <a:t>REQUEST ACKNOWLEDGE </a:t>
            </a:r>
            <a:r>
              <a:rPr lang="en-US" altLang="zh-CN" dirty="0" err="1"/>
              <a:t>XnAP</a:t>
            </a:r>
            <a:r>
              <a:rPr lang="en-US" altLang="zh-CN" dirty="0"/>
              <a:t> message (from the old SN to the MN)</a:t>
            </a:r>
          </a:p>
          <a:p>
            <a:pPr lvl="2">
              <a:buFontTx/>
              <a:buChar char="-"/>
            </a:pPr>
            <a:r>
              <a:rPr lang="en-US" altLang="zh-CN" dirty="0">
                <a:solidFill>
                  <a:srgbClr val="FF0000"/>
                </a:solidFill>
              </a:rPr>
              <a:t>S-NODE ADDITION REQUEST </a:t>
            </a:r>
            <a:r>
              <a:rPr lang="en-US" altLang="zh-CN" dirty="0"/>
              <a:t>message (from the MN to the new SN).</a:t>
            </a:r>
          </a:p>
          <a:p>
            <a:pPr marL="457200" lvl="1" indent="0">
              <a:buNone/>
            </a:pPr>
            <a:r>
              <a:rPr lang="en-US" altLang="zh-CN" sz="2000" dirty="0"/>
              <a:t>MN may trigger the MN-initiated SN Modification procedure towards the source SN to retrieve the QMC configuration prepared by the current SN.</a:t>
            </a:r>
          </a:p>
          <a:p>
            <a:pPr lvl="1"/>
            <a:r>
              <a:rPr lang="en-US" altLang="zh-CN" sz="2000" b="1" dirty="0"/>
              <a:t>China Unicom</a:t>
            </a:r>
            <a:r>
              <a:rPr lang="en-US" altLang="zh-CN" sz="2000" dirty="0"/>
              <a:t>: Secondary Node Addition/Secondary Node Release.</a:t>
            </a:r>
            <a:endParaRPr lang="zh-CN" altLang="zh-CN" sz="2000" dirty="0"/>
          </a:p>
          <a:p>
            <a:pPr marL="457200" lvl="1" indent="0">
              <a:buNone/>
            </a:pPr>
            <a:endParaRPr lang="en-US" altLang="zh-CN" dirty="0"/>
          </a:p>
        </p:txBody>
      </p:sp>
    </p:spTree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QoE</a:t>
            </a:r>
            <a:r>
              <a:rPr lang="en-US" altLang="zh-CN" dirty="0"/>
              <a:t> continuity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1"/>
            <a:r>
              <a:rPr lang="en-US" altLang="zh-CN" sz="2000" dirty="0"/>
              <a:t>SN-initiated SN change</a:t>
            </a:r>
          </a:p>
          <a:p>
            <a:pPr marL="457200" lvl="1" indent="0">
              <a:buNone/>
            </a:pPr>
            <a:endParaRPr lang="zh-CN" altLang="en-US" dirty="0"/>
          </a:p>
        </p:txBody>
      </p:sp>
      <p:pic>
        <p:nvPicPr>
          <p:cNvPr id="4102" name="Picture 6" descr="C:\Users\00279251\AppData\Local\Temp\ksohtml21704\wps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674" y="2126711"/>
            <a:ext cx="7017184" cy="405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QoE</a:t>
            </a:r>
            <a:r>
              <a:rPr lang="en-US" altLang="zh-CN" dirty="0"/>
              <a:t> continuity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1"/>
            <a:r>
              <a:rPr lang="en-US" altLang="zh-CN" sz="2000" dirty="0"/>
              <a:t>MN-initiated SN change</a:t>
            </a:r>
          </a:p>
          <a:p>
            <a:pPr marL="457200" lvl="1" indent="0">
              <a:buNone/>
            </a:pPr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</p:txBody>
      </p:sp>
      <p:pic>
        <p:nvPicPr>
          <p:cNvPr id="5126" name="Picture 6" descr="C:\Users\00279251\AppData\Local\Temp\ksohtml21704\wps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71" y="2196993"/>
            <a:ext cx="7017183" cy="405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QoE</a:t>
            </a:r>
            <a:r>
              <a:rPr lang="en-US" altLang="zh-CN" dirty="0"/>
              <a:t> continuity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SN release</a:t>
            </a:r>
          </a:p>
          <a:p>
            <a:pPr marL="0" indent="0">
              <a:buNone/>
            </a:pPr>
            <a:r>
              <a:rPr lang="en-US" altLang="zh-CN" sz="2000" b="1" dirty="0">
                <a:solidFill>
                  <a:srgbClr val="008000"/>
                </a:solidFill>
              </a:rPr>
              <a:t>If the SN configured a UE with </a:t>
            </a:r>
            <a:r>
              <a:rPr lang="en-US" altLang="zh-CN" sz="2000" b="1" dirty="0" err="1">
                <a:solidFill>
                  <a:srgbClr val="008000"/>
                </a:solidFill>
              </a:rPr>
              <a:t>QoE</a:t>
            </a:r>
            <a:r>
              <a:rPr lang="en-US" altLang="zh-CN" sz="2000" b="1" dirty="0">
                <a:solidFill>
                  <a:srgbClr val="008000"/>
                </a:solidFill>
              </a:rPr>
              <a:t> measurements, at SN release, the </a:t>
            </a:r>
            <a:r>
              <a:rPr lang="en-US" altLang="zh-CN" sz="2000" b="1" dirty="0" err="1">
                <a:solidFill>
                  <a:srgbClr val="008000"/>
                </a:solidFill>
              </a:rPr>
              <a:t>QoE</a:t>
            </a:r>
            <a:r>
              <a:rPr lang="en-US" altLang="zh-CN" sz="2000" b="1" dirty="0">
                <a:solidFill>
                  <a:srgbClr val="008000"/>
                </a:solidFill>
              </a:rPr>
              <a:t>/</a:t>
            </a:r>
            <a:r>
              <a:rPr lang="en-US" altLang="zh-CN" sz="2000" b="1" dirty="0" err="1">
                <a:solidFill>
                  <a:srgbClr val="008000"/>
                </a:solidFill>
              </a:rPr>
              <a:t>RVQoE</a:t>
            </a:r>
            <a:r>
              <a:rPr lang="en-US" altLang="zh-CN" sz="2000" b="1" dirty="0">
                <a:solidFill>
                  <a:srgbClr val="008000"/>
                </a:solidFill>
              </a:rPr>
              <a:t> configuration can be released. Whether the SN-configured </a:t>
            </a:r>
            <a:r>
              <a:rPr lang="en-US" altLang="zh-CN" sz="2000" b="1" dirty="0" err="1">
                <a:solidFill>
                  <a:srgbClr val="008000"/>
                </a:solidFill>
              </a:rPr>
              <a:t>QoE</a:t>
            </a:r>
            <a:r>
              <a:rPr lang="en-US" altLang="zh-CN" sz="2000" b="1" dirty="0">
                <a:solidFill>
                  <a:srgbClr val="008000"/>
                </a:solidFill>
              </a:rPr>
              <a:t>/</a:t>
            </a:r>
            <a:r>
              <a:rPr lang="en-US" altLang="zh-CN" sz="2000" b="1" dirty="0" err="1">
                <a:solidFill>
                  <a:srgbClr val="008000"/>
                </a:solidFill>
              </a:rPr>
              <a:t>RVQoE</a:t>
            </a:r>
            <a:r>
              <a:rPr lang="en-US" altLang="zh-CN" sz="2000" b="1" dirty="0">
                <a:solidFill>
                  <a:srgbClr val="008000"/>
                </a:solidFill>
              </a:rPr>
              <a:t> configuration information can be passed to the MN in case of SN release needs to be further discussed.</a:t>
            </a:r>
          </a:p>
          <a:p>
            <a:pPr lvl="1"/>
            <a:r>
              <a:rPr lang="en-US" altLang="zh-CN" sz="2000" dirty="0"/>
              <a:t>Option 1: No need to pass the SN-configured </a:t>
            </a:r>
            <a:r>
              <a:rPr lang="en-US" altLang="zh-CN" sz="2000" dirty="0" err="1"/>
              <a:t>QoE</a:t>
            </a:r>
            <a:r>
              <a:rPr lang="en-US" altLang="zh-CN" sz="2000" dirty="0"/>
              <a:t>/</a:t>
            </a:r>
            <a:r>
              <a:rPr lang="en-US" altLang="zh-CN" sz="2000" dirty="0" err="1"/>
              <a:t>RVQoE</a:t>
            </a:r>
            <a:r>
              <a:rPr lang="en-US" altLang="zh-CN" sz="2000" dirty="0"/>
              <a:t> configuration information to the MN (E///, Samsung)</a:t>
            </a:r>
          </a:p>
          <a:p>
            <a:pPr lvl="1"/>
            <a:r>
              <a:rPr lang="en-US" altLang="zh-CN" sz="2000" dirty="0"/>
              <a:t>Option 2: Continue the SN-configured </a:t>
            </a:r>
            <a:r>
              <a:rPr lang="en-US" altLang="zh-CN" sz="2000" dirty="0" err="1"/>
              <a:t>QoE</a:t>
            </a:r>
            <a:r>
              <a:rPr lang="en-US" altLang="zh-CN" sz="2000" dirty="0"/>
              <a:t> measurement if the services are still on-going in the SN release case. MN receives the </a:t>
            </a:r>
            <a:r>
              <a:rPr lang="en-US" altLang="zh-CN" sz="2000" dirty="0" err="1"/>
              <a:t>QoE</a:t>
            </a:r>
            <a:r>
              <a:rPr lang="en-US" altLang="zh-CN" sz="2000" dirty="0"/>
              <a:t>/</a:t>
            </a:r>
            <a:r>
              <a:rPr lang="en-US" altLang="zh-CN" sz="2000" dirty="0" err="1"/>
              <a:t>RVQoE</a:t>
            </a:r>
            <a:r>
              <a:rPr lang="en-US" altLang="zh-CN" sz="2000" dirty="0"/>
              <a:t> configuration information from SN and informs UE whether to keep the </a:t>
            </a:r>
            <a:r>
              <a:rPr lang="en-US" altLang="zh-CN" sz="2000" dirty="0" err="1"/>
              <a:t>QoE</a:t>
            </a:r>
            <a:r>
              <a:rPr lang="en-US" altLang="zh-CN" sz="2000" dirty="0"/>
              <a:t> measurement. (Huawei) </a:t>
            </a:r>
          </a:p>
          <a:p>
            <a:pPr lvl="1"/>
            <a:r>
              <a:rPr lang="en-US" altLang="zh-CN" sz="2000" dirty="0"/>
              <a:t>Nokia: In the scenario of SN release and/or SCG failure, in case that SN was the consumer of the </a:t>
            </a:r>
            <a:r>
              <a:rPr lang="en-US" altLang="zh-CN" sz="2000" dirty="0" err="1"/>
              <a:t>RVQoE</a:t>
            </a:r>
            <a:r>
              <a:rPr lang="en-US" altLang="zh-CN" sz="2000" dirty="0"/>
              <a:t> reports, MN can either take over the bearers for the application session and become the new consumer of the </a:t>
            </a:r>
            <a:r>
              <a:rPr lang="en-US" altLang="zh-CN" sz="2000" dirty="0" err="1"/>
              <a:t>RVQoE</a:t>
            </a:r>
            <a:r>
              <a:rPr lang="en-US" altLang="zh-CN" sz="2000" dirty="0"/>
              <a:t> reports or MN releases the </a:t>
            </a:r>
            <a:r>
              <a:rPr lang="en-US" altLang="zh-CN" sz="2000" dirty="0" err="1"/>
              <a:t>RVQoE</a:t>
            </a:r>
            <a:r>
              <a:rPr lang="en-US" altLang="zh-CN" sz="2000" dirty="0"/>
              <a:t> configuration.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Conclusion:</a:t>
            </a:r>
          </a:p>
        </p:txBody>
      </p:sp>
    </p:spTree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Other issues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Clarify the word ‘serve’ (Nokia)</a:t>
            </a:r>
          </a:p>
          <a:p>
            <a:pPr marL="0" lvl="0" indent="0">
              <a:buNone/>
            </a:pPr>
            <a:r>
              <a:rPr lang="en-US" altLang="zh-CN" sz="2000" b="1" dirty="0">
                <a:solidFill>
                  <a:srgbClr val="008000"/>
                </a:solidFill>
              </a:rPr>
              <a:t>The node that has initially configured a UE in NR-DC with an </a:t>
            </a:r>
            <a:r>
              <a:rPr lang="en-US" altLang="zh-CN" sz="2000" b="1" dirty="0" err="1">
                <a:solidFill>
                  <a:srgbClr val="008000"/>
                </a:solidFill>
              </a:rPr>
              <a:t>RVQoE</a:t>
            </a:r>
            <a:r>
              <a:rPr lang="en-US" altLang="zh-CN" sz="2000" b="1" dirty="0">
                <a:solidFill>
                  <a:srgbClr val="008000"/>
                </a:solidFill>
              </a:rPr>
              <a:t> configuration can modify and release the </a:t>
            </a:r>
            <a:r>
              <a:rPr lang="en-US" altLang="zh-CN" sz="2000" b="1" dirty="0" err="1">
                <a:solidFill>
                  <a:srgbClr val="008000"/>
                </a:solidFill>
              </a:rPr>
              <a:t>RVQoE</a:t>
            </a:r>
            <a:r>
              <a:rPr lang="en-US" altLang="zh-CN" sz="2000" b="1" dirty="0">
                <a:solidFill>
                  <a:srgbClr val="008000"/>
                </a:solidFill>
              </a:rPr>
              <a:t> configuration as long as this node serves the UE</a:t>
            </a:r>
          </a:p>
          <a:p>
            <a:pPr marL="0" lvl="0" indent="0">
              <a:buNone/>
            </a:pPr>
            <a:r>
              <a:rPr lang="en-US" altLang="zh-CN" sz="2000" dirty="0">
                <a:solidFill>
                  <a:prstClr val="black"/>
                </a:solidFill>
              </a:rPr>
              <a:t>Explanation 1: Maintaining the RRC connection with UE</a:t>
            </a:r>
            <a:endParaRPr lang="zh-CN" altLang="zh-CN" sz="20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altLang="zh-CN" sz="2000" dirty="0">
                <a:solidFill>
                  <a:prstClr val="black"/>
                </a:solidFill>
              </a:rPr>
              <a:t>Explanation 2: Providing the radio bearer(s) for the UE application session</a:t>
            </a:r>
            <a:endParaRPr lang="en-US" altLang="zh-CN" dirty="0"/>
          </a:p>
          <a:p>
            <a:r>
              <a:rPr lang="en-US" altLang="zh-CN" dirty="0"/>
              <a:t>Area scope checking (Huawei)</a:t>
            </a:r>
          </a:p>
          <a:p>
            <a:pPr marL="0" indent="0">
              <a:buNone/>
            </a:pPr>
            <a:r>
              <a:rPr lang="en-US" altLang="zh-CN" sz="2000" b="1" dirty="0">
                <a:solidFill>
                  <a:srgbClr val="0000FF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In NR-DC, a node can configure the UE with an m-based </a:t>
            </a:r>
            <a:r>
              <a:rPr lang="en-US" altLang="zh-CN" sz="2000" b="1" dirty="0" err="1">
                <a:solidFill>
                  <a:srgbClr val="0000FF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QoE</a:t>
            </a:r>
            <a:r>
              <a:rPr lang="en-US" altLang="zh-CN" sz="2000" b="1" dirty="0">
                <a:solidFill>
                  <a:srgbClr val="0000FF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 configuration only if it has received this configuration from the OAM, and if it serves the UE by a cell within the area scope.</a:t>
            </a:r>
          </a:p>
          <a:p>
            <a:pPr marL="0" indent="0">
              <a:buNone/>
            </a:pPr>
            <a:r>
              <a:rPr lang="en-US" altLang="zh-CN" sz="2400" dirty="0">
                <a:solidFill>
                  <a:prstClr val="black"/>
                </a:solidFill>
              </a:rPr>
              <a:t>It is the node which receives the QoE measurement from OAM to check the area scope？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Outline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Procedures </a:t>
            </a:r>
          </a:p>
          <a:p>
            <a:r>
              <a:rPr lang="en-US" altLang="en-US" dirty="0"/>
              <a:t>RRC Solution</a:t>
            </a:r>
          </a:p>
          <a:p>
            <a:r>
              <a:rPr lang="en-US" altLang="en-US" dirty="0" err="1"/>
              <a:t>QoE</a:t>
            </a:r>
            <a:r>
              <a:rPr lang="en-US" altLang="en-US" dirty="0"/>
              <a:t> configuration initiation</a:t>
            </a:r>
          </a:p>
          <a:p>
            <a:r>
              <a:rPr lang="en-US" altLang="en-US" dirty="0" err="1"/>
              <a:t>RVQoE</a:t>
            </a:r>
            <a:r>
              <a:rPr lang="en-US" altLang="en-US" dirty="0"/>
              <a:t> configuration</a:t>
            </a:r>
          </a:p>
          <a:p>
            <a:r>
              <a:rPr lang="en-US" altLang="en-US" dirty="0" err="1"/>
              <a:t>QoE</a:t>
            </a:r>
            <a:r>
              <a:rPr lang="en-US" altLang="en-US" dirty="0"/>
              <a:t> reporting leg switch</a:t>
            </a:r>
          </a:p>
          <a:p>
            <a:r>
              <a:rPr lang="en-US" altLang="en-US" dirty="0" err="1"/>
              <a:t>RVQoE</a:t>
            </a:r>
            <a:r>
              <a:rPr lang="en-US" altLang="en-US" dirty="0"/>
              <a:t> leg switch</a:t>
            </a:r>
          </a:p>
          <a:p>
            <a:r>
              <a:rPr lang="en-US" altLang="en-US" dirty="0"/>
              <a:t>New IEs</a:t>
            </a:r>
          </a:p>
          <a:p>
            <a:r>
              <a:rPr lang="en-US" altLang="en-US" dirty="0" err="1"/>
              <a:t>QoE</a:t>
            </a:r>
            <a:r>
              <a:rPr lang="en-US" altLang="en-US" dirty="0"/>
              <a:t> continuity (If time allowed)</a:t>
            </a: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Procedures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Procedures</a:t>
            </a:r>
          </a:p>
          <a:p>
            <a:pPr marL="0" indent="0">
              <a:buNone/>
            </a:pPr>
            <a:r>
              <a:rPr lang="en-US" altLang="zh-CN" sz="2000" dirty="0"/>
              <a:t>MN initiated:</a:t>
            </a:r>
          </a:p>
          <a:p>
            <a:pPr marL="0" lvl="0" indent="0">
              <a:buNone/>
            </a:pPr>
            <a:r>
              <a:rPr lang="en-US" altLang="zh-CN" sz="2000" dirty="0"/>
              <a:t>- S-NG-RAN node Addition Preparation. </a:t>
            </a:r>
            <a:endParaRPr lang="zh-CN" altLang="zh-CN" sz="2000" dirty="0"/>
          </a:p>
          <a:p>
            <a:pPr marL="0" lvl="0" indent="0">
              <a:buNone/>
            </a:pPr>
            <a:r>
              <a:rPr lang="en-US" altLang="zh-CN" sz="2000" dirty="0"/>
              <a:t>- M-NG-RAN node initiated S-NG-RAN node Modification Preparation. </a:t>
            </a:r>
            <a:endParaRPr lang="zh-CN" altLang="zh-CN" sz="2000" dirty="0"/>
          </a:p>
          <a:p>
            <a:pPr marL="0" lvl="0" indent="0">
              <a:buNone/>
            </a:pPr>
            <a:r>
              <a:rPr lang="en-US" altLang="zh-CN" sz="2000" dirty="0"/>
              <a:t>- S-NG-RAN node Reconfiguration Completion.</a:t>
            </a:r>
          </a:p>
          <a:p>
            <a:pPr marL="0" indent="0">
              <a:buNone/>
            </a:pPr>
            <a:r>
              <a:rPr lang="en-US" altLang="zh-CN" sz="2000" dirty="0"/>
              <a:t>SN initiated:</a:t>
            </a:r>
          </a:p>
          <a:p>
            <a:pPr marL="0" indent="0">
              <a:buNone/>
            </a:pPr>
            <a:r>
              <a:rPr lang="en-US" altLang="zh-CN" sz="2000" dirty="0"/>
              <a:t>S-NG-RAN node initiated S-NG-RAN node Modification</a:t>
            </a:r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/>
              <a:t>Conclusion:</a:t>
            </a:r>
          </a:p>
          <a:p>
            <a:pPr marL="0" indent="0">
              <a:buNone/>
            </a:pPr>
            <a:r>
              <a:rPr lang="en-US" altLang="zh-CN" sz="2000" b="1" dirty="0">
                <a:solidFill>
                  <a:srgbClr val="00B050"/>
                </a:solidFill>
              </a:rPr>
              <a:t>Reuse legacy procedures for the MN-SN coordination in NR-DC to support </a:t>
            </a:r>
            <a:r>
              <a:rPr lang="en-US" altLang="zh-CN" sz="2000" b="1" dirty="0" err="1">
                <a:solidFill>
                  <a:srgbClr val="00B050"/>
                </a:solidFill>
              </a:rPr>
              <a:t>QoE</a:t>
            </a:r>
            <a:r>
              <a:rPr lang="en-US" altLang="zh-CN" sz="2000" b="1" dirty="0">
                <a:solidFill>
                  <a:srgbClr val="00B050"/>
                </a:solidFill>
              </a:rPr>
              <a:t>.</a:t>
            </a:r>
            <a:endParaRPr lang="zh-CN" altLang="en-US" sz="2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RRC solution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674607"/>
              </p:ext>
            </p:extLst>
          </p:nvPr>
        </p:nvGraphicFramePr>
        <p:xfrm>
          <a:off x="1366684" y="2199745"/>
          <a:ext cx="9714271" cy="37532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7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5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77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252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500"/>
                        </a:spcAft>
                      </a:pPr>
                      <a:endParaRPr lang="zh-CN" altLang="en-US" sz="20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effectLst/>
                        </a:rPr>
                        <a:t>s-based/m-based </a:t>
                      </a:r>
                      <a:r>
                        <a:rPr lang="en-US" sz="2000" dirty="0" err="1">
                          <a:effectLst/>
                        </a:rPr>
                        <a:t>QoE</a:t>
                      </a:r>
                      <a:r>
                        <a:rPr lang="en-US" sz="2000" dirty="0">
                          <a:effectLst/>
                        </a:rPr>
                        <a:t> configuration received by MN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effectLst/>
                        </a:rPr>
                        <a:t>m-based QoE configuration received by SN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234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 err="1">
                          <a:effectLst/>
                        </a:rPr>
                        <a:t>QoE</a:t>
                      </a:r>
                      <a:r>
                        <a:rPr lang="en-US" sz="2000" dirty="0">
                          <a:effectLst/>
                        </a:rPr>
                        <a:t> configuration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effectLst/>
                        </a:rPr>
                        <a:t>SRB1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/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SRB1, SRB3, transparently via SRB1?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234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 err="1">
                          <a:effectLst/>
                        </a:rPr>
                        <a:t>QoE</a:t>
                      </a:r>
                      <a:r>
                        <a:rPr lang="en-US" sz="2000" dirty="0">
                          <a:effectLst/>
                        </a:rPr>
                        <a:t> report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effectLst/>
                        </a:rPr>
                        <a:t>SRB4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, SRB5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/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effectLst/>
                        </a:rPr>
                        <a:t>SRB4, SRB5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509">
                <a:tc gridSpan="2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500"/>
                        </a:spcAft>
                      </a:pPr>
                      <a:r>
                        <a:rPr lang="zh-CN" altLang="en-US" sz="2000" dirty="0">
                          <a:effectLst/>
                        </a:rPr>
                        <a:t> </a:t>
                      </a:r>
                      <a:endParaRPr lang="zh-CN" altLang="en-US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 err="1">
                          <a:effectLst/>
                        </a:rPr>
                        <a:t>QoE</a:t>
                      </a:r>
                      <a:r>
                        <a:rPr lang="en-US" sz="2000" dirty="0">
                          <a:effectLst/>
                        </a:rPr>
                        <a:t> configured by MN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 err="1">
                          <a:effectLst/>
                        </a:rPr>
                        <a:t>QoE</a:t>
                      </a:r>
                      <a:r>
                        <a:rPr lang="en-US" sz="2000" dirty="0">
                          <a:effectLst/>
                        </a:rPr>
                        <a:t> configured by SN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234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 err="1">
                          <a:effectLst/>
                        </a:rPr>
                        <a:t>RVQoE</a:t>
                      </a:r>
                      <a:r>
                        <a:rPr lang="en-US" sz="2000" dirty="0">
                          <a:effectLst/>
                        </a:rPr>
                        <a:t> configuration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effectLst/>
                        </a:rPr>
                        <a:t>SRB1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effectLst/>
                        </a:rPr>
                        <a:t>SRB1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effectLst/>
                        </a:rPr>
                        <a:t>SRB3, transparently via SRB1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2381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 err="1">
                          <a:effectLst/>
                        </a:rPr>
                        <a:t>RVQoE</a:t>
                      </a:r>
                      <a:r>
                        <a:rPr lang="en-US" sz="2000" dirty="0">
                          <a:effectLst/>
                        </a:rPr>
                        <a:t> report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effectLst/>
                        </a:rPr>
                        <a:t>SRB4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, SRB5?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effectLst/>
                        </a:rPr>
                        <a:t>SRB4,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SRB5?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effectLst/>
                        </a:rPr>
                        <a:t>SRB5,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SRB4?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err="1"/>
              <a:t>QoE</a:t>
            </a:r>
            <a:r>
              <a:rPr lang="en-GB" altLang="en-US" dirty="0"/>
              <a:t> Configuration Initiation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B050"/>
                </a:solidFill>
              </a:rPr>
              <a:t>s-based </a:t>
            </a:r>
            <a:r>
              <a:rPr lang="en-US" altLang="en-US" dirty="0" err="1">
                <a:solidFill>
                  <a:srgbClr val="00B050"/>
                </a:solidFill>
              </a:rPr>
              <a:t>QoE</a:t>
            </a:r>
            <a:r>
              <a:rPr lang="en-US" altLang="en-US" dirty="0">
                <a:solidFill>
                  <a:srgbClr val="00B050"/>
                </a:solidFill>
              </a:rPr>
              <a:t> configuration received by MN</a:t>
            </a:r>
          </a:p>
          <a:p>
            <a:pPr lvl="1"/>
            <a:r>
              <a:rPr lang="en-US" altLang="zh-CN" dirty="0">
                <a:solidFill>
                  <a:srgbClr val="00B050"/>
                </a:solidFill>
              </a:rPr>
              <a:t>MN sends the </a:t>
            </a:r>
            <a:r>
              <a:rPr lang="en-US" altLang="zh-CN" dirty="0" err="1">
                <a:solidFill>
                  <a:srgbClr val="00B050"/>
                </a:solidFill>
              </a:rPr>
              <a:t>QoE</a:t>
            </a:r>
            <a:r>
              <a:rPr lang="en-US" altLang="zh-CN" dirty="0">
                <a:solidFill>
                  <a:srgbClr val="00B050"/>
                </a:solidFill>
              </a:rPr>
              <a:t> configuration via SRB1</a:t>
            </a:r>
          </a:p>
          <a:p>
            <a:pPr lvl="1"/>
            <a:r>
              <a:rPr lang="en-US" altLang="zh-CN" dirty="0"/>
              <a:t>MN may send </a:t>
            </a:r>
            <a:r>
              <a:rPr lang="en-US" altLang="zh-CN" dirty="0" err="1"/>
              <a:t>QoE</a:t>
            </a:r>
            <a:r>
              <a:rPr lang="en-US" altLang="zh-CN" dirty="0"/>
              <a:t> Reference, RRC id, MCE IP address to the SN</a:t>
            </a:r>
          </a:p>
          <a:p>
            <a:pPr lvl="1"/>
            <a:r>
              <a:rPr lang="en-US" altLang="zh-CN" dirty="0" err="1">
                <a:solidFill>
                  <a:srgbClr val="00B050"/>
                </a:solidFill>
              </a:rPr>
              <a:t>QoE</a:t>
            </a:r>
            <a:r>
              <a:rPr lang="en-US" altLang="zh-CN" dirty="0">
                <a:solidFill>
                  <a:srgbClr val="00B050"/>
                </a:solidFill>
              </a:rPr>
              <a:t> reports can be sent via SRB4 or SRB5</a:t>
            </a:r>
          </a:p>
          <a:p>
            <a:r>
              <a:rPr lang="en-US" altLang="zh-CN" sz="2400" strike="sngStrike" dirty="0"/>
              <a:t>m-based </a:t>
            </a:r>
            <a:r>
              <a:rPr lang="en-US" altLang="zh-CN" sz="2400" strike="sngStrike" dirty="0" err="1"/>
              <a:t>QoE</a:t>
            </a:r>
            <a:r>
              <a:rPr lang="en-US" altLang="zh-CN" sz="2400" strike="sngStrike" dirty="0"/>
              <a:t> configuration received only by MN from OAM</a:t>
            </a:r>
          </a:p>
          <a:p>
            <a:r>
              <a:rPr lang="en-US" altLang="zh-CN" sz="2400" dirty="0">
                <a:solidFill>
                  <a:srgbClr val="00B050"/>
                </a:solidFill>
              </a:rPr>
              <a:t>If MN receives m-based </a:t>
            </a:r>
            <a:r>
              <a:rPr lang="en-US" altLang="zh-CN" sz="2400" dirty="0" err="1">
                <a:solidFill>
                  <a:srgbClr val="00B050"/>
                </a:solidFill>
              </a:rPr>
              <a:t>QoE</a:t>
            </a:r>
            <a:r>
              <a:rPr lang="en-US" altLang="zh-CN" sz="2400" dirty="0">
                <a:solidFill>
                  <a:srgbClr val="00B050"/>
                </a:solidFill>
              </a:rPr>
              <a:t> configuration from OAM </a:t>
            </a:r>
            <a:r>
              <a:rPr lang="en-US" altLang="zh-CN" sz="2400" strike="sngStrike" dirty="0"/>
              <a:t>and does not receive the configuration request for the same </a:t>
            </a:r>
            <a:r>
              <a:rPr lang="en-US" altLang="zh-CN" sz="2400" strike="sngStrike" dirty="0" err="1"/>
              <a:t>QoE</a:t>
            </a:r>
            <a:r>
              <a:rPr lang="en-US" altLang="zh-CN" sz="2400" strike="sngStrike" dirty="0"/>
              <a:t> reference from SN?</a:t>
            </a:r>
          </a:p>
          <a:p>
            <a:pPr lvl="1"/>
            <a:r>
              <a:rPr lang="en-US" altLang="zh-CN" dirty="0"/>
              <a:t>MN performs UE selection</a:t>
            </a:r>
          </a:p>
          <a:p>
            <a:pPr lvl="1"/>
            <a:r>
              <a:rPr lang="en-US" altLang="zh-CN" dirty="0">
                <a:solidFill>
                  <a:srgbClr val="2A6EA8"/>
                </a:solidFill>
              </a:rPr>
              <a:t>MN may send the </a:t>
            </a:r>
            <a:r>
              <a:rPr lang="en-US" altLang="zh-CN" dirty="0" err="1">
                <a:solidFill>
                  <a:srgbClr val="2A6EA8"/>
                </a:solidFill>
              </a:rPr>
              <a:t>QoE</a:t>
            </a:r>
            <a:r>
              <a:rPr lang="en-US" altLang="zh-CN" dirty="0">
                <a:solidFill>
                  <a:srgbClr val="2A6EA8"/>
                </a:solidFill>
              </a:rPr>
              <a:t> configuration to the selected UEs via SRB1</a:t>
            </a:r>
          </a:p>
          <a:p>
            <a:pPr lvl="1"/>
            <a:r>
              <a:rPr lang="en-US" altLang="zh-CN" dirty="0"/>
              <a:t>MN can send </a:t>
            </a:r>
            <a:r>
              <a:rPr lang="en-US" altLang="zh-CN" dirty="0" err="1"/>
              <a:t>QoE</a:t>
            </a:r>
            <a:r>
              <a:rPr lang="en-US" altLang="zh-CN" dirty="0"/>
              <a:t> Reference, RRC id, MCE IP address to the SN</a:t>
            </a:r>
          </a:p>
          <a:p>
            <a:pPr lvl="1"/>
            <a:r>
              <a:rPr lang="en-US" altLang="zh-CN" dirty="0" err="1"/>
              <a:t>QoE</a:t>
            </a:r>
            <a:r>
              <a:rPr lang="en-US" altLang="zh-CN" dirty="0"/>
              <a:t> reports can be sent via </a:t>
            </a:r>
            <a:r>
              <a:rPr lang="en-US" altLang="zh-CN" dirty="0">
                <a:highlight>
                  <a:srgbClr val="FFFF00"/>
                </a:highlight>
              </a:rPr>
              <a:t>SRB4 or SRB5</a:t>
            </a:r>
          </a:p>
          <a:p>
            <a:pPr marL="457200" lvl="1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err="1"/>
              <a:t>QoE</a:t>
            </a:r>
            <a:r>
              <a:rPr lang="en-GB" altLang="en-US" dirty="0"/>
              <a:t> Configuration Initiation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m-based </a:t>
            </a:r>
            <a:r>
              <a:rPr lang="en-US" altLang="zh-CN" dirty="0" err="1"/>
              <a:t>QoE</a:t>
            </a:r>
            <a:r>
              <a:rPr lang="en-US" altLang="zh-CN" dirty="0"/>
              <a:t> configuration received by SN</a:t>
            </a:r>
          </a:p>
          <a:p>
            <a:pPr lvl="1"/>
            <a:r>
              <a:rPr lang="en-US" altLang="zh-CN" dirty="0">
                <a:solidFill>
                  <a:srgbClr val="0070C0"/>
                </a:solidFill>
              </a:rPr>
              <a:t>Does the SN need to include the </a:t>
            </a:r>
            <a:r>
              <a:rPr lang="en-US" altLang="zh-CN" dirty="0" err="1">
                <a:solidFill>
                  <a:srgbClr val="0070C0"/>
                </a:solidFill>
              </a:rPr>
              <a:t>QoE</a:t>
            </a:r>
            <a:r>
              <a:rPr lang="en-US" altLang="zh-CN" dirty="0">
                <a:solidFill>
                  <a:srgbClr val="0070C0"/>
                </a:solidFill>
              </a:rPr>
              <a:t> configuration container in the request message to the MN?</a:t>
            </a:r>
          </a:p>
          <a:p>
            <a:pPr marL="457200" lvl="1" indent="0">
              <a:buNone/>
            </a:pPr>
            <a:r>
              <a:rPr lang="en-US" altLang="zh-CN" dirty="0"/>
              <a:t>-  Yes (Huawei)</a:t>
            </a:r>
          </a:p>
          <a:p>
            <a:pPr lvl="1">
              <a:buFontTx/>
              <a:buChar char="-"/>
            </a:pPr>
            <a:r>
              <a:rPr lang="en-US" altLang="zh-CN" dirty="0"/>
              <a:t>No (ZTE)</a:t>
            </a:r>
          </a:p>
          <a:p>
            <a:pPr marL="457200" lvl="1" indent="0">
              <a:buNone/>
            </a:pPr>
            <a:endParaRPr lang="en-US" altLang="zh-CN" dirty="0"/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altLang="en-US" dirty="0" err="1"/>
              <a:t>QoE</a:t>
            </a:r>
            <a:r>
              <a:rPr lang="en-GB" altLang="en-US" dirty="0"/>
              <a:t> Configuration Initiation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altLang="zh-CN" dirty="0"/>
              <a:t>m-based </a:t>
            </a:r>
            <a:r>
              <a:rPr lang="en-US" altLang="zh-CN" dirty="0" err="1"/>
              <a:t>QoE</a:t>
            </a:r>
            <a:r>
              <a:rPr lang="en-US" altLang="zh-CN" dirty="0"/>
              <a:t> configuration received by SN</a:t>
            </a:r>
          </a:p>
          <a:p>
            <a:pPr lvl="1"/>
            <a:r>
              <a:rPr lang="en-US" altLang="zh-CN" dirty="0"/>
              <a:t>Indication about configuration option </a:t>
            </a:r>
          </a:p>
          <a:p>
            <a:pPr marL="0" indent="0">
              <a:buNone/>
            </a:pPr>
            <a:r>
              <a:rPr lang="en-US" altLang="zh-CN" sz="1800" dirty="0"/>
              <a:t>RAN3#119</a:t>
            </a:r>
          </a:p>
          <a:p>
            <a:pPr marL="0" indent="0">
              <a:buNone/>
            </a:pPr>
            <a:r>
              <a:rPr lang="en-US" altLang="zh-CN" sz="1800" b="1" dirty="0">
                <a:solidFill>
                  <a:srgbClr val="008000"/>
                </a:solidFill>
              </a:rPr>
              <a:t>For an m-based </a:t>
            </a:r>
            <a:r>
              <a:rPr lang="en-US" altLang="zh-CN" sz="1800" b="1" dirty="0" err="1">
                <a:solidFill>
                  <a:srgbClr val="008000"/>
                </a:solidFill>
              </a:rPr>
              <a:t>QoE</a:t>
            </a:r>
            <a:r>
              <a:rPr lang="en-US" altLang="zh-CN" sz="1800" b="1" dirty="0">
                <a:solidFill>
                  <a:srgbClr val="008000"/>
                </a:solidFill>
              </a:rPr>
              <a:t> configuration in the case SN is interested in configuring a UE with an m-based </a:t>
            </a:r>
            <a:r>
              <a:rPr lang="en-US" altLang="zh-CN" sz="1800" b="1" dirty="0" err="1">
                <a:solidFill>
                  <a:srgbClr val="008000"/>
                </a:solidFill>
              </a:rPr>
              <a:t>QoE</a:t>
            </a:r>
            <a:r>
              <a:rPr lang="en-US" altLang="zh-CN" sz="1800" b="1" dirty="0">
                <a:solidFill>
                  <a:srgbClr val="008000"/>
                </a:solidFill>
              </a:rPr>
              <a:t> measurement configuration, the MN can decide and notify the SN whether:</a:t>
            </a:r>
            <a:endParaRPr lang="zh-CN" altLang="zh-CN" sz="1800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altLang="zh-CN" sz="1800" b="1" dirty="0">
                <a:solidFill>
                  <a:srgbClr val="008000"/>
                </a:solidFill>
              </a:rPr>
              <a:t>The MN shall send the configuration information to the UE, or</a:t>
            </a:r>
            <a:endParaRPr lang="zh-CN" altLang="zh-CN" sz="1800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altLang="zh-CN" sz="1800" b="1" dirty="0">
                <a:solidFill>
                  <a:srgbClr val="008000"/>
                </a:solidFill>
              </a:rPr>
              <a:t>The SN should send the configuration to the UE directly, or</a:t>
            </a:r>
            <a:endParaRPr lang="zh-CN" altLang="zh-CN" sz="1800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altLang="zh-CN" sz="1800" b="1" dirty="0">
                <a:solidFill>
                  <a:srgbClr val="008000"/>
                </a:solidFill>
              </a:rPr>
              <a:t>The SN should send the configuration information to the UE via the MN (inside a container).</a:t>
            </a:r>
          </a:p>
          <a:p>
            <a:pPr marL="0" indent="0">
              <a:buNone/>
            </a:pPr>
            <a:r>
              <a:rPr lang="en-US" altLang="zh-CN" sz="1800" dirty="0"/>
              <a:t>RAN3#120</a:t>
            </a:r>
          </a:p>
          <a:p>
            <a:pPr marL="0" indent="0">
              <a:buNone/>
            </a:pPr>
            <a:r>
              <a:rPr lang="en-US" altLang="zh-CN" sz="1800" b="1" dirty="0">
                <a:solidFill>
                  <a:srgbClr val="0000FF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FFS whether:</a:t>
            </a:r>
          </a:p>
          <a:p>
            <a:pPr marL="0" lvl="0" indent="0">
              <a:buNone/>
            </a:pPr>
            <a:r>
              <a:rPr lang="en-US" altLang="zh-CN" sz="1800" b="1" dirty="0">
                <a:solidFill>
                  <a:srgbClr val="0000FF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For management-based </a:t>
            </a:r>
            <a:r>
              <a:rPr lang="en-US" altLang="zh-CN" sz="1800" b="1" dirty="0" err="1">
                <a:solidFill>
                  <a:srgbClr val="0000FF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QoE</a:t>
            </a:r>
            <a:r>
              <a:rPr lang="en-US" altLang="zh-CN" sz="1800" b="1" dirty="0">
                <a:solidFill>
                  <a:srgbClr val="0000FF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, the SN can explicitly indicate to the MN whether it wants to configure the UE via SRB3.</a:t>
            </a:r>
          </a:p>
          <a:p>
            <a:pPr marL="0" lvl="0" indent="0">
              <a:buNone/>
            </a:pPr>
            <a:r>
              <a:rPr lang="en-US" altLang="zh-CN" sz="1800" b="1" dirty="0">
                <a:solidFill>
                  <a:srgbClr val="0000FF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For management-based </a:t>
            </a:r>
            <a:r>
              <a:rPr lang="en-US" altLang="zh-CN" sz="1800" b="1" dirty="0" err="1">
                <a:solidFill>
                  <a:srgbClr val="0000FF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QoE</a:t>
            </a:r>
            <a:r>
              <a:rPr lang="en-US" altLang="zh-CN" sz="1800" b="1" dirty="0">
                <a:solidFill>
                  <a:srgbClr val="0000FF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, the SN can explicitly indicate to the MN whether it wants to configure the UE transparently for the MN via SRB1.</a:t>
            </a:r>
          </a:p>
          <a:p>
            <a:pPr marL="0" indent="0">
              <a:buNone/>
            </a:pPr>
            <a:endParaRPr lang="zh-CN" altLang="zh-CN" sz="1800" dirty="0">
              <a:solidFill>
                <a:srgbClr val="008000"/>
              </a:solidFill>
            </a:endParaRPr>
          </a:p>
          <a:p>
            <a:pPr marL="457200" lvl="1" indent="0">
              <a:buNone/>
            </a:pPr>
            <a:endParaRPr lang="en-US" altLang="zh-CN" dirty="0"/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936</TotalTime>
  <Words>2821</Words>
  <Application>Microsoft Office PowerPoint</Application>
  <PresentationFormat>宽屏</PresentationFormat>
  <Paragraphs>343</Paragraphs>
  <Slides>38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7" baseType="lpstr">
      <vt:lpstr>MS Mincho</vt:lpstr>
      <vt:lpstr>等线</vt:lpstr>
      <vt:lpstr>宋体</vt:lpstr>
      <vt:lpstr>Arial</vt:lpstr>
      <vt:lpstr>Calibri</vt:lpstr>
      <vt:lpstr>Calibri Light</vt:lpstr>
      <vt:lpstr>Times New Roman</vt:lpstr>
      <vt:lpstr>Wingdings</vt:lpstr>
      <vt:lpstr>Office Theme</vt:lpstr>
      <vt:lpstr>QoE_NR-DC</vt:lpstr>
      <vt:lpstr>Proposals</vt:lpstr>
      <vt:lpstr>Proposals</vt:lpstr>
      <vt:lpstr>Outline</vt:lpstr>
      <vt:lpstr>Procedures</vt:lpstr>
      <vt:lpstr>RRC solution</vt:lpstr>
      <vt:lpstr>QoE Configuration Initiation</vt:lpstr>
      <vt:lpstr>QoE Configuration Initiation</vt:lpstr>
      <vt:lpstr>QoE Configuration Initiation</vt:lpstr>
      <vt:lpstr>QoE Configuration Initiation</vt:lpstr>
      <vt:lpstr>QoE Configuration Initiation</vt:lpstr>
      <vt:lpstr>QoE Configuration Initiation</vt:lpstr>
      <vt:lpstr>QoE Configuration Initiation</vt:lpstr>
      <vt:lpstr>QoE Configuration Initiation</vt:lpstr>
      <vt:lpstr>QoE Configuration Initiation</vt:lpstr>
      <vt:lpstr>QoE Configuration Initiation</vt:lpstr>
      <vt:lpstr>QoE Configuration Initiation</vt:lpstr>
      <vt:lpstr>RVQoE configuration</vt:lpstr>
      <vt:lpstr>RVQoE configuration</vt:lpstr>
      <vt:lpstr>RRC reporting indication</vt:lpstr>
      <vt:lpstr>QoE reporting leg switch</vt:lpstr>
      <vt:lpstr>QoE reporting leg switch</vt:lpstr>
      <vt:lpstr>RVQoE session indication</vt:lpstr>
      <vt:lpstr>RVQoE session indication</vt:lpstr>
      <vt:lpstr>RVQoE session indication</vt:lpstr>
      <vt:lpstr>RVQoE session indication</vt:lpstr>
      <vt:lpstr>RVQoE session indication</vt:lpstr>
      <vt:lpstr>RVQoE session indication</vt:lpstr>
      <vt:lpstr>New IEs</vt:lpstr>
      <vt:lpstr>New IEs</vt:lpstr>
      <vt:lpstr>Procedures</vt:lpstr>
      <vt:lpstr>Summary</vt:lpstr>
      <vt:lpstr>Summary</vt:lpstr>
      <vt:lpstr>QoE continuity (if time allows)</vt:lpstr>
      <vt:lpstr>QoE continuity</vt:lpstr>
      <vt:lpstr>QoE continuity</vt:lpstr>
      <vt:lpstr>QoE continuity</vt:lpstr>
      <vt:lpstr>Other issues</vt:lpstr>
    </vt:vector>
  </TitlesOfParts>
  <Company>3GPP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3GPP template</dc:title>
  <dc:creator>Kevin Flynn</dc:creator>
  <dc:description>© 3GPP 2018</dc:description>
  <cp:lastModifiedBy>ZTE2</cp:lastModifiedBy>
  <cp:revision>693</cp:revision>
  <dcterms:created xsi:type="dcterms:W3CDTF">2010-02-05T13:52:00Z</dcterms:created>
  <dcterms:modified xsi:type="dcterms:W3CDTF">2023-08-23T07:37:47Z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0x010100BB13BEEBA675044A96DE28BDD893E607</vt:lpwstr>
  </property>
  <property fmtid="{D5CDD505-2E9C-101B-9397-08002B2CF9AE}" pid="3" name="KSOProductBuildVer">
    <vt:lpwstr>2052-11.8.2.9022</vt:lpwstr>
  </property>
</Properties>
</file>