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16"/>
  </p:handoutMasterIdLst>
  <p:sldIdLst>
    <p:sldId id="754" r:id="rId5"/>
    <p:sldId id="666" r:id="rId7"/>
    <p:sldId id="948" r:id="rId8"/>
    <p:sldId id="957" r:id="rId9"/>
    <p:sldId id="944" r:id="rId10"/>
    <p:sldId id="952" r:id="rId11"/>
    <p:sldId id="953" r:id="rId12"/>
    <p:sldId id="971" r:id="rId13"/>
    <p:sldId id="975" r:id="rId14"/>
    <p:sldId id="906" r:id="rId15"/>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4.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R3-23</a:t>
            </a:r>
            <a:r>
              <a:rPr kumimoji="0" lang="en-US" sz="1800" b="0" i="0" u="none" strike="noStrike" kern="0" cap="none" spc="0" normalizeH="0" baseline="0" noProof="0" dirty="0">
                <a:ln>
                  <a:noFill/>
                </a:ln>
                <a:solidFill>
                  <a:schemeClr val="tx1"/>
                </a:solidFill>
                <a:effectLst/>
                <a:uLnTx/>
                <a:uFillTx/>
                <a:latin typeface="+mn-lt"/>
                <a:ea typeface="+mn-ea"/>
                <a:cs typeface="+mn-cs"/>
              </a:rPr>
              <a:t>2503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20</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21bis</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9 -13 Oct 2023</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Xiamen, China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3xxxx</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RAN3#121bis is a F2F Meeting with 2-way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#121bis</a:t>
            </a:r>
            <a:endParaRPr kumimoji="0" lang="en-US" altLang="en-US"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effectLst/>
                <a:uLnTx/>
                <a:uFillTx/>
                <a:sym typeface="+mn-ea"/>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#121bis</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#121bis takes place on  9 -13 Oct</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9 -13 Oct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“Offline” discussions by e-mail</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E-mail discussions 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lnSpcReduction="1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2-way remote access: MCC will provide USB device to transfer the audio from those connected to GTW session to the meeting room</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For RAN3 F2F meeting with 2-way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Two meeting rooms: one for main session, the other one for offline discussion </a:t>
            </a:r>
            <a:r>
              <a:rPr kumimoji="0" lang="en-GB" altLang="fr-FR" sz="1800" b="0" i="0" u="none" strike="noStrike" kern="0" cap="none" spc="0" normalizeH="0" baseline="0" noProof="0" dirty="0">
                <a:ln>
                  <a:noFill/>
                </a:ln>
                <a:effectLst/>
                <a:highlight>
                  <a:srgbClr val="FFFF00"/>
                </a:highlight>
                <a:uLnTx/>
                <a:uFillTx/>
                <a:ea typeface="+mn-ea"/>
                <a:cs typeface="+mn-cs"/>
              </a:rPr>
              <a:t>(</a:t>
            </a:r>
            <a:r>
              <a:rPr kumimoji="0" lang="en-US" altLang="en-GB" sz="1800" b="0" i="0" u="none" strike="noStrike" kern="0" cap="none" spc="0" normalizeH="0" baseline="0" noProof="0" dirty="0">
                <a:ln>
                  <a:noFill/>
                </a:ln>
                <a:effectLst/>
                <a:highlight>
                  <a:srgbClr val="FFFF00"/>
                </a:highlight>
                <a:uLnTx/>
                <a:uFillTx/>
                <a:ea typeface="+mn-ea"/>
                <a:cs typeface="+mn-cs"/>
              </a:rPr>
              <a:t>for RAN3#121bis, two-way remote access is available for the main meeting room, FFS on offline breakout room.</a:t>
            </a:r>
            <a:r>
              <a:rPr kumimoji="0" lang="en-GB" altLang="fr-FR" sz="1800" b="0" i="0" u="none" strike="noStrike" kern="0" cap="none" spc="0" normalizeH="0" baseline="0" noProof="0" dirty="0">
                <a:ln>
                  <a:noFill/>
                </a:ln>
                <a:effectLst/>
                <a:highlight>
                  <a:srgbClr val="FFFF00"/>
                </a:highlight>
                <a:uLnTx/>
                <a:uFillTx/>
                <a:ea typeface="+mn-ea"/>
                <a:cs typeface="+mn-cs"/>
              </a:rPr>
              <a:t>)</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TOHRU is planned to be used in order to manage the hand raising sequence including remote participants. </a:t>
            </a:r>
            <a:r>
              <a:rPr kumimoji="0" lang="en-GB" altLang="fr-FR" sz="1800" b="0" i="0" u="none" strike="noStrike" kern="0" cap="none" spc="0" normalizeH="0" baseline="0" noProof="0" dirty="0">
                <a:ln>
                  <a:noFill/>
                </a:ln>
                <a:effectLst/>
                <a:highlight>
                  <a:srgbClr val="FFFF00"/>
                </a:highlight>
                <a:uLnTx/>
                <a:uFillTx/>
                <a:ea typeface="+mn-ea"/>
                <a:cs typeface="+mn-cs"/>
              </a:rPr>
              <a:t>All delegates should use TOHRU when you want to speak.</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 if available.</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The moderator of all offline discussion should provide the brief summary of offline discussion over RAN3 email reflector.</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chemeClr val="tx1"/>
                </a:solidFill>
                <a:latin typeface="+mn-lt"/>
                <a:cs typeface="+mn-ea"/>
              </a:rPr>
              <a:t>All f2f delegates will be provided with:</a:t>
            </a:r>
            <a:endParaRPr kumimoji="0" lang="en-GB" altLang="fr-FR" sz="1540" b="0" i="0" u="none" strike="noStrike" kern="0" cap="none" spc="0" normalizeH="0" baseline="0" noProof="0" dirty="0">
              <a:ln>
                <a:noFill/>
              </a:ln>
              <a:solidFill>
                <a:schemeClr val="tx1"/>
              </a:solidFill>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chemeClr val="tx1"/>
                </a:solidFill>
                <a:latin typeface="+mn-lt"/>
                <a:cs typeface="+mn-ea"/>
              </a:rPr>
              <a:t>An I/R receiver (same type of devices used for audio guides in museums), and</a:t>
            </a:r>
            <a:endParaRPr kumimoji="0" lang="en-US" altLang="en-US" sz="1600" b="0" i="0" u="none" strike="noStrike" kern="0" cap="none" spc="0" normalizeH="0" baseline="0" dirty="0">
              <a:solidFill>
                <a:schemeClr val="tx1"/>
              </a:solidFill>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chemeClr val="tx1"/>
                </a:solidFill>
                <a:latin typeface="+mn-lt"/>
                <a:cs typeface="+mn-ea"/>
              </a:rPr>
              <a:t>A pair of earbuds that can be kept as a souvenir (only one pair per person, please!). Note: delegates can also use their own headphones or earbuds using a jack 3.5mm connector (Bluetooth not supported).</a:t>
            </a:r>
            <a:endParaRPr kumimoji="0" lang="en-GB" altLang="fr-FR" sz="1280" b="0" i="0" u="none" strike="noStrike" kern="0" cap="none" spc="0" normalizeH="0" baseline="0" noProof="0" dirty="0">
              <a:ln>
                <a:noFill/>
              </a:ln>
              <a:solidFill>
                <a:schemeClr val="tx1"/>
              </a:solidFill>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rgbClr val="FF0000"/>
                </a:solidFill>
                <a:latin typeface="+mn-lt"/>
                <a:cs typeface="+mn-ea"/>
              </a:rPr>
              <a:t>IMPORTANT:receivers shall be returned at the end of the meeting week!!</a:t>
            </a:r>
            <a:endParaRPr kumimoji="0" lang="en-GB" altLang="fr-FR" sz="128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GB" sz="1535"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7752080" y="5661025"/>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7752080" y="5661025"/>
                        <a:ext cx="971550" cy="95250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8153</Words>
  <Application>WPS 演示</Application>
  <PresentationFormat/>
  <Paragraphs>125</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10</vt:i4>
      </vt:variant>
    </vt:vector>
  </HeadingPairs>
  <TitlesOfParts>
    <vt:vector size="23" baseType="lpstr">
      <vt:lpstr>Arial</vt:lpstr>
      <vt:lpstr>宋体</vt:lpstr>
      <vt:lpstr>Wingdings</vt:lpstr>
      <vt:lpstr>MS PGothic</vt:lpstr>
      <vt:lpstr>Calibri</vt:lpstr>
      <vt:lpstr>MS PMincho</vt:lpstr>
      <vt:lpstr>Yu Gothic</vt:lpstr>
      <vt:lpstr>微软雅黑</vt:lpstr>
      <vt:lpstr>Arial Unicode MS</vt:lpstr>
      <vt:lpstr>Office Theme</vt:lpstr>
      <vt:lpstr>2_Office Theme</vt:lpstr>
      <vt:lpstr>1_Office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2-way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7523</cp:revision>
  <dcterms:created xsi:type="dcterms:W3CDTF">2009-06-02T04:11:00Z</dcterms:created>
  <dcterms:modified xsi:type="dcterms:W3CDTF">2023-09-18T09:51:13Z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