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2" r:id="rId4"/>
  </p:sldMasterIdLst>
  <p:sldIdLst>
    <p:sldId id="256" r:id="rId5"/>
    <p:sldId id="267" r:id="rId6"/>
    <p:sldId id="261" r:id="rId7"/>
    <p:sldId id="268" r:id="rId8"/>
    <p:sldId id="269" r:id="rId9"/>
    <p:sldId id="270" r:id="rId10"/>
    <p:sldId id="278" r:id="rId11"/>
    <p:sldId id="279" r:id="rId12"/>
    <p:sldId id="280" r:id="rId13"/>
    <p:sldId id="276" r:id="rId14"/>
    <p:sldId id="281" r:id="rId15"/>
    <p:sldId id="277" r:id="rId16"/>
    <p:sldId id="258" r:id="rId17"/>
    <p:sldId id="260" r:id="rId18"/>
    <p:sldId id="262" r:id="rId19"/>
    <p:sldId id="266" r:id="rId20"/>
  </p:sldIdLst>
  <p:sldSz cx="12192000" cy="6858000"/>
  <p:notesSz cx="6858000" cy="9144000"/>
  <p:embeddedFontLst>
    <p:embeddedFont>
      <p:font typeface="等线" panose="02010600030101010101" charset="-122"/>
      <p:regular r:id="rId24"/>
    </p:embeddedFont>
    <p:embeddedFont>
      <p:font typeface="Ravali" panose="02000000000000000000" pitchFamily="2" charset="0"/>
      <p:italic r:id="rId25"/>
    </p:embeddedFont>
    <p:embeddedFont>
      <p:font typeface="Palace Script MT" panose="030303020206070C0B05" charset="0"/>
      <p:italic r:id="rId26"/>
    </p:embeddedFont>
    <p:embeddedFont>
      <p:font typeface="spotcookie-regular" panose="02000000000000000000" pitchFamily="2" charset="0"/>
      <p:regular r:id="rId27"/>
    </p:embeddedFont>
    <p:embeddedFont>
      <p:font typeface="Sylfaen" panose="010A0502050306030303" charset="0"/>
      <p:regular r:id="rId28"/>
    </p:embeddedFont>
    <p:embeddedFont>
      <p:font typeface="华文细黑" panose="02010600040101010101" charset="-122"/>
      <p:regular r:id="rId29"/>
    </p:embeddedFont>
    <p:embeddedFont>
      <p:font typeface="Arial Unicode MS" panose="020B0604020202020204" pitchFamily="34" charset="-122"/>
      <p:regular r:id="rId30"/>
    </p:embeddedFont>
    <p:embeddedFont>
      <p:font typeface="Freestyle Script" panose="030804020302050B0404" charset="0"/>
      <p:regular r:id="rId31"/>
    </p:embeddedFont>
    <p:embeddedFont>
      <p:font typeface="等线 Light" panose="02010600030101010101"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4F0FBD"/>
    <a:srgbClr val="81D2CC"/>
    <a:srgbClr val="9ED6CF"/>
    <a:srgbClr val="BF7552"/>
    <a:srgbClr val="AF6444"/>
    <a:srgbClr val="81E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2" d="100"/>
          <a:sy n="112" d="100"/>
        </p:scale>
        <p:origin x="138"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font" Target="fonts/font9.fntdata"/><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Master" Target="slideMasters/slideMaster2.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F026978-E08B-4646-9C8F-C748325645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1" Type="http://schemas.openxmlformats.org/officeDocument/2006/relationships/theme" Target="../theme/theme2.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0"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26978-E08B-4646-9C8F-C7483256457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C736-1F48-4358-AEBD-278DC4C420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hyperlink" Target="https://www.youtube.com/watch?v=qpoi2BqbxkY" TargetMode="Externa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955397" y="1600200"/>
            <a:ext cx="9144000" cy="2387600"/>
          </a:xfrm>
        </p:spPr>
        <p:txBody>
          <a:bodyPr>
            <a:normAutofit fontScale="90000"/>
          </a:bodyPr>
          <a:lstStyle/>
          <a:p>
            <a:br>
              <a:rPr lang="en-US" altLang="zh-CN" dirty="0">
                <a:solidFill>
                  <a:srgbClr val="1D41D5"/>
                </a:solidFill>
                <a:latin typeface="Ravali" panose="02000000000000000000" pitchFamily="2" charset="0"/>
              </a:rPr>
            </a:br>
            <a:r>
              <a:rPr lang="en-US" altLang="zh-CN" sz="8000" dirty="0">
                <a:solidFill>
                  <a:srgbClr val="1D41D5"/>
                </a:solidFill>
                <a:latin typeface="Palace Script MT" panose="030303020206070C0B05" charset="0"/>
                <a:cs typeface="Palace Script MT" panose="030303020206070C0B05" charset="0"/>
              </a:rPr>
              <a:t>Virtual Celebration</a:t>
            </a:r>
            <a:br>
              <a:rPr lang="en-US" altLang="zh-CN" dirty="0">
                <a:latin typeface="spotcookie-regular" panose="02000000000000000000" pitchFamily="2" charset="0"/>
              </a:rPr>
            </a:br>
            <a:endParaRPr lang="en-US" altLang="zh-CN" sz="8000" dirty="0">
              <a:solidFill>
                <a:srgbClr val="1D41D5"/>
              </a:solidFill>
              <a:latin typeface="Palace Script MT" panose="030303020206070C0B05" charset="0"/>
              <a:cs typeface="Palace Script MT" panose="030303020206070C0B05" charset="0"/>
            </a:endParaRPr>
          </a:p>
        </p:txBody>
      </p:sp>
      <p:sp>
        <p:nvSpPr>
          <p:cNvPr id="3" name="副标题 2"/>
          <p:cNvSpPr>
            <a:spLocks noGrp="1"/>
          </p:cNvSpPr>
          <p:nvPr>
            <p:ph type="subTitle" idx="1"/>
          </p:nvPr>
        </p:nvSpPr>
        <p:spPr>
          <a:xfrm>
            <a:off x="7134860" y="3051810"/>
            <a:ext cx="4704715" cy="858520"/>
          </a:xfrm>
        </p:spPr>
        <p:txBody>
          <a:bodyPr>
            <a:normAutofit/>
          </a:bodyPr>
          <a:lstStyle/>
          <a:p>
            <a:r>
              <a:rPr lang="en-US" altLang="zh-CN" b="1" dirty="0">
                <a:solidFill>
                  <a:srgbClr val="FF0000"/>
                </a:solidFill>
                <a:effectLst>
                  <a:outerShdw blurRad="38100" dist="25400" dir="5400000" algn="ctr" rotWithShape="0">
                    <a:srgbClr val="6E747A">
                      <a:alpha val="43000"/>
                    </a:srgbClr>
                  </a:outerShdw>
                </a:effectLst>
                <a:latin typeface="Sylfaen" panose="010A0502050306030303" charset="0"/>
                <a:cs typeface="Sylfaen" panose="010A0502050306030303" charset="0"/>
              </a:rPr>
              <a:t>Completion of 3GPP Release 17 </a:t>
            </a:r>
            <a:endParaRPr lang="zh-CN" altLang="en-US" dirty="0"/>
          </a:p>
        </p:txBody>
      </p:sp>
      <p:sp>
        <p:nvSpPr>
          <p:cNvPr id="4" name="文本框 3"/>
          <p:cNvSpPr txBox="1"/>
          <p:nvPr/>
        </p:nvSpPr>
        <p:spPr>
          <a:xfrm>
            <a:off x="8797925" y="4462780"/>
            <a:ext cx="1537335" cy="922020"/>
          </a:xfrm>
          <a:prstGeom prst="rect">
            <a:avLst/>
          </a:prstGeom>
          <a:noFill/>
        </p:spPr>
        <p:txBody>
          <a:bodyPr wrap="square" rtlCol="0">
            <a:spAutoFit/>
          </a:bodyPr>
          <a:lstStyle/>
          <a:p>
            <a:pPr algn="l"/>
            <a:endParaRPr lang="en-US" altLang="zh-CN" dirty="0">
              <a:latin typeface="Sylfaen" panose="010A0502050306030303" charset="0"/>
              <a:cs typeface="Sylfaen" panose="010A0502050306030303" charset="0"/>
              <a:sym typeface="+mn-ea"/>
            </a:endParaRPr>
          </a:p>
          <a:p>
            <a:pPr algn="l"/>
            <a:r>
              <a:rPr lang="en-US" altLang="zh-CN" dirty="0">
                <a:solidFill>
                  <a:srgbClr val="7030A0"/>
                </a:solidFill>
                <a:latin typeface="Sylfaen" panose="010A0502050306030303" charset="0"/>
                <a:cs typeface="Sylfaen" panose="010A0502050306030303" charset="0"/>
                <a:sym typeface="+mn-ea"/>
              </a:rPr>
              <a:t>- May 2022 -</a:t>
            </a:r>
            <a:endParaRPr lang="zh-CN" altLang="en-US" dirty="0">
              <a:solidFill>
                <a:srgbClr val="7030A0"/>
              </a:solidFill>
            </a:endParaRPr>
          </a:p>
          <a:p>
            <a:endParaRPr lang="zh-CN" altLang="en-US" dirty="0">
              <a:solidFill>
                <a:srgbClr val="7030A0"/>
              </a:solidFill>
            </a:endParaRPr>
          </a:p>
        </p:txBody>
      </p:sp>
      <p:sp>
        <p:nvSpPr>
          <p:cNvPr id="6" name="文本框 5"/>
          <p:cNvSpPr txBox="1"/>
          <p:nvPr/>
        </p:nvSpPr>
        <p:spPr>
          <a:xfrm>
            <a:off x="8692515" y="3834765"/>
            <a:ext cx="2309495" cy="398780"/>
          </a:xfrm>
          <a:prstGeom prst="rect">
            <a:avLst/>
          </a:prstGeom>
          <a:noFill/>
        </p:spPr>
        <p:txBody>
          <a:bodyPr wrap="square" rtlCol="0">
            <a:spAutoFit/>
          </a:bodyPr>
          <a:lstStyle/>
          <a:p>
            <a:r>
              <a:rPr lang="en-US" altLang="zh-CN" sz="2000" b="1" dirty="0">
                <a:solidFill>
                  <a:schemeClr val="tx1"/>
                </a:solidFill>
                <a:effectLst>
                  <a:outerShdw blurRad="38100" dist="19050" dir="2700000" algn="tl" rotWithShape="0">
                    <a:schemeClr val="dk1">
                      <a:alpha val="40000"/>
                    </a:schemeClr>
                  </a:outerShdw>
                </a:effectLst>
              </a:rPr>
              <a:t>3GPP RAN3</a:t>
            </a:r>
            <a:endParaRPr lang="en-US" altLang="zh-CN" sz="2000" b="1" dirty="0">
              <a:solidFill>
                <a:schemeClr val="tx1"/>
              </a:solidFill>
              <a:effectLst>
                <a:outerShdw blurRad="38100" dist="19050" dir="2700000" algn="tl" rotWithShape="0">
                  <a:schemeClr val="dk1">
                    <a:alpha val="40000"/>
                  </a:schemeClr>
                </a:outerShdw>
              </a:effectLst>
            </a:endParaRPr>
          </a:p>
        </p:txBody>
      </p:sp>
      <p:pic>
        <p:nvPicPr>
          <p:cNvPr id="7" name="图片 6" descr="无标题"/>
          <p:cNvPicPr>
            <a:picLocks noChangeAspect="1"/>
          </p:cNvPicPr>
          <p:nvPr/>
        </p:nvPicPr>
        <p:blipFill>
          <a:blip r:embed="rId1"/>
          <a:stretch>
            <a:fillRect/>
          </a:stretch>
        </p:blipFill>
        <p:spPr>
          <a:xfrm>
            <a:off x="-27305" y="-3175"/>
            <a:ext cx="6356985" cy="68643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half" idx="2"/>
          </p:nvPr>
        </p:nvSpPr>
        <p:spPr>
          <a:xfrm>
            <a:off x="1360805" y="1048385"/>
            <a:ext cx="4534535" cy="575373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Yingjun Zhou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I'm incredibly grateful for the opportunity to work with you to complete R17. This is the first release that I have pariticipated in as a new delegate, which is a really wonderful experience for me. I still remember the curiosity of attending my first online meeting, and the nervousness of my first public presentation. The expertise I have developed here over the past two years will be beneficial for me throughout my career. </a:t>
            </a:r>
            <a:r>
              <a:rPr lang="en-US" altLang="zh-CN"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sym typeface="+mn-ea"/>
              </a:rPr>
              <a:t>Thank you all for helping me grow tremendously.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Can't wait to see you in the near future</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The pink fox in my photo is LinaBell introduced in 2021 at Shanghai Disneyland. She is really popular in China due to her cute look and character. Hope we have the opportunity to have a meeting in Shanghai in the future and go to see her together :)</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pic>
        <p:nvPicPr>
          <p:cNvPr id="6" name="图片 5"/>
          <p:cNvPicPr>
            <a:picLocks noChangeAspect="1"/>
          </p:cNvPicPr>
          <p:nvPr/>
        </p:nvPicPr>
        <p:blipFill>
          <a:blip r:embed="rId1" cstate="print"/>
          <a:srcRect l="5790"/>
          <a:stretch>
            <a:fillRect/>
          </a:stretch>
        </p:blipFill>
        <p:spPr>
          <a:xfrm>
            <a:off x="6621145" y="478155"/>
            <a:ext cx="4133215" cy="5848350"/>
          </a:xfrm>
          <a:prstGeom prst="snip1Rect">
            <a:avLst/>
          </a:prstGeom>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811530" y="478790"/>
            <a:ext cx="3921125"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7194CD"/>
                </a:solidFill>
                <a:effectLst/>
                <a:uLnTx/>
                <a:uFillTx/>
                <a:latin typeface="等线" panose="02010600030101010101" charset="-122"/>
                <a:ea typeface="等线" panose="02010600030101010101" charset="-122"/>
                <a:cs typeface="+mn-cs"/>
              </a:rPr>
              <a:t>Thanks and Goodbye, Rel17 : )</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4508183" y="138303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Man Zhang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To be honest, I am quite a fresh man to 3GPP —— Rel 17 is the first whole release that I have put my efforts in. I still remeber the day that I first spoke out via my microphone, saying my name to every one, and achieved a kind greeting from Gino, “Welcome on board”. That was a really exciting time and good starting point for me. Now I have been on RAN3 board for more than one year ; )</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am grateful for all the delegates that I have ever worked with. Sometimes I am not familiar with the working procedures and make mistakes by accident (like forgetting to drop SoD into inbox...). It is all your paticence and great efforts that help me improve myself and feel much better each time woring as a delegate.</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Thanks and Goodbye R17. And look forward to our future work together!</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endParaRPr lang="zh-CN" altLang="en-US" dirty="0"/>
          </a:p>
        </p:txBody>
      </p:sp>
      <p:sp>
        <p:nvSpPr>
          <p:cNvPr id="6" name="文本框 5"/>
          <p:cNvSpPr txBox="1"/>
          <p:nvPr/>
        </p:nvSpPr>
        <p:spPr>
          <a:xfrm>
            <a:off x="1482408" y="1824355"/>
            <a:ext cx="1684020" cy="521970"/>
          </a:xfrm>
          <a:prstGeom prst="rect">
            <a:avLst/>
          </a:prstGeom>
          <a:noFill/>
        </p:spPr>
        <p:txBody>
          <a:bodyPr wrap="none" rtlCol="0">
            <a:spAutoFit/>
          </a:bodyPr>
          <a:p>
            <a:pPr algn="ctr"/>
            <a:r>
              <a:rPr lang="en-US" altLang="zh-CN" sz="1400" b="1"/>
              <a:t>Summer is coming</a:t>
            </a:r>
            <a:endParaRPr lang="en-US" altLang="zh-CN" sz="1400" b="1"/>
          </a:p>
          <a:p>
            <a:pPr algn="ctr"/>
            <a:r>
              <a:rPr lang="en-US" altLang="zh-CN" sz="1400" b="1"/>
              <a:t>...</a:t>
            </a:r>
            <a:endParaRPr lang="en-US" altLang="zh-CN" sz="1400" b="1"/>
          </a:p>
        </p:txBody>
      </p:sp>
      <p:sp>
        <p:nvSpPr>
          <p:cNvPr id="7" name="文本框 6"/>
          <p:cNvSpPr txBox="1"/>
          <p:nvPr/>
        </p:nvSpPr>
        <p:spPr>
          <a:xfrm>
            <a:off x="10407015" y="4655185"/>
            <a:ext cx="1240155" cy="306705"/>
          </a:xfrm>
          <a:prstGeom prst="rect">
            <a:avLst/>
          </a:prstGeom>
          <a:noFill/>
        </p:spPr>
        <p:txBody>
          <a:bodyPr wrap="none" rtlCol="0">
            <a:spAutoFit/>
          </a:bodyPr>
          <a:p>
            <a:r>
              <a:rPr lang="en-US" altLang="zh-CN" sz="1400" b="1"/>
              <a:t> Last winter...</a:t>
            </a:r>
            <a:endParaRPr lang="en-US" altLang="zh-CN" sz="1400" b="1"/>
          </a:p>
        </p:txBody>
      </p:sp>
      <p:pic>
        <p:nvPicPr>
          <p:cNvPr id="10" name="图片 9" descr="C12_202205061519530252160110105718fd"/>
          <p:cNvPicPr>
            <a:picLocks noChangeAspect="1"/>
          </p:cNvPicPr>
          <p:nvPr/>
        </p:nvPicPr>
        <p:blipFill>
          <a:blip r:embed="rId1"/>
          <a:stretch>
            <a:fillRect/>
          </a:stretch>
        </p:blipFill>
        <p:spPr>
          <a:xfrm>
            <a:off x="8428355" y="1323340"/>
            <a:ext cx="3218815" cy="3154680"/>
          </a:xfrm>
          <a:prstGeom prst="rect">
            <a:avLst/>
          </a:prstGeom>
        </p:spPr>
      </p:pic>
      <p:pic>
        <p:nvPicPr>
          <p:cNvPr id="2" name="图片 1" descr="C3_202205061457210252160210119887fd"/>
          <p:cNvPicPr>
            <a:picLocks noChangeAspect="1"/>
          </p:cNvPicPr>
          <p:nvPr/>
        </p:nvPicPr>
        <p:blipFill>
          <a:blip r:embed="rId2"/>
          <a:stretch>
            <a:fillRect/>
          </a:stretch>
        </p:blipFill>
        <p:spPr>
          <a:xfrm>
            <a:off x="811530" y="2346325"/>
            <a:ext cx="3186430" cy="3186430"/>
          </a:xfrm>
          <a:prstGeom prst="rect">
            <a:avLst/>
          </a:prstGeom>
        </p:spPr>
      </p:pic>
      <p:sp>
        <p:nvSpPr>
          <p:cNvPr id="3" name="文本框 2"/>
          <p:cNvSpPr txBox="1"/>
          <p:nvPr/>
        </p:nvSpPr>
        <p:spPr>
          <a:xfrm>
            <a:off x="811530" y="5618480"/>
            <a:ext cx="3129280" cy="521970"/>
          </a:xfrm>
          <a:prstGeom prst="rect">
            <a:avLst/>
          </a:prstGeom>
          <a:noFill/>
        </p:spPr>
        <p:txBody>
          <a:bodyPr wrap="none" rtlCol="0">
            <a:spAutoFit/>
          </a:bodyPr>
          <a:p>
            <a:pPr algn="l"/>
            <a:r>
              <a:rPr lang="en-US" altLang="zh-CN" sz="1400"/>
              <a:t>This is the flower of ailanthus altissima,</a:t>
            </a:r>
            <a:endParaRPr lang="en-US" altLang="zh-CN" sz="1400"/>
          </a:p>
          <a:p>
            <a:pPr algn="l"/>
            <a:r>
              <a:rPr lang="en-US" altLang="zh-CN" sz="1400"/>
              <a:t>which indicates the closing summer.</a:t>
            </a:r>
            <a:endParaRPr lang="en-US" alt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1439863" y="400050"/>
            <a:ext cx="3932237"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81D2CC"/>
                </a:solidFill>
                <a:effectLst/>
                <a:uLnTx/>
                <a:uFillTx/>
                <a:latin typeface="等线" panose="02010600030101010101" charset="-122"/>
                <a:ea typeface="等线" panose="02010600030101010101" charset="-122"/>
                <a:cs typeface="+mn-cs"/>
              </a:rPr>
              <a:t>Another template provided</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1373188" y="2266950"/>
            <a:ext cx="4505098"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Jiajun</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Chen - ZTE</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The release 17 is the first whole release that I experience. Unfortunately, because of the COVID-19,  I have not seen you guys in the F2F meeting. But during these e-meeting, I saw all participants great efforts to the normative work, and I learned a lot from you all. </a:t>
            </a:r>
            <a:endParaRPr lang="en-US" altLang="zh-CN" sz="1400" dirty="0">
              <a:solidFill>
                <a:prstClr val="black"/>
              </a:solidFill>
              <a:latin typeface="等线" panose="02010600030101010101" charset="-122"/>
              <a:ea typeface="等线" panose="02010600030101010101" charset="-122"/>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Hope we can see each other in the F2F meeting soon. And we can have a business trip all over the world, rather than business trip at home. </a:t>
            </a:r>
            <a:r>
              <a:rPr lang="en-US" altLang="zh-CN" sz="1400" dirty="0">
                <a:solidFill>
                  <a:prstClr val="black"/>
                </a:solidFill>
                <a:latin typeface="等线" panose="02010600030101010101" charset="-122"/>
                <a:ea typeface="等线" panose="02010600030101010101" charset="-122"/>
                <a:sym typeface="Wingdings" panose="05000000000000000000" pitchFamily="2" charset="2"/>
              </a:rPr>
              <a:t></a:t>
            </a: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23350" y="902335"/>
            <a:ext cx="3379603" cy="48065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40746" y="638682"/>
            <a:ext cx="5048437" cy="461665"/>
          </a:xfrm>
          <a:prstGeom prst="rect">
            <a:avLst/>
          </a:prstGeom>
          <a:noFill/>
        </p:spPr>
        <p:txBody>
          <a:bodyPr wrap="square" rtlCol="0">
            <a:spAutoFit/>
          </a:bodyPr>
          <a:lstStyle/>
          <a:p>
            <a:r>
              <a:rPr lang="en-US" altLang="zh-CN" sz="2400" b="1" dirty="0">
                <a:solidFill>
                  <a:schemeClr val="accent4">
                    <a:lumMod val="60000"/>
                    <a:lumOff val="40000"/>
                  </a:schemeClr>
                </a:solidFill>
              </a:rPr>
              <a:t>Another template provided</a:t>
            </a:r>
            <a:endParaRPr lang="zh-CN" altLang="en-US" sz="2400" b="1" dirty="0">
              <a:solidFill>
                <a:schemeClr val="accent4">
                  <a:lumMod val="60000"/>
                  <a:lumOff val="40000"/>
                </a:schemeClr>
              </a:solidFill>
            </a:endParaRPr>
          </a:p>
        </p:txBody>
      </p:sp>
      <p:sp>
        <p:nvSpPr>
          <p:cNvPr id="12" name="文本框 11"/>
          <p:cNvSpPr txBox="1"/>
          <p:nvPr/>
        </p:nvSpPr>
        <p:spPr>
          <a:xfrm>
            <a:off x="6457618" y="1206660"/>
            <a:ext cx="4808739" cy="1523494"/>
          </a:xfrm>
          <a:prstGeom prst="rect">
            <a:avLst/>
          </a:prstGeom>
          <a:noFill/>
        </p:spPr>
        <p:txBody>
          <a:bodyPr wrap="square" rtlCol="0">
            <a:spAutoFit/>
          </a:bodyPr>
          <a:lstStyle/>
          <a:p>
            <a:r>
              <a:rPr lang="en-US" altLang="zh-CN" b="1" dirty="0"/>
              <a:t>Name – Company</a:t>
            </a:r>
            <a:endParaRPr lang="en-US" altLang="zh-CN" b="1" dirty="0"/>
          </a:p>
          <a:p>
            <a:pPr algn="just">
              <a:spcBef>
                <a:spcPts val="600"/>
              </a:spcBef>
            </a:pPr>
            <a:r>
              <a:rPr lang="en-US" altLang="zh-CN" sz="1400" dirty="0"/>
              <a:t>Please share your words about Release 17 in this textbox, including but not limited to your feelings, your experience and your wishes to 3GPP. You can replace the picture in the left side with a photo of your own, for example, when your are working from home.</a:t>
            </a:r>
            <a:endParaRPr lang="zh-CN" altLang="en-US" sz="1400" dirty="0"/>
          </a:p>
        </p:txBody>
      </p:sp>
      <p:sp>
        <p:nvSpPr>
          <p:cNvPr id="14" name="文本框 13"/>
          <p:cNvSpPr txBox="1"/>
          <p:nvPr/>
        </p:nvSpPr>
        <p:spPr>
          <a:xfrm>
            <a:off x="822663" y="4478926"/>
            <a:ext cx="5235606" cy="1600438"/>
          </a:xfrm>
          <a:prstGeom prst="rect">
            <a:avLst/>
          </a:prstGeom>
          <a:noFill/>
        </p:spPr>
        <p:txBody>
          <a:bodyPr wrap="square">
            <a:spAutoFit/>
          </a:bodyPr>
          <a:lstStyle/>
          <a:p>
            <a:r>
              <a:rPr lang="en-US" altLang="zh-CN" b="1" dirty="0"/>
              <a:t>Name – Company </a:t>
            </a:r>
            <a:endParaRPr lang="en-US" altLang="zh-CN" b="1" dirty="0"/>
          </a:p>
          <a:p>
            <a:pPr>
              <a:spcBef>
                <a:spcPts val="600"/>
              </a:spcBef>
            </a:pPr>
            <a:r>
              <a:rPr lang="en-US" altLang="zh-CN" sz="1400" dirty="0"/>
              <a:t>The ‘Title’ and ‘Name – Company’</a:t>
            </a:r>
            <a:r>
              <a:rPr lang="zh-CN" altLang="en-US" sz="1400" dirty="0"/>
              <a:t> </a:t>
            </a:r>
            <a:r>
              <a:rPr lang="en-US" altLang="zh-CN" sz="1400" dirty="0"/>
              <a:t>are not needed if it is the same person using the whole slide to share words and pics (of course it is completely welcome).</a:t>
            </a:r>
            <a:endParaRPr lang="en-US" altLang="zh-CN" sz="1400" dirty="0"/>
          </a:p>
          <a:p>
            <a:pPr>
              <a:spcBef>
                <a:spcPts val="600"/>
              </a:spcBef>
            </a:pPr>
            <a:r>
              <a:rPr lang="en-US" altLang="zh-CN" sz="1400" dirty="0"/>
              <a:t>You can replace the picture in the right side with a photo of your own which you would like to share.</a:t>
            </a:r>
            <a:endParaRPr lang="en-US" altLang="zh-CN" sz="1400" dirty="0"/>
          </a:p>
        </p:txBody>
      </p:sp>
      <p:sp>
        <p:nvSpPr>
          <p:cNvPr id="16" name="文本框 15"/>
          <p:cNvSpPr txBox="1"/>
          <p:nvPr/>
        </p:nvSpPr>
        <p:spPr>
          <a:xfrm>
            <a:off x="822663" y="3943181"/>
            <a:ext cx="6096000" cy="461665"/>
          </a:xfrm>
          <a:prstGeom prst="rect">
            <a:avLst/>
          </a:prstGeom>
          <a:noFill/>
        </p:spPr>
        <p:txBody>
          <a:bodyPr wrap="square">
            <a:spAutoFit/>
          </a:bodyPr>
          <a:lstStyle/>
          <a:p>
            <a:r>
              <a:rPr lang="en-US" altLang="zh-CN" sz="2400" b="1" dirty="0">
                <a:solidFill>
                  <a:schemeClr val="accent4">
                    <a:lumMod val="60000"/>
                    <a:lumOff val="40000"/>
                  </a:schemeClr>
                </a:solidFill>
              </a:rPr>
              <a:t>Title</a:t>
            </a:r>
            <a:endParaRPr lang="zh-CN" altLang="en-US" dirty="0"/>
          </a:p>
        </p:txBody>
      </p:sp>
      <p:sp>
        <p:nvSpPr>
          <p:cNvPr id="5" name="矩形 4"/>
          <p:cNvSpPr/>
          <p:nvPr/>
        </p:nvSpPr>
        <p:spPr>
          <a:xfrm>
            <a:off x="6778625" y="353504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136650" y="765810"/>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010410" y="1981835"/>
            <a:ext cx="171831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7958455" y="4848225"/>
            <a:ext cx="189738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1439863" y="400050"/>
            <a:ext cx="3932237"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81D2CC"/>
                </a:solidFill>
                <a:effectLst/>
                <a:uLnTx/>
                <a:uFillTx/>
                <a:latin typeface="等线" panose="02010600030101010101" charset="-122"/>
                <a:ea typeface="等线" panose="02010600030101010101" charset="-122"/>
                <a:cs typeface="+mn-cs"/>
              </a:rPr>
              <a:t>Another template provided</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1373188" y="226695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Name – Company</a:t>
            </a:r>
            <a:endPar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Please s</a:t>
            </a: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hare your words about Release 17 in this textbox, including but not limited to your feelings, your experience and your wishes to 3GPP. You can replace the picture in the right side with a photo of your own, for example, when your are working from home. More than one photo are also welcome. You can arrange the photos in the way you like.</a:t>
            </a:r>
            <a:endPar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rtl="0" eaLnBrk="1" fontAlgn="auto" latinLnBrk="0" hangingPunct="1">
              <a:lnSpc>
                <a:spcPct val="100000"/>
              </a:lnSpc>
              <a:buNone/>
            </a:pP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783195" y="3081655"/>
            <a:ext cx="172910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554117" y="1495425"/>
            <a:ext cx="830997" cy="4381500"/>
          </a:xfrm>
          <a:prstGeom prst="rect">
            <a:avLst/>
          </a:prstGeom>
          <a:noFill/>
        </p:spPr>
        <p:txBody>
          <a:bodyPr vert="eaVert" wrap="square" rtlCol="0">
            <a:spAutoFit/>
          </a:bodyPr>
          <a:lstStyle/>
          <a:p>
            <a:r>
              <a:rPr lang="en-US" altLang="zh-CN" sz="2400" b="1" dirty="0">
                <a:solidFill>
                  <a:srgbClr val="BF7552"/>
                </a:solidFill>
              </a:rPr>
              <a:t>The last template provided</a:t>
            </a:r>
            <a:endParaRPr lang="zh-CN" altLang="en-US" sz="2400" b="1" dirty="0">
              <a:solidFill>
                <a:srgbClr val="BF7552"/>
              </a:solidFill>
            </a:endParaRPr>
          </a:p>
          <a:p>
            <a:endParaRPr lang="zh-CN" altLang="en-US" dirty="0"/>
          </a:p>
        </p:txBody>
      </p:sp>
      <p:sp>
        <p:nvSpPr>
          <p:cNvPr id="17" name="文本框 16"/>
          <p:cNvSpPr txBox="1"/>
          <p:nvPr/>
        </p:nvSpPr>
        <p:spPr>
          <a:xfrm>
            <a:off x="1508940" y="4784318"/>
            <a:ext cx="9554933" cy="1092607"/>
          </a:xfrm>
          <a:prstGeom prst="rect">
            <a:avLst/>
          </a:prstGeom>
          <a:noFill/>
        </p:spPr>
        <p:txBody>
          <a:bodyPr wrap="square" rtlCol="0">
            <a:spAutoFit/>
          </a:bodyPr>
          <a:lstStyle/>
          <a:p>
            <a:r>
              <a:rPr lang="en-US" altLang="zh-CN" b="1" dirty="0"/>
              <a:t>Name – Company</a:t>
            </a:r>
            <a:endParaRPr lang="en-US" altLang="zh-CN" b="1" dirty="0"/>
          </a:p>
          <a:p>
            <a:pPr algn="just">
              <a:spcBef>
                <a:spcPts val="600"/>
              </a:spcBef>
            </a:pPr>
            <a:r>
              <a:rPr lang="en-US" altLang="zh-CN" sz="1400" dirty="0"/>
              <a:t>Please share your words about Release 17 in this textbox, including but not limited to your feelings, your experience and your wishes to 3GPP. You can replace the picture in the upside with photo(s) of your own, for example, when your are working from home.</a:t>
            </a:r>
            <a:endParaRPr lang="en-US" altLang="zh-CN" sz="1400" dirty="0"/>
          </a:p>
        </p:txBody>
      </p:sp>
      <p:sp>
        <p:nvSpPr>
          <p:cNvPr id="5" name="矩形 4"/>
          <p:cNvSpPr/>
          <p:nvPr/>
        </p:nvSpPr>
        <p:spPr>
          <a:xfrm>
            <a:off x="1385570"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98005"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31115" y="0"/>
            <a:ext cx="12224385" cy="6865620"/>
          </a:xfrm>
          <a:prstGeom prst="rect">
            <a:avLst/>
          </a:prstGeom>
        </p:spPr>
      </p:pic>
      <p:sp>
        <p:nvSpPr>
          <p:cNvPr id="2" name="标题 1"/>
          <p:cNvSpPr>
            <a:spLocks noGrp="1"/>
          </p:cNvSpPr>
          <p:nvPr>
            <p:ph type="title" idx="4294967295"/>
          </p:nvPr>
        </p:nvSpPr>
        <p:spPr>
          <a:xfrm>
            <a:off x="838200" y="5829935"/>
            <a:ext cx="10515600" cy="1132840"/>
          </a:xfrm>
          <a:prstGeom prst="rect">
            <a:avLst/>
          </a:prstGeom>
        </p:spPr>
        <p:txBody>
          <a:bodyPr>
            <a:normAutofit fontScale="90000"/>
            <a:scene3d>
              <a:camera prst="orthographicFront"/>
              <a:lightRig rig="threePt" dir="t"/>
            </a:scene3d>
          </a:bodyPr>
          <a:lstStyle/>
          <a:p>
            <a:pPr algn="ctr"/>
            <a:r>
              <a:rPr lang="en-US" altLang="zh-CN" sz="7300" dirty="0">
                <a:ln w="22225">
                  <a:solidFill>
                    <a:schemeClr val="accent2"/>
                  </a:solidFill>
                  <a:prstDash val="solid"/>
                </a:ln>
                <a:solidFill>
                  <a:schemeClr val="accent2">
                    <a:lumMod val="40000"/>
                    <a:lumOff val="60000"/>
                  </a:schemeClr>
                </a:solidFill>
                <a:effectLst/>
                <a:latin typeface="Freestyle Script" panose="030804020302050B0404" charset="0"/>
                <a:cs typeface="Freestyle Script" panose="030804020302050B0404" charset="0"/>
              </a:rPr>
              <a:t>The great ending and a fresh new start!</a:t>
            </a:r>
            <a:br>
              <a:rPr lang="en-US" altLang="zh-CN" sz="6600" dirty="0">
                <a:ln w="22225">
                  <a:solidFill>
                    <a:schemeClr val="accent2"/>
                  </a:solidFill>
                  <a:prstDash val="solid"/>
                </a:ln>
                <a:solidFill>
                  <a:schemeClr val="accent2">
                    <a:lumMod val="40000"/>
                    <a:lumOff val="60000"/>
                  </a:schemeClr>
                </a:solidFill>
                <a:effectLst/>
              </a:rPr>
            </a:br>
            <a:endParaRPr lang="en-US" altLang="zh-CN" sz="6600" dirty="0">
              <a:ln w="22225">
                <a:solidFill>
                  <a:schemeClr val="accent2"/>
                </a:solidFill>
                <a:prstDash val="solid"/>
              </a:ln>
              <a:solidFill>
                <a:schemeClr val="accent2">
                  <a:lumMod val="40000"/>
                  <a:lumOff val="60000"/>
                </a:schemeClr>
              </a:solidFill>
              <a:effectLst/>
              <a:latin typeface="GreatVibes-regular" panose="02000507080000020002" pitchFamily="5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fr-FR" sz="2400" dirty="0">
                <a:ln w="22225">
                  <a:solidFill>
                    <a:schemeClr val="accent2"/>
                  </a:solidFill>
                  <a:prstDash val="solid"/>
                </a:ln>
                <a:solidFill>
                  <a:schemeClr val="accent2">
                    <a:lumMod val="40000"/>
                    <a:lumOff val="60000"/>
                  </a:schemeClr>
                </a:solidFill>
                <a:effectLst/>
                <a:sym typeface="+mn-ea"/>
              </a:rPr>
              <a:t>Thank You All for Great Effort to complete R17!</a:t>
            </a:r>
            <a:endParaRPr lang="en-US" altLang="zh-CN" sz="1400" dirty="0"/>
          </a:p>
        </p:txBody>
      </p:sp>
      <p:sp>
        <p:nvSpPr>
          <p:cNvPr id="7" name="内容占位符 6"/>
          <p:cNvSpPr>
            <a:spLocks noGrp="1"/>
          </p:cNvSpPr>
          <p:nvPr>
            <p:ph sz="half" idx="2"/>
          </p:nvPr>
        </p:nvSpPr>
        <p:spPr>
          <a:xfrm>
            <a:off x="6758305" y="1541780"/>
            <a:ext cx="4519295" cy="4892675"/>
          </a:xfrm>
        </p:spPr>
        <p:txBody>
          <a:bodyPr/>
          <a:lstStyle/>
          <a:p>
            <a:pPr marL="0" indent="0">
              <a:buNone/>
            </a:pPr>
            <a:r>
              <a:rPr lang="en-US" altLang="zh-CN" sz="1800" b="1" dirty="0"/>
              <a:t>Yin Gao – RAN3 Chair</a:t>
            </a:r>
            <a:endParaRPr lang="en-US" altLang="zh-CN" sz="1800" b="1" dirty="0"/>
          </a:p>
          <a:p>
            <a:pPr marL="0" indent="0" algn="l">
              <a:lnSpc>
                <a:spcPct val="100000"/>
              </a:lnSpc>
              <a:buNone/>
            </a:pPr>
            <a:r>
              <a:rPr lang="en-US" altLang="zh-CN" sz="1600" dirty="0">
                <a:latin typeface="Arial" panose="020B0604020202020204" pitchFamily="34" charset="0"/>
                <a:cs typeface="Arial" panose="020B0604020202020204" pitchFamily="34" charset="0"/>
              </a:rPr>
              <a:t>RAN3 started R17 work under the leadership of Gino since 2020, and the new leadership was elected in May last year. We also faced the challenge of Covid19, </a:t>
            </a:r>
            <a:r>
              <a:rPr lang="en-US" altLang="zh-CN" sz="1600" dirty="0">
                <a:latin typeface="Arial" panose="020B0604020202020204" pitchFamily="34" charset="0"/>
                <a:cs typeface="Arial" panose="020B0604020202020204" pitchFamily="34" charset="0"/>
                <a:sym typeface="+mn-ea"/>
              </a:rPr>
              <a:t>an efficient working model for RAN3 e-meetings was established which brought people to home office while still kept all talented and passionate people connected. You all deserve this celebration for the hard work that got you to this moment!</a:t>
            </a:r>
            <a:endParaRPr lang="en-US" altLang="zh-CN" sz="1600" dirty="0">
              <a:latin typeface="Arial" panose="020B0604020202020204" pitchFamily="34" charset="0"/>
              <a:cs typeface="Arial" panose="020B0604020202020204" pitchFamily="34" charset="0"/>
              <a:sym typeface="+mn-ea"/>
            </a:endParaRPr>
          </a:p>
          <a:p>
            <a:pPr marL="0" indent="0" algn="l">
              <a:lnSpc>
                <a:spcPct val="100000"/>
              </a:lnSpc>
              <a:buNone/>
            </a:pPr>
            <a:r>
              <a:rPr lang="en-US" altLang="zh-CN" sz="1600" dirty="0">
                <a:latin typeface="Arial" panose="020B0604020202020204" pitchFamily="34" charset="0"/>
                <a:cs typeface="Arial" panose="020B0604020202020204" pitchFamily="34" charset="0"/>
              </a:rPr>
              <a:t>I enjoyed the team work with all of you, with home office, the achievements in last two years is not only our </a:t>
            </a:r>
            <a:r>
              <a:rPr lang="en-US" altLang="zh-CN" sz="1600" dirty="0">
                <a:latin typeface="Arial" panose="020B0604020202020204" pitchFamily="34" charset="0"/>
                <a:cs typeface="Arial" panose="020B0604020202020204" pitchFamily="34" charset="0"/>
                <a:sym typeface="+mn-ea"/>
              </a:rPr>
              <a:t>world-class R17 specifications, but also my cooking skills, as shown in the figure left :)</a:t>
            </a:r>
            <a:endParaRPr lang="en-US" altLang="zh-CN" sz="1600" dirty="0">
              <a:latin typeface="Arial" panose="020B0604020202020204" pitchFamily="34" charset="0"/>
              <a:cs typeface="Arial" panose="020B0604020202020204" pitchFamily="34" charset="0"/>
            </a:endParaRPr>
          </a:p>
          <a:p>
            <a:pPr marL="0" indent="0" algn="l">
              <a:lnSpc>
                <a:spcPct val="100000"/>
              </a:lnSpc>
              <a:buNone/>
            </a:pPr>
            <a:r>
              <a:rPr lang="en-US" altLang="zh-CN" sz="1600" dirty="0">
                <a:latin typeface="Arial" panose="020B0604020202020204" pitchFamily="34" charset="0"/>
                <a:cs typeface="Arial" panose="020B0604020202020204" pitchFamily="34" charset="0"/>
              </a:rPr>
              <a:t>This celebration event is a sentimental time of looking back and looking forward. Cheers!</a:t>
            </a:r>
            <a:endParaRPr lang="en-US" altLang="zh-CN" sz="1600" dirty="0">
              <a:latin typeface="Arial" panose="020B0604020202020204" pitchFamily="34" charset="0"/>
              <a:cs typeface="Arial" panose="020B0604020202020204" pitchFamily="34" charset="0"/>
            </a:endParaRPr>
          </a:p>
        </p:txBody>
      </p:sp>
      <p:sp>
        <p:nvSpPr>
          <p:cNvPr id="5" name="矩形 4"/>
          <p:cNvSpPr/>
          <p:nvPr/>
        </p:nvSpPr>
        <p:spPr>
          <a:xfrm>
            <a:off x="914400" y="1701165"/>
            <a:ext cx="5244465" cy="35947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58900" y="4172585"/>
            <a:ext cx="1849755" cy="337185"/>
          </a:xfrm>
          <a:prstGeom prst="rect">
            <a:avLst/>
          </a:prstGeom>
          <a:noFill/>
        </p:spPr>
        <p:txBody>
          <a:bodyPr wrap="square" rtlCol="0">
            <a:spAutoFit/>
          </a:bodyPr>
          <a:lstStyle/>
          <a:p>
            <a:r>
              <a:rPr lang="en-US" altLang="zh-CN" sz="1600">
                <a:solidFill>
                  <a:schemeClr val="accent1"/>
                </a:solidFill>
                <a:effectLst>
                  <a:outerShdw blurRad="38100" dist="25400" dir="5400000" algn="ctr" rotWithShape="0">
                    <a:srgbClr val="6E747A">
                      <a:alpha val="43000"/>
                    </a:srgbClr>
                  </a:outerShdw>
                </a:effectLst>
                <a:latin typeface="Arial" panose="020B0604020202020204" pitchFamily="34" charset="0"/>
                <a:ea typeface="华文细黑" panose="02010600040101010101" charset="-122"/>
                <a:cs typeface="Arial" panose="020B0604020202020204" pitchFamily="34" charset="0"/>
              </a:rPr>
              <a:t>Home office</a:t>
            </a:r>
            <a:endParaRPr lang="en-US" altLang="zh-CN" sz="1600">
              <a:solidFill>
                <a:schemeClr val="accent1"/>
              </a:solidFill>
              <a:effectLst>
                <a:outerShdw blurRad="38100" dist="25400" dir="5400000" algn="ctr" rotWithShape="0">
                  <a:srgbClr val="6E747A">
                    <a:alpha val="43000"/>
                  </a:srgbClr>
                </a:outerShdw>
              </a:effectLst>
              <a:latin typeface="Arial" panose="020B0604020202020204" pitchFamily="34" charset="0"/>
              <a:ea typeface="华文细黑" panose="02010600040101010101" charset="-122"/>
              <a:cs typeface="Arial" panose="020B0604020202020204" pitchFamily="34" charset="0"/>
            </a:endParaRPr>
          </a:p>
        </p:txBody>
      </p:sp>
      <p:pic>
        <p:nvPicPr>
          <p:cNvPr id="2" name="图片 1" descr="无标题"/>
          <p:cNvPicPr>
            <a:picLocks noChangeAspect="1"/>
          </p:cNvPicPr>
          <p:nvPr/>
        </p:nvPicPr>
        <p:blipFill>
          <a:blip r:embed="rId1"/>
          <a:stretch>
            <a:fillRect/>
          </a:stretch>
        </p:blipFill>
        <p:spPr>
          <a:xfrm>
            <a:off x="914400" y="1701165"/>
            <a:ext cx="2456180" cy="1864995"/>
          </a:xfrm>
          <a:prstGeom prst="rect">
            <a:avLst/>
          </a:prstGeom>
        </p:spPr>
      </p:pic>
      <p:pic>
        <p:nvPicPr>
          <p:cNvPr id="4" name="图片 3" descr="2022-03-07-12-35-56-132"/>
          <p:cNvPicPr>
            <a:picLocks noChangeAspect="1"/>
          </p:cNvPicPr>
          <p:nvPr/>
        </p:nvPicPr>
        <p:blipFill>
          <a:blip r:embed="rId2"/>
          <a:stretch>
            <a:fillRect/>
          </a:stretch>
        </p:blipFill>
        <p:spPr>
          <a:xfrm>
            <a:off x="4760595" y="1701165"/>
            <a:ext cx="1398270" cy="1865630"/>
          </a:xfrm>
          <a:prstGeom prst="rect">
            <a:avLst/>
          </a:prstGeom>
        </p:spPr>
      </p:pic>
      <p:pic>
        <p:nvPicPr>
          <p:cNvPr id="8" name="图片 7" descr="2022-04-04-12-26-13-419"/>
          <p:cNvPicPr>
            <a:picLocks noChangeAspect="1"/>
          </p:cNvPicPr>
          <p:nvPr/>
        </p:nvPicPr>
        <p:blipFill>
          <a:blip r:embed="rId3"/>
          <a:stretch>
            <a:fillRect/>
          </a:stretch>
        </p:blipFill>
        <p:spPr>
          <a:xfrm>
            <a:off x="3370580" y="3566795"/>
            <a:ext cx="1390015" cy="17291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Arial" panose="020B0604020202020204" pitchFamily="34" charset="0"/>
                <a:ea typeface="+mn-ea"/>
                <a:cs typeface="Arial" panose="020B0604020202020204" pitchFamily="34" charset="0"/>
              </a:rPr>
              <a:t>Unexpected journey to be purely online, and feeling grateful</a:t>
            </a:r>
            <a:endParaRPr lang="en-US" altLang="zh-CN" sz="1400" b="1" dirty="0">
              <a:latin typeface="Arial" panose="020B0604020202020204" pitchFamily="34" charset="0"/>
              <a:cs typeface="Arial" panose="020B0604020202020204" pitchFamily="34" charset="0"/>
            </a:endParaRPr>
          </a:p>
        </p:txBody>
      </p:sp>
      <p:sp>
        <p:nvSpPr>
          <p:cNvPr id="7" name="内容占位符 6"/>
          <p:cNvSpPr>
            <a:spLocks noGrp="1"/>
          </p:cNvSpPr>
          <p:nvPr>
            <p:ph sz="half" idx="2"/>
          </p:nvPr>
        </p:nvSpPr>
        <p:spPr>
          <a:xfrm>
            <a:off x="6758127" y="1469035"/>
            <a:ext cx="4671873" cy="5083018"/>
          </a:xfrm>
        </p:spPr>
        <p:txBody>
          <a:bodyPr/>
          <a:lstStyle/>
          <a:p>
            <a:pPr marL="0" indent="0">
              <a:buNone/>
            </a:pPr>
            <a:r>
              <a:rPr lang="en-US" altLang="zh-CN" sz="1800" b="1" dirty="0">
                <a:latin typeface="Arial" panose="020B0604020202020204" pitchFamily="34" charset="0"/>
                <a:cs typeface="Arial" panose="020B0604020202020204" pitchFamily="34" charset="0"/>
              </a:rPr>
              <a:t>tao – ZTE</a:t>
            </a:r>
            <a:endParaRPr lang="en-US" altLang="zh-CN" sz="1800" b="1"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1/ this is my first journey as 3GPP RAN3 delegate, did not expect it to be a purely on-line experience. I was felling reluctant to meet and argue with people, so good to start with online without not seeing each other? </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2/ I have learnt a lot from you guys in the WI of NR MBS which is not an easy one (e.g., organize a CB, arguing in email, and other working procedures stuff..), great thanks to Yin, Gino, </a:t>
            </a:r>
            <a:r>
              <a:rPr lang="en-US" altLang="zh-CN" sz="1400" dirty="0" err="1">
                <a:latin typeface="Arial" panose="020B0604020202020204" pitchFamily="34" charset="0"/>
                <a:cs typeface="Arial" panose="020B0604020202020204" pitchFamily="34" charset="0"/>
              </a:rPr>
              <a:t>Xipeng</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Aijuan</a:t>
            </a:r>
            <a:r>
              <a:rPr lang="en-US" altLang="zh-CN" sz="1400" dirty="0">
                <a:latin typeface="Arial" panose="020B0604020202020204" pitchFamily="34" charset="0"/>
                <a:cs typeface="Arial" panose="020B0604020202020204" pitchFamily="34" charset="0"/>
              </a:rPr>
              <a:t>, Philip, Yan, and Alex of course.</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3/ it was challenging for me (and you too I am sure) to work from home, and sometimes midnight here in China in the bedroom with a totally mess on my desk. I have to move to the living room on the dining table for work.</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4/ meanwhile it is also good to WFH, as you can always enjoy your fav cookie and tea anytime you want. And you can spend more time with your family too.</a:t>
            </a:r>
            <a:endParaRPr lang="en-US" altLang="zh-CN" sz="1400" dirty="0">
              <a:latin typeface="Arial" panose="020B0604020202020204" pitchFamily="34" charset="0"/>
              <a:cs typeface="Arial" panose="020B0604020202020204" pitchFamily="34" charset="0"/>
            </a:endParaRPr>
          </a:p>
          <a:p>
            <a:pPr marL="0" indent="0" algn="just">
              <a:lnSpc>
                <a:spcPct val="100000"/>
              </a:lnSpc>
              <a:buNone/>
            </a:pPr>
            <a:r>
              <a:rPr lang="en-US" altLang="zh-CN" sz="1400" dirty="0">
                <a:latin typeface="Arial" panose="020B0604020202020204" pitchFamily="34" charset="0"/>
                <a:cs typeface="Arial" panose="020B0604020202020204" pitchFamily="34" charset="0"/>
              </a:rPr>
              <a:t>5/ never been so eager to go back to F2F to talk to people I have never met, but at the same time I am sure people will miss the days we spent online.</a:t>
            </a:r>
            <a:endParaRPr lang="en-US" altLang="zh-CN" sz="1400" dirty="0">
              <a:latin typeface="Arial" panose="020B0604020202020204" pitchFamily="34" charset="0"/>
              <a:cs typeface="Arial" panose="020B0604020202020204" pitchFamily="34" charset="0"/>
            </a:endParaRPr>
          </a:p>
        </p:txBody>
      </p:sp>
      <p:pic>
        <p:nvPicPr>
          <p:cNvPr id="9" name="图片 8" descr="杯子里的咖啡&#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44772" y="2001407"/>
            <a:ext cx="1397728" cy="1439941"/>
          </a:xfrm>
          <a:prstGeom prst="rect">
            <a:avLst/>
          </a:prstGeom>
          <a:effectLst>
            <a:outerShdw blurRad="50800" dist="38100" dir="2700000" algn="tl" rotWithShape="0">
              <a:prstClr val="black">
                <a:alpha val="40000"/>
              </a:prstClr>
            </a:outerShdw>
          </a:effectLst>
        </p:spPr>
      </p:pic>
      <p:pic>
        <p:nvPicPr>
          <p:cNvPr id="4" name="图片 3" descr="桌子上的电脑和椅子&#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64" y="1469212"/>
            <a:ext cx="3314700" cy="3203346"/>
          </a:xfrm>
          <a:prstGeom prst="rect">
            <a:avLst/>
          </a:prstGeom>
          <a:effectLst>
            <a:outerShdw blurRad="50800" dist="38100" dir="2700000" algn="tl" rotWithShape="0">
              <a:prstClr val="black">
                <a:alpha val="40000"/>
              </a:prstClr>
            </a:outerShdw>
          </a:effectLst>
        </p:spPr>
      </p:pic>
      <p:pic>
        <p:nvPicPr>
          <p:cNvPr id="11" name="图片 10" descr="桌子上放满了不同类型的电脑&#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796" y="3795565"/>
            <a:ext cx="3675317" cy="275648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73075" y="4402648"/>
            <a:ext cx="11293475" cy="2508379"/>
          </a:xfrm>
          <a:prstGeom prst="rect">
            <a:avLst/>
          </a:prstGeom>
          <a:noFill/>
        </p:spPr>
        <p:txBody>
          <a:bodyPr wrap="square" rtlCol="0">
            <a:spAutoFit/>
          </a:bodyPr>
          <a:lstStyle/>
          <a:p>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CATT -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C</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ongratulations to RAN3,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alent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eam</a:t>
            </a:r>
            <a:endPar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We come from different countries, different nations, different companies, but we are a team, a talent team. It’s not easy for us to complete the Rel-17 work in time all by the online meetings, it’s a great success. Cheers 3GPP~ Cheers, RAN3~</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Some of us often dreamed about our business trips all around the world, sight seeing, shopping, smiling and arguing, they’re really nice memories. </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Expect to see you ASAP, our old friends and new friends.</a:t>
            </a:r>
            <a:endPar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788014" y="424594"/>
            <a:ext cx="5406016" cy="32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688579" y="3755754"/>
            <a:ext cx="4219576"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Our new faces: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Ziqiao</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Liu,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Jiaying</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Sun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AutoShape 3" descr="https://filehelper.weixin.qq.com/cgi-bin/mmwebwx-bin/webwxgetmsgimg??&amp;MsgID=1757797935990557463&amp;skey=@crypt_614c956d_8e54caa22fc14f06cdf076190f14ea38&amp;mmweb_appid=wx_webfilehelpe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AutoShape 2" descr="https://filehelper.weixin.qq.com/cgi-bin/mmwebwx-bin/webwxgetmsgimg??&amp;MsgID=1757797935990557463&amp;skey=@crypt_614c956d_8e54caa22fc14f06cdf076190f14ea38&amp;type=slave&amp;mmweb_appid=wx_webfilehel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324059">
            <a:off x="3740384" y="157202"/>
            <a:ext cx="3049125" cy="246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097104">
            <a:off x="3792595" y="2168752"/>
            <a:ext cx="2904329" cy="189248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354" y="740949"/>
            <a:ext cx="3509578" cy="263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 </a:t>
            </a:r>
            <a:endParaRPr lang="zh-CN" altLang="en-US" dirty="0"/>
          </a:p>
        </p:txBody>
      </p:sp>
      <p:sp>
        <p:nvSpPr>
          <p:cNvPr id="3" name="副标题 2"/>
          <p:cNvSpPr>
            <a:spLocks noGrp="1"/>
          </p:cNvSpPr>
          <p:nvPr>
            <p:ph type="subTitle" idx="1"/>
          </p:nvPr>
        </p:nvSpPr>
        <p:spPr/>
        <p:txBody>
          <a:bodyPr/>
          <a:lstStyle/>
          <a:p>
            <a:r>
              <a:rPr lang="en-US" altLang="zh-CN" dirty="0"/>
              <a:t> </a:t>
            </a:r>
            <a:endParaRPr lang="zh-CN" altLang="en-US" dirty="0"/>
          </a:p>
        </p:txBody>
      </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87" y="1"/>
            <a:ext cx="3493676" cy="343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83" y="3303864"/>
            <a:ext cx="6052963" cy="3573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898" y="2771899"/>
            <a:ext cx="6571802" cy="410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96872" y="0"/>
            <a:ext cx="4477036" cy="33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908" y="3379"/>
            <a:ext cx="4218092" cy="275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692616" y="1495425"/>
            <a:ext cx="553998" cy="4381500"/>
          </a:xfrm>
          <a:prstGeom prst="rect">
            <a:avLst/>
          </a:prstGeom>
          <a:noFill/>
        </p:spPr>
        <p:txBody>
          <a:bodyPr vert="eaVert" wrap="square" rtlCol="0">
            <a:spAutoFit/>
          </a:bodyPr>
          <a:lstStyle/>
          <a:p>
            <a:r>
              <a:rPr lang="en-US" altLang="zh-CN" sz="2400" b="1" dirty="0">
                <a:solidFill>
                  <a:srgbClr val="BF7552"/>
                </a:solidFill>
              </a:rPr>
              <a:t>RAN3 Rel-17 from home</a:t>
            </a:r>
            <a:endParaRPr lang="zh-CN" altLang="en-US" dirty="0"/>
          </a:p>
        </p:txBody>
      </p:sp>
      <p:sp>
        <p:nvSpPr>
          <p:cNvPr id="17" name="文本框 16"/>
          <p:cNvSpPr txBox="1"/>
          <p:nvPr/>
        </p:nvSpPr>
        <p:spPr>
          <a:xfrm>
            <a:off x="1246615" y="4598234"/>
            <a:ext cx="10102200" cy="2123658"/>
          </a:xfrm>
          <a:prstGeom prst="rect">
            <a:avLst/>
          </a:prstGeom>
          <a:noFill/>
        </p:spPr>
        <p:txBody>
          <a:bodyPr wrap="square" rtlCol="0">
            <a:spAutoFit/>
          </a:bodyPr>
          <a:lstStyle/>
          <a:p>
            <a:r>
              <a:rPr lang="en-US" altLang="zh-CN" b="1" dirty="0"/>
              <a:t>Gino Masini – Ericsson</a:t>
            </a:r>
            <a:endParaRPr lang="en-US" altLang="zh-CN" b="1" dirty="0"/>
          </a:p>
          <a:p>
            <a:pPr algn="just">
              <a:spcBef>
                <a:spcPts val="600"/>
              </a:spcBef>
            </a:pPr>
            <a:r>
              <a:rPr lang="en-US" altLang="zh-CN" sz="1400" dirty="0"/>
              <a:t>My “RAN3 Rel-17 from home” experience:</a:t>
            </a:r>
            <a:endParaRPr lang="en-US" altLang="zh-CN" sz="1400" dirty="0"/>
          </a:p>
          <a:p>
            <a:pPr marL="342900" indent="-342900" algn="just">
              <a:spcBef>
                <a:spcPts val="600"/>
              </a:spcBef>
              <a:buAutoNum type="arabicParenR"/>
            </a:pPr>
            <a:r>
              <a:rPr lang="en-US" altLang="zh-CN" sz="1400" dirty="0"/>
              <a:t>Home espresso coffee breaks (upgraded during TEI17 – NBC change)</a:t>
            </a:r>
            <a:endParaRPr lang="en-US" altLang="zh-CN" sz="1400" dirty="0"/>
          </a:p>
          <a:p>
            <a:pPr marL="342900" indent="-342900" algn="just">
              <a:spcBef>
                <a:spcPts val="600"/>
              </a:spcBef>
              <a:buAutoNum type="arabicParenR"/>
            </a:pPr>
            <a:r>
              <a:rPr lang="en-US" altLang="zh-CN" sz="1400" dirty="0"/>
              <a:t>Always keeping a clock on UTC to avoid missing deadlines!</a:t>
            </a:r>
            <a:endParaRPr lang="en-US" altLang="zh-CN" sz="1400" dirty="0"/>
          </a:p>
          <a:p>
            <a:pPr marL="342900" indent="-342900" algn="just">
              <a:spcBef>
                <a:spcPts val="600"/>
              </a:spcBef>
              <a:buAutoNum type="arabicParenR"/>
            </a:pPr>
            <a:r>
              <a:rPr lang="en-US" altLang="zh-CN" sz="1400" dirty="0"/>
              <a:t>The jingle from the Swedish ice cream truck disrupting our GTW sessions! (</a:t>
            </a:r>
            <a:r>
              <a:rPr lang="en-US" altLang="zh-CN" sz="1400" dirty="0">
                <a:hlinkClick r:id="rId1"/>
              </a:rPr>
              <a:t>https://www.youtube.com/watch?v=qpoi2BqbxkY</a:t>
            </a:r>
            <a:r>
              <a:rPr lang="en-US" altLang="zh-CN" sz="1400" dirty="0"/>
              <a:t>)</a:t>
            </a:r>
            <a:endParaRPr lang="en-US" altLang="zh-CN" sz="1400" dirty="0"/>
          </a:p>
          <a:p>
            <a:pPr marL="342900" indent="-342900" algn="just">
              <a:spcBef>
                <a:spcPts val="600"/>
              </a:spcBef>
              <a:buAutoNum type="arabicParenR"/>
            </a:pPr>
            <a:r>
              <a:rPr lang="en-US" altLang="zh-CN" sz="1400" dirty="0"/>
              <a:t>All the RAN3 ties and scarves in my wardrobe, waiting to be handed over to the new Chair!</a:t>
            </a:r>
            <a:endParaRPr lang="en-US" altLang="zh-CN" sz="1400" dirty="0"/>
          </a:p>
          <a:p>
            <a:pPr marL="342900" indent="-342900" algn="just">
              <a:spcBef>
                <a:spcPts val="600"/>
              </a:spcBef>
              <a:buAutoNum type="arabicParenR"/>
            </a:pPr>
            <a:r>
              <a:rPr lang="en-US" altLang="zh-CN" sz="1400" dirty="0"/>
              <a:t>Looking forward to seeing you all once again!</a:t>
            </a:r>
            <a:endParaRPr lang="en-US" altLang="zh-CN" sz="1400" dirty="0"/>
          </a:p>
        </p:txBody>
      </p:sp>
      <p:grpSp>
        <p:nvGrpSpPr>
          <p:cNvPr id="19" name="Group 18"/>
          <p:cNvGrpSpPr>
            <a:grpSpLocks noChangeAspect="1"/>
          </p:cNvGrpSpPr>
          <p:nvPr/>
        </p:nvGrpSpPr>
        <p:grpSpPr>
          <a:xfrm>
            <a:off x="-1" y="-1"/>
            <a:ext cx="5383851" cy="4500242"/>
            <a:chOff x="-1" y="-1"/>
            <a:chExt cx="5522071" cy="4638355"/>
          </a:xfrm>
        </p:grpSpPr>
        <p:pic>
          <p:nvPicPr>
            <p:cNvPr id="7" name="Picture 6" descr="A picture containing indoor, white, appliance, kitchen applianc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2449797" cy="1837347"/>
            </a:xfrm>
            <a:prstGeom prst="rect">
              <a:avLst/>
            </a:prstGeom>
          </p:spPr>
        </p:pic>
        <p:grpSp>
          <p:nvGrpSpPr>
            <p:cNvPr id="12" name="Group 11"/>
            <p:cNvGrpSpPr/>
            <p:nvPr/>
          </p:nvGrpSpPr>
          <p:grpSpPr>
            <a:xfrm>
              <a:off x="3432969" y="-1"/>
              <a:ext cx="2089101" cy="4638355"/>
              <a:chOff x="3894442" y="-1"/>
              <a:chExt cx="2089101" cy="4638355"/>
            </a:xfrm>
          </p:grpSpPr>
          <p:pic>
            <p:nvPicPr>
              <p:cNvPr id="11" name="Picture 10" descr="A picture containing indoor&#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19815" y="1274626"/>
                <a:ext cx="4638355" cy="2089101"/>
              </a:xfrm>
              <a:prstGeom prst="rect">
                <a:avLst/>
              </a:prstGeom>
            </p:spPr>
          </p:pic>
          <p:sp>
            <p:nvSpPr>
              <p:cNvPr id="14" name="文本框 16"/>
              <p:cNvSpPr txBox="1"/>
              <p:nvPr/>
            </p:nvSpPr>
            <p:spPr>
              <a:xfrm>
                <a:off x="4196383" y="3693414"/>
                <a:ext cx="1485219" cy="539278"/>
              </a:xfrm>
              <a:prstGeom prst="rect">
                <a:avLst/>
              </a:prstGeom>
              <a:noFill/>
            </p:spPr>
            <p:txBody>
              <a:bodyPr wrap="square" rtlCol="0">
                <a:spAutoFit/>
              </a:bodyPr>
              <a:lstStyle/>
              <a:p>
                <a:pPr algn="ctr"/>
                <a:r>
                  <a:rPr lang="en-US" altLang="zh-CN" sz="1400" b="1" dirty="0">
                    <a:solidFill>
                      <a:schemeClr val="bg1"/>
                    </a:solidFill>
                  </a:rPr>
                  <a:t>TEI17 espresso upgrade (NBC)</a:t>
                </a:r>
                <a:endParaRPr lang="en-US" altLang="zh-CN" sz="1100" dirty="0">
                  <a:solidFill>
                    <a:schemeClr val="bg1"/>
                  </a:solidFill>
                </a:endParaRPr>
              </a:p>
            </p:txBody>
          </p:sp>
        </p:grpSp>
        <p:sp>
          <p:nvSpPr>
            <p:cNvPr id="13" name="Arrow: Right 12"/>
            <p:cNvSpPr/>
            <p:nvPr/>
          </p:nvSpPr>
          <p:spPr>
            <a:xfrm>
              <a:off x="2697827" y="840114"/>
              <a:ext cx="487110" cy="281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822962" y="136108"/>
            <a:ext cx="3839200" cy="5118931"/>
            <a:chOff x="8352801" y="0"/>
            <a:chExt cx="3839200" cy="5118931"/>
          </a:xfrm>
        </p:grpSpPr>
        <p:pic>
          <p:nvPicPr>
            <p:cNvPr id="18" name="Picture 17" descr="A picture containing text, shelf, book, indoo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01" y="0"/>
              <a:ext cx="3839199" cy="5118931"/>
            </a:xfrm>
            <a:prstGeom prst="rect">
              <a:avLst/>
            </a:prstGeom>
          </p:spPr>
        </p:pic>
        <p:sp>
          <p:nvSpPr>
            <p:cNvPr id="20" name="Oval 19"/>
            <p:cNvSpPr/>
            <p:nvPr/>
          </p:nvSpPr>
          <p:spPr>
            <a:xfrm rot="16200000">
              <a:off x="11459878" y="2696875"/>
              <a:ext cx="894525" cy="5697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305" y="1739265"/>
            <a:ext cx="4519295" cy="4613910"/>
          </a:xfrm>
        </p:spPr>
        <p:txBody>
          <a:bodyPr/>
          <a:lstStyle/>
          <a:p>
            <a:pPr marL="0" indent="0">
              <a:buNone/>
            </a:pPr>
            <a:r>
              <a:rPr lang="en-US" altLang="zh-CN" sz="18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Dapeng – ZTE</a:t>
            </a:r>
            <a:endParaRPr lang="en-US" altLang="zh-CN" sz="1800" b="1" dirty="0"/>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This is the first time that I have completed a release version in the form of e-meeting. Thanks to 3GPP for bringing all delegates to work in a safe environment and successfully complete the task of Rel-17. To be honest, during e-meeting, I learned how to stay up late and get overweighted. However, it doesn't seem like a bad thing to my daughter. She prefers her father to work at home :- )</a:t>
            </a:r>
            <a:endParaRPr lang="en-US" altLang="zh-CN" sz="1400" dirty="0">
              <a:latin typeface="Arial" panose="020B0604020202020204" pitchFamily="34" charset="0"/>
              <a:ea typeface="宋体" panose="02010600030101010101" pitchFamily="2" charset="-122"/>
              <a:cs typeface="Arial" panose="020B0604020202020204" pitchFamily="34" charset="0"/>
            </a:endParaRPr>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I hope that the pandemic can be ended as soon as possible and then we can meet each other F2F in the safe mode.</a:t>
            </a:r>
            <a:endParaRPr lang="en-US" altLang="zh-CN" sz="1400" dirty="0"/>
          </a:p>
          <a:p>
            <a:pPr marL="0" indent="0" algn="l">
              <a:lnSpc>
                <a:spcPct val="100000"/>
              </a:lnSpc>
              <a:buNone/>
            </a:pPr>
            <a:endParaRPr lang="zh-CN" altLang="en-US" dirty="0"/>
          </a:p>
        </p:txBody>
      </p:sp>
      <p:sp>
        <p:nvSpPr>
          <p:cNvPr id="3" name="文本框 2"/>
          <p:cNvSpPr txBox="1"/>
          <p:nvPr/>
        </p:nvSpPr>
        <p:spPr>
          <a:xfrm>
            <a:off x="2474595" y="3229610"/>
            <a:ext cx="2860040" cy="337185"/>
          </a:xfrm>
          <a:prstGeom prst="rect">
            <a:avLst/>
          </a:prstGeom>
          <a:noFill/>
        </p:spPr>
        <p:txBody>
          <a:bodyPr wrap="square" rtlCol="0">
            <a:spAutoFit/>
          </a:bodyPr>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endPar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endParaRPr>
          </a:p>
        </p:txBody>
      </p:sp>
      <p:pic>
        <p:nvPicPr>
          <p:cNvPr id="8" name="图片 7" descr="dapeng"/>
          <p:cNvPicPr>
            <a:picLocks noChangeAspect="1"/>
          </p:cNvPicPr>
          <p:nvPr/>
        </p:nvPicPr>
        <p:blipFill>
          <a:blip r:embed="rId1"/>
          <a:stretch>
            <a:fillRect/>
          </a:stretch>
        </p:blipFill>
        <p:spPr>
          <a:xfrm>
            <a:off x="1012190" y="1477645"/>
            <a:ext cx="4897120" cy="44818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822960" y="457835"/>
            <a:ext cx="5008880" cy="2738120"/>
          </a:xfrm>
          <a:prstGeom prst="rect">
            <a:avLst/>
          </a:prstGeom>
          <a:noFill/>
        </p:spPr>
        <p:txBody>
          <a:bodyPr wrap="square" rtlCol="0">
            <a:spAutoFit/>
          </a:bodyPr>
          <a:lstStyle/>
          <a:p>
            <a:r>
              <a:rPr lang="en-US" altLang="zh-CN" b="1" dirty="0"/>
              <a:t>Jiren Han – ZTE</a:t>
            </a:r>
            <a:endParaRPr lang="en-US" altLang="zh-CN" b="1" dirty="0"/>
          </a:p>
          <a:p>
            <a:endParaRPr lang="en-US" altLang="zh-CN" b="1" dirty="0"/>
          </a:p>
          <a:p>
            <a:pPr algn="just">
              <a:spcBef>
                <a:spcPts val="600"/>
              </a:spcBef>
            </a:pPr>
            <a:r>
              <a:rPr lang="en-US" sz="1400" dirty="0"/>
              <a:t>Since the beginning of 2020, the Covid19 has swept the world. People have to wear the tight face mask to keep safe when travelling. And the F2F 3GPP meeting was suspended to decrease the risk of virus transmission. The Covid19 has extended the distance between us.</a:t>
            </a:r>
            <a:endParaRPr lang="en-US" sz="1400" dirty="0"/>
          </a:p>
          <a:p>
            <a:pPr algn="just">
              <a:spcBef>
                <a:spcPts val="600"/>
              </a:spcBef>
            </a:pPr>
            <a:r>
              <a:rPr lang="en-US" sz="1400" dirty="0">
                <a:sym typeface="+mn-ea"/>
              </a:rPr>
              <a:t>Fortunately, we have the smart meeting tool-GoToWebinar, although there could be some latency and audio quality issue, it helps us a lot to improve the efficiency of online discussion as much as possible.</a:t>
            </a:r>
            <a:endParaRPr lang="en-US" sz="1400" dirty="0"/>
          </a:p>
        </p:txBody>
      </p:sp>
      <p:sp>
        <p:nvSpPr>
          <p:cNvPr id="14" name="文本框 13"/>
          <p:cNvSpPr txBox="1"/>
          <p:nvPr/>
        </p:nvSpPr>
        <p:spPr>
          <a:xfrm>
            <a:off x="6416675" y="4693285"/>
            <a:ext cx="4568190" cy="1599565"/>
          </a:xfrm>
          <a:prstGeom prst="rect">
            <a:avLst/>
          </a:prstGeom>
          <a:noFill/>
        </p:spPr>
        <p:txBody>
          <a:bodyPr wrap="square">
            <a:spAutoFit/>
          </a:bodyPr>
          <a:lstStyle/>
          <a:p>
            <a:r>
              <a:rPr lang="en-US" sz="1400" dirty="0"/>
              <a:t>From August 2020 to May 2022, the whole Rel-17 RAN3 meetings have been held online. The benefit is that people do not need to spend a lot of time on the road, which saves our time to be with faimilies (^-^)</a:t>
            </a:r>
            <a:endParaRPr lang="en-US" sz="1400" dirty="0"/>
          </a:p>
          <a:p>
            <a:endParaRPr lang="en-US" sz="1400" dirty="0"/>
          </a:p>
          <a:p>
            <a:r>
              <a:rPr lang="en-US" sz="1400" dirty="0"/>
              <a:t>Hope the epidemic ends ASAP and everyone keeps healthy, see you face to face in Rel-18!</a:t>
            </a:r>
            <a:endParaRPr lang="en-US" sz="1400" dirty="0"/>
          </a:p>
        </p:txBody>
      </p:sp>
      <p:pic>
        <p:nvPicPr>
          <p:cNvPr id="6" name="图片 5" descr="Pic of 2020 Q1"/>
          <p:cNvPicPr>
            <a:picLocks noChangeAspect="1"/>
          </p:cNvPicPr>
          <p:nvPr/>
        </p:nvPicPr>
        <p:blipFill>
          <a:blip r:embed="rId1"/>
          <a:stretch>
            <a:fillRect/>
          </a:stretch>
        </p:blipFill>
        <p:spPr>
          <a:xfrm>
            <a:off x="6897370" y="457835"/>
            <a:ext cx="3606800" cy="3938270"/>
          </a:xfrm>
          <a:prstGeom prst="rect">
            <a:avLst/>
          </a:prstGeom>
        </p:spPr>
      </p:pic>
      <p:pic>
        <p:nvPicPr>
          <p:cNvPr id="7" name="图片 6" descr="GoToWebinar"/>
          <p:cNvPicPr>
            <a:picLocks noChangeAspect="1"/>
          </p:cNvPicPr>
          <p:nvPr/>
        </p:nvPicPr>
        <p:blipFill>
          <a:blip r:embed="rId2"/>
          <a:stretch>
            <a:fillRect/>
          </a:stretch>
        </p:blipFill>
        <p:spPr>
          <a:xfrm>
            <a:off x="822960" y="3433445"/>
            <a:ext cx="5008880" cy="29749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127" y="2001407"/>
            <a:ext cx="4519473" cy="4351338"/>
          </a:xfrm>
        </p:spPr>
        <p:txBody>
          <a:bodyPr/>
          <a:lstStyle/>
          <a:p>
            <a:pPr marL="0" indent="0">
              <a:buNone/>
            </a:pPr>
            <a:r>
              <a:rPr lang="en-US" altLang="zh-CN" sz="1800" b="1" dirty="0"/>
              <a:t>Liu Yansheng – ZTE</a:t>
            </a:r>
            <a:endParaRPr lang="en-US" altLang="zh-CN" sz="1800" b="1" dirty="0"/>
          </a:p>
          <a:p>
            <a:pPr marL="0" indent="0" algn="just">
              <a:lnSpc>
                <a:spcPct val="100000"/>
              </a:lnSpc>
              <a:buNone/>
            </a:pPr>
            <a:r>
              <a:rPr lang="en-US" altLang="zh-CN" sz="1400" dirty="0"/>
              <a:t>Rel-17 is the first one I have followed completely in both RAN2 and RAN3. I have charted with a lot of nice delegates from other companies during the online and offline discussions. I hope to see you all in the upcoming face to face RAN3 meeting in Rel-18, and wish we can complete the Rel-18 specifications without covid impact. </a:t>
            </a:r>
            <a:endParaRPr lang="en-US" altLang="zh-CN" sz="1400" dirty="0"/>
          </a:p>
          <a:p>
            <a:pPr marL="0" indent="0" algn="just">
              <a:lnSpc>
                <a:spcPct val="100000"/>
              </a:lnSpc>
              <a:buNone/>
            </a:pPr>
            <a:r>
              <a:rPr lang="en-US" altLang="zh-CN" sz="1400" dirty="0"/>
              <a:t>Peace&amp;Love~</a:t>
            </a:r>
            <a:endParaRPr lang="en-US" altLang="zh-CN" sz="1400" dirty="0"/>
          </a:p>
        </p:txBody>
      </p:sp>
      <p:pic>
        <p:nvPicPr>
          <p:cNvPr id="2" name="图片 1"/>
          <p:cNvPicPr>
            <a:picLocks noChangeAspect="1"/>
          </p:cNvPicPr>
          <p:nvPr/>
        </p:nvPicPr>
        <p:blipFill>
          <a:blip r:embed="rId1"/>
          <a:stretch>
            <a:fillRect/>
          </a:stretch>
        </p:blipFill>
        <p:spPr>
          <a:xfrm>
            <a:off x="914400" y="1701165"/>
            <a:ext cx="5230495" cy="3250565"/>
          </a:xfrm>
          <a:prstGeom prst="rect">
            <a:avLst/>
          </a:prstGeom>
        </p:spPr>
      </p:pic>
    </p:spTree>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8201</Words>
  <Application>WPS 演示</Application>
  <PresentationFormat>Widescreen</PresentationFormat>
  <Paragraphs>139</Paragraphs>
  <Slides>16</Slides>
  <Notes>0</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16</vt:i4>
      </vt:variant>
    </vt:vector>
  </HeadingPairs>
  <TitlesOfParts>
    <vt:vector size="36" baseType="lpstr">
      <vt:lpstr>Arial</vt:lpstr>
      <vt:lpstr>宋体</vt:lpstr>
      <vt:lpstr>Wingdings</vt:lpstr>
      <vt:lpstr>等线</vt:lpstr>
      <vt:lpstr>Ravali</vt:lpstr>
      <vt:lpstr>Palace Script MT</vt:lpstr>
      <vt:lpstr>spotcookie-regular</vt:lpstr>
      <vt:lpstr>Sylfaen</vt:lpstr>
      <vt:lpstr>华文细黑</vt:lpstr>
      <vt:lpstr>Arial Unicode MS</vt:lpstr>
      <vt:lpstr>Freestyle Script</vt:lpstr>
      <vt:lpstr>GreatVibes-regular</vt:lpstr>
      <vt:lpstr>Yu Gothic UI</vt:lpstr>
      <vt:lpstr>微软雅黑</vt:lpstr>
      <vt:lpstr>Arial Unicode MS</vt:lpstr>
      <vt:lpstr>等线 Light</vt:lpstr>
      <vt:lpstr>Calibri</vt:lpstr>
      <vt:lpstr>Template​​</vt:lpstr>
      <vt:lpstr>自定义设计方案</vt:lpstr>
      <vt:lpstr>1_Office 主题​​</vt:lpstr>
      <vt:lpstr> Virtual Celebration </vt:lpstr>
      <vt:lpstr>Thank You All for Great Effort to complete R17!</vt:lpstr>
      <vt:lpstr>Unexpected journey to be purely online, and feeling grateful</vt:lpstr>
      <vt:lpstr>PowerPoint 演示文稿</vt:lpstr>
      <vt:lpstr> </vt:lpstr>
      <vt:lpstr>PowerPoint 演示文稿</vt:lpstr>
      <vt:lpstr>Send words from RAN3 delegates </vt:lpstr>
      <vt:lpstr>PowerPoint 演示文稿</vt:lpstr>
      <vt:lpstr>Send words from RAN3 delegates </vt:lpstr>
      <vt:lpstr>PowerPoint 演示文稿</vt:lpstr>
      <vt:lpstr>Thanks and Goodbye, Rel17 : ) </vt:lpstr>
      <vt:lpstr>Another template provided </vt:lpstr>
      <vt:lpstr>PowerPoint 演示文稿</vt:lpstr>
      <vt:lpstr>Another template provided </vt:lpstr>
      <vt:lpstr>PowerPoint 演示文稿</vt:lpstr>
      <vt:lpstr>The great ending and a fresh new start!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Completeness</dc:title>
  <dc:creator>man zhang</dc:creator>
  <cp:lastModifiedBy>ZTE</cp:lastModifiedBy>
  <cp:revision>36</cp:revision>
  <dcterms:created xsi:type="dcterms:W3CDTF">2022-04-05T13:19:00Z</dcterms:created>
  <dcterms:modified xsi:type="dcterms:W3CDTF">2022-05-07T02:09:38Z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ies>
</file>