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0" r:id="rId5"/>
    <p:sldId id="261" r:id="rId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84" d="100"/>
          <a:sy n="84" d="100"/>
        </p:scale>
        <p:origin x="-342" y="-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37A8E2B6-545E-4DC5-B1D3-EA1DE985028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="" xmlns:a16="http://schemas.microsoft.com/office/drawing/2014/main" id="{E582534D-86D0-493D-895D-D059B01F184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D9707936-2753-4925-A6C9-4FB4A28BAC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F92583-6108-432A-B685-61198B96A6FE}" type="datetimeFigureOut">
              <a:rPr lang="zh-CN" altLang="en-US" smtClean="0"/>
              <a:pPr/>
              <a:t>2018/11/16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5176C986-F9D7-4487-BC79-5A358A82C4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A6370378-D378-48CC-93B5-8BE2E42911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B131EA-2B8E-4353-9A42-0E25A0049F0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0888973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9EEC5D8C-7494-4DDA-9DDC-CFEEB8836C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="" xmlns:a16="http://schemas.microsoft.com/office/drawing/2014/main" id="{ED365E61-8B60-4B05-877B-6266712E984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A0FE22C3-97FA-4574-9F05-71BE7EE69B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F92583-6108-432A-B685-61198B96A6FE}" type="datetimeFigureOut">
              <a:rPr lang="zh-CN" altLang="en-US" smtClean="0"/>
              <a:pPr/>
              <a:t>2018/11/16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811D51ED-48A2-44CA-9CBA-02AD6333D7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7BEAC6C5-BFB9-4D42-8706-1BEDCD7851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B131EA-2B8E-4353-9A42-0E25A0049F0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575344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="" xmlns:a16="http://schemas.microsoft.com/office/drawing/2014/main" id="{218120C1-5411-4939-8CA3-D61CD2221C4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="" xmlns:a16="http://schemas.microsoft.com/office/drawing/2014/main" id="{436E5CDB-9DCB-45CE-B58B-24B8B136970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C32DDBA9-D683-4321-82FD-A4913B487E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F92583-6108-432A-B685-61198B96A6FE}" type="datetimeFigureOut">
              <a:rPr lang="zh-CN" altLang="en-US" smtClean="0"/>
              <a:pPr/>
              <a:t>2018/11/16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55D78C7E-0634-431A-BB1B-AF3CB47337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1E3C2821-6C28-49A9-8A53-0EFA0CB514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B131EA-2B8E-4353-9A42-0E25A0049F0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6386868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415486AC-21A2-4AEE-8CE8-B745EBCCEC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0C30E105-A46A-4952-A9B7-CB0697E9804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82C0C38C-C03E-422A-8E5A-A54D1C8515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F92583-6108-432A-B685-61198B96A6FE}" type="datetimeFigureOut">
              <a:rPr lang="zh-CN" altLang="en-US" smtClean="0"/>
              <a:pPr/>
              <a:t>2018/11/16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BE2DC584-9301-41A2-9D0F-17691F4D67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001C1D79-687D-4C20-9E74-7F73A77FEF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B131EA-2B8E-4353-9A42-0E25A0049F0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2414301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997A9CE8-A288-4557-A370-47D6F077F3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409AA21C-A9C5-4D24-A4F1-40A3D976B1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E4327846-E864-47D8-904A-F9D8FADC70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F92583-6108-432A-B685-61198B96A6FE}" type="datetimeFigureOut">
              <a:rPr lang="zh-CN" altLang="en-US" smtClean="0"/>
              <a:pPr/>
              <a:t>2018/11/16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02ACB218-7386-4C91-B014-7C9E11A19C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23627C02-43FF-49C7-8AB7-FD940643B6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B131EA-2B8E-4353-9A42-0E25A0049F0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4663264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FDE961EC-840C-40D9-B128-1AF13CBD2C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3925AD6A-CEDC-466E-B3CC-50F390F5CB1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="" xmlns:a16="http://schemas.microsoft.com/office/drawing/2014/main" id="{CDA7F88E-DEF1-4FA5-95EB-10F30FF0FCB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F5422B4C-7FFD-41BC-B70C-D645898225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F92583-6108-432A-B685-61198B96A6FE}" type="datetimeFigureOut">
              <a:rPr lang="zh-CN" altLang="en-US" smtClean="0"/>
              <a:pPr/>
              <a:t>2018/11/16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9355DF12-9D1A-44EF-8251-2AE8EB088D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17C11A6B-D45E-45FA-B7B5-BE2BBCEE19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B131EA-2B8E-4353-9A42-0E25A0049F0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02250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03CA32EF-9A61-411C-B1EF-57AF735A34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69856ECF-7583-462F-9CB7-1192817002C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="" xmlns:a16="http://schemas.microsoft.com/office/drawing/2014/main" id="{C30D8BD3-9D09-4C76-B9F2-19CF8C0CE5C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="" xmlns:a16="http://schemas.microsoft.com/office/drawing/2014/main" id="{054A7C43-5DA9-4E17-8E70-6A7AE8B8F05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="" xmlns:a16="http://schemas.microsoft.com/office/drawing/2014/main" id="{8587BE3C-3EF0-4C8A-9447-60CA88408FF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="" xmlns:a16="http://schemas.microsoft.com/office/drawing/2014/main" id="{0369D3D7-9298-4D76-9943-92B2C1A901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F92583-6108-432A-B685-61198B96A6FE}" type="datetimeFigureOut">
              <a:rPr lang="zh-CN" altLang="en-US" smtClean="0"/>
              <a:pPr/>
              <a:t>2018/11/16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="" xmlns:a16="http://schemas.microsoft.com/office/drawing/2014/main" id="{09EDAFD2-AAF4-45E2-9728-5336B87619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="" xmlns:a16="http://schemas.microsoft.com/office/drawing/2014/main" id="{DEA18541-E54C-416E-9328-D30E9EF40A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B131EA-2B8E-4353-9A42-0E25A0049F0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6505891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13BD92C2-EB30-4F26-AD72-BB5EB29A3A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="" xmlns:a16="http://schemas.microsoft.com/office/drawing/2014/main" id="{BA043747-EEF6-463E-A251-6F58BB3318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F92583-6108-432A-B685-61198B96A6FE}" type="datetimeFigureOut">
              <a:rPr lang="zh-CN" altLang="en-US" smtClean="0"/>
              <a:pPr/>
              <a:t>2018/11/16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="" xmlns:a16="http://schemas.microsoft.com/office/drawing/2014/main" id="{8FB5AB7B-A150-42C0-8BD2-750E46F524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="" xmlns:a16="http://schemas.microsoft.com/office/drawing/2014/main" id="{6149AC44-CA1F-43AA-BD4F-41267E4C47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B131EA-2B8E-4353-9A42-0E25A0049F0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3911195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="" xmlns:a16="http://schemas.microsoft.com/office/drawing/2014/main" id="{6575DE4D-DC72-44BC-8397-0C1211DC0D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F92583-6108-432A-B685-61198B96A6FE}" type="datetimeFigureOut">
              <a:rPr lang="zh-CN" altLang="en-US" smtClean="0"/>
              <a:pPr/>
              <a:t>2018/11/16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984C4A65-321D-420D-9D33-5FACA3D8E4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10B0821E-334A-4E0C-98E5-77127EED9F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B131EA-2B8E-4353-9A42-0E25A0049F0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5938676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6AE4A73B-2584-418D-8267-E90028C1FF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D5B88905-B3DE-4B78-8B27-F3C27AF557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63E028C6-5A0A-472E-BE1C-F615DCE342A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AAC1C67D-C62B-45CD-BE49-9528CC40FF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F92583-6108-432A-B685-61198B96A6FE}" type="datetimeFigureOut">
              <a:rPr lang="zh-CN" altLang="en-US" smtClean="0"/>
              <a:pPr/>
              <a:t>2018/11/16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B31F86B8-CD6E-481D-99BA-5C5D7CC81A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144645F7-5364-4241-A48C-280A9D8679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B131EA-2B8E-4353-9A42-0E25A0049F0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5201401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96E452C6-4CF8-46FB-B9FE-19DF71136A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="" xmlns:a16="http://schemas.microsoft.com/office/drawing/2014/main" id="{971FF574-7D2E-45D5-BB19-483003D8D7E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C2D66B64-AFF2-477E-966C-928B00EF718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AE0F5856-A679-46F6-B66B-0AA989C606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F92583-6108-432A-B685-61198B96A6FE}" type="datetimeFigureOut">
              <a:rPr lang="zh-CN" altLang="en-US" smtClean="0"/>
              <a:pPr/>
              <a:t>2018/11/16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24877669-3682-4D5E-9004-0AE5A258AA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8F9A44F5-6433-451C-8300-D50DD4BAE1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B131EA-2B8E-4353-9A42-0E25A0049F0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1492635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="" xmlns:a16="http://schemas.microsoft.com/office/drawing/2014/main" id="{96923B9E-503B-418C-83BE-E972C9D455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2045C0B3-A217-4497-839C-4E8B557BB0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28C22DCE-FE43-4C02-B6F3-E9E17B9A921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F92583-6108-432A-B685-61198B96A6FE}" type="datetimeFigureOut">
              <a:rPr lang="zh-CN" altLang="en-US" smtClean="0"/>
              <a:pPr/>
              <a:t>2018/11/16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A585D2DC-CA7E-46F8-B25A-7A5CCF1041B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77803B07-DA6B-4F38-BB25-16AA26DD928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B131EA-2B8E-4353-9A42-0E25A0049F0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9244435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3gpp.org/ftp/tsg_ran/TSG_RAN/TSGR_81/Docs/RP-181832.zip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52ECC015-ECA9-4E0A-AA1D-E7CF0620877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11110" y="1446410"/>
            <a:ext cx="10171289" cy="2387600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>Status summary of NR RIM SI</a:t>
            </a:r>
            <a:br>
              <a:rPr lang="en-US" altLang="zh-CN" dirty="0" smtClean="0"/>
            </a:br>
            <a:endParaRPr lang="zh-CN" altLang="en-US" dirty="0"/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A2E7E7BE-5EAD-4515-8626-47032EAD8D66}"/>
              </a:ext>
            </a:extLst>
          </p:cNvPr>
          <p:cNvSpPr/>
          <p:nvPr/>
        </p:nvSpPr>
        <p:spPr>
          <a:xfrm>
            <a:off x="282222" y="157896"/>
            <a:ext cx="11650133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GB" altLang="zh-CN" b="1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3GPP TSG RAN </a:t>
            </a:r>
            <a:r>
              <a:rPr lang="en-GB" altLang="zh-CN" b="1" kern="1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WG3 </a:t>
            </a:r>
            <a:r>
              <a:rPr lang="en-GB" altLang="zh-CN" b="1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Meeting </a:t>
            </a:r>
            <a:r>
              <a:rPr lang="en-GB" altLang="zh-CN" b="1" kern="1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#102</a:t>
            </a:r>
            <a:r>
              <a:rPr lang="en-GB" altLang="zh-CN" b="1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						</a:t>
            </a:r>
            <a:r>
              <a:rPr lang="en-GB" altLang="zh-CN" b="1" kern="1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                             </a:t>
            </a:r>
            <a:r>
              <a:rPr lang="en-GB" altLang="zh-CN" b="1" kern="1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 R3-187240</a:t>
            </a:r>
            <a:endParaRPr lang="zh-CN" altLang="zh-CN" sz="24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spcAft>
                <a:spcPts val="600"/>
              </a:spcAft>
            </a:pPr>
            <a:r>
              <a:rPr lang="en-GB" altLang="zh-CN" b="1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Spokane, USA, November 12</a:t>
            </a:r>
            <a:r>
              <a:rPr lang="en-GB" altLang="zh-CN" b="1" kern="100" baseline="30000" dirty="0">
                <a:latin typeface="Times New Roman" panose="02020603050405020304" pitchFamily="18" charset="0"/>
                <a:ea typeface="宋体" panose="02010600030101010101" pitchFamily="2" charset="-122"/>
              </a:rPr>
              <a:t>th</a:t>
            </a:r>
            <a:r>
              <a:rPr lang="en-GB" altLang="zh-CN" b="1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  – 16</a:t>
            </a:r>
            <a:r>
              <a:rPr lang="en-GB" altLang="zh-CN" b="1" kern="100" baseline="30000" dirty="0">
                <a:latin typeface="Times New Roman" panose="02020603050405020304" pitchFamily="18" charset="0"/>
                <a:ea typeface="宋体" panose="02010600030101010101" pitchFamily="2" charset="-122"/>
              </a:rPr>
              <a:t>th</a:t>
            </a:r>
            <a:r>
              <a:rPr lang="en-GB" altLang="zh-CN" b="1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, 2018</a:t>
            </a:r>
            <a:endParaRPr lang="zh-CN" altLang="zh-CN" sz="24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en-GB" altLang="zh-CN" b="1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 </a:t>
            </a:r>
            <a:endParaRPr lang="zh-CN" altLang="zh-CN" sz="24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" name="サブタイトル 2"/>
          <p:cNvSpPr>
            <a:spLocks noGrp="1"/>
          </p:cNvSpPr>
          <p:nvPr>
            <p:ph type="subTitle" idx="1"/>
          </p:nvPr>
        </p:nvSpPr>
        <p:spPr>
          <a:xfrm>
            <a:off x="2906885" y="3728155"/>
            <a:ext cx="6400800" cy="1752600"/>
          </a:xfrm>
        </p:spPr>
        <p:txBody>
          <a:bodyPr>
            <a:normAutofit/>
          </a:bodyPr>
          <a:lstStyle/>
          <a:p>
            <a:r>
              <a:rPr kumimoji="1" lang="en-US" altLang="ja-JP" sz="2800" dirty="0" smtClean="0"/>
              <a:t>CMCC</a:t>
            </a:r>
            <a:endParaRPr kumimoji="1" lang="ja-JP" altLang="en-US" sz="2800" dirty="0"/>
          </a:p>
        </p:txBody>
      </p:sp>
    </p:spTree>
    <p:extLst>
      <p:ext uri="{BB962C8B-B14F-4D97-AF65-F5344CB8AC3E}">
        <p14:creationId xmlns="" xmlns:p14="http://schemas.microsoft.com/office/powerpoint/2010/main" val="18150705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E0F4C87A-E842-4B39-BF7A-E4E79DD846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Objective of SI (</a:t>
            </a:r>
            <a:r>
              <a:rPr lang="en-GB" altLang="zh-CN" u="sng" dirty="0">
                <a:hlinkClick r:id="rId2"/>
              </a:rPr>
              <a:t>RP-181832</a:t>
            </a:r>
            <a:r>
              <a:rPr lang="en-GB" altLang="zh-CN" u="sng" dirty="0"/>
              <a:t>)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9BCE4D47-1A18-4281-AAAF-7C7D3BD25AB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 latinLnBrk="1"/>
            <a:r>
              <a:rPr lang="en-GB" altLang="zh-CN" sz="2400" dirty="0"/>
              <a:t>Study mechanisms for improving network robustness and addressing strong remote base station interference, including potential UE side’s enhancement [RAN1]</a:t>
            </a:r>
            <a:endParaRPr lang="zh-CN" altLang="zh-CN" sz="3600" dirty="0"/>
          </a:p>
          <a:p>
            <a:pPr lvl="0" latinLnBrk="1"/>
            <a:r>
              <a:rPr lang="en-GB" altLang="zh-CN" sz="2400" dirty="0"/>
              <a:t>Study mechanisms for identifying which </a:t>
            </a:r>
            <a:r>
              <a:rPr lang="en-GB" altLang="zh-CN" sz="2400" dirty="0" err="1"/>
              <a:t>gNB</a:t>
            </a:r>
            <a:r>
              <a:rPr lang="en-GB" altLang="zh-CN" sz="2400" dirty="0"/>
              <a:t>(s)generate strong remote interference, including the following aspects:</a:t>
            </a:r>
            <a:endParaRPr lang="zh-CN" altLang="zh-CN" sz="3600" dirty="0"/>
          </a:p>
          <a:p>
            <a:pPr lvl="2" latinLnBrk="1"/>
            <a:r>
              <a:rPr lang="en-GB" altLang="zh-CN" sz="1800" dirty="0"/>
              <a:t>Potential Reference signal design for </a:t>
            </a:r>
            <a:r>
              <a:rPr lang="en-GB" altLang="zh-CN" sz="1800" dirty="0" err="1"/>
              <a:t>gNB</a:t>
            </a:r>
            <a:r>
              <a:rPr lang="en-GB" altLang="zh-CN" sz="1800" dirty="0"/>
              <a:t> to identify that it creates strong inter-</a:t>
            </a:r>
            <a:r>
              <a:rPr lang="en-GB" altLang="zh-CN" sz="1800" dirty="0" err="1"/>
              <a:t>gNB</a:t>
            </a:r>
            <a:r>
              <a:rPr lang="en-GB" altLang="zh-CN" sz="1800" dirty="0"/>
              <a:t> interference to some victim </a:t>
            </a:r>
            <a:r>
              <a:rPr lang="en-GB" altLang="zh-CN" sz="1800" dirty="0" err="1"/>
              <a:t>gNB</a:t>
            </a:r>
            <a:r>
              <a:rPr lang="en-GB" altLang="zh-CN" sz="1800" dirty="0"/>
              <a:t>[RAN1]</a:t>
            </a:r>
            <a:endParaRPr lang="zh-CN" altLang="zh-CN" sz="2800" dirty="0"/>
          </a:p>
          <a:p>
            <a:pPr lvl="3" latinLnBrk="1"/>
            <a:r>
              <a:rPr lang="en-GB" altLang="zh-CN" sz="1600" dirty="0"/>
              <a:t>Existing reference signals are starting points of discussion.</a:t>
            </a:r>
            <a:endParaRPr lang="zh-CN" altLang="zh-CN" sz="2400" dirty="0"/>
          </a:p>
          <a:p>
            <a:pPr lvl="2" latinLnBrk="1"/>
            <a:r>
              <a:rPr lang="en-GB" altLang="zh-CN" sz="1800" dirty="0">
                <a:solidFill>
                  <a:srgbClr val="FF0000"/>
                </a:solidFill>
              </a:rPr>
              <a:t>Mechanism for </a:t>
            </a:r>
            <a:r>
              <a:rPr lang="en-GB" altLang="zh-CN" sz="1800" dirty="0" err="1">
                <a:solidFill>
                  <a:srgbClr val="FF0000"/>
                </a:solidFill>
              </a:rPr>
              <a:t>gNB</a:t>
            </a:r>
            <a:r>
              <a:rPr lang="en-GB" altLang="zh-CN" sz="1800" dirty="0">
                <a:solidFill>
                  <a:srgbClr val="FF0000"/>
                </a:solidFill>
              </a:rPr>
              <a:t> to start and terminate the transmission/detection of the reference signal(s) [RAN1, RAN3]</a:t>
            </a:r>
            <a:endParaRPr lang="zh-CN" altLang="zh-CN" sz="2800" dirty="0">
              <a:solidFill>
                <a:srgbClr val="FF0000"/>
              </a:solidFill>
            </a:endParaRPr>
          </a:p>
          <a:p>
            <a:pPr lvl="0" latinLnBrk="1"/>
            <a:r>
              <a:rPr lang="en-GB" altLang="zh-CN" sz="2400" dirty="0">
                <a:solidFill>
                  <a:srgbClr val="FF0000"/>
                </a:solidFill>
              </a:rPr>
              <a:t>Study the potential additional coordination among </a:t>
            </a:r>
            <a:r>
              <a:rPr lang="en-GB" altLang="zh-CN" sz="2400" dirty="0" err="1">
                <a:solidFill>
                  <a:srgbClr val="FF0000"/>
                </a:solidFill>
              </a:rPr>
              <a:t>gNBs</a:t>
            </a:r>
            <a:r>
              <a:rPr lang="en-GB" altLang="zh-CN" sz="2400" dirty="0">
                <a:solidFill>
                  <a:srgbClr val="FF0000"/>
                </a:solidFill>
              </a:rPr>
              <a:t> for mitigating remote interference [RAN3] </a:t>
            </a:r>
            <a:endParaRPr lang="zh-CN" altLang="zh-CN" sz="3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955448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ED3651E7-A312-42B7-BA7C-3077E46635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Status check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4902F475-29F9-4701-9870-75A43B69A6A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1" latinLnBrk="1">
              <a:lnSpc>
                <a:spcPct val="130000"/>
              </a:lnSpc>
              <a:spcBef>
                <a:spcPts val="0"/>
              </a:spcBef>
            </a:pPr>
            <a:r>
              <a:rPr lang="en-GB" altLang="zh-CN" sz="2200" dirty="0" smtClean="0"/>
              <a:t>Mechanism </a:t>
            </a:r>
            <a:r>
              <a:rPr lang="en-GB" altLang="zh-CN" sz="2200" dirty="0"/>
              <a:t>for </a:t>
            </a:r>
            <a:r>
              <a:rPr lang="en-GB" altLang="zh-CN" sz="2200" dirty="0" err="1"/>
              <a:t>gNB</a:t>
            </a:r>
            <a:r>
              <a:rPr lang="en-GB" altLang="zh-CN" sz="2200" dirty="0"/>
              <a:t> to start and terminate the transmission/detection of the reference signal(s) [RAN1, RAN3]</a:t>
            </a:r>
          </a:p>
          <a:p>
            <a:pPr lvl="2">
              <a:lnSpc>
                <a:spcPct val="130000"/>
              </a:lnSpc>
              <a:spcBef>
                <a:spcPts val="0"/>
              </a:spcBef>
            </a:pPr>
            <a:r>
              <a:rPr lang="en-US" altLang="zh-CN" dirty="0" smtClean="0">
                <a:solidFill>
                  <a:srgbClr val="FF0000"/>
                </a:solidFill>
              </a:rPr>
              <a:t>RIM </a:t>
            </a:r>
            <a:r>
              <a:rPr lang="en-US" altLang="zh-CN" dirty="0">
                <a:solidFill>
                  <a:srgbClr val="FF0000"/>
                </a:solidFill>
              </a:rPr>
              <a:t>frameworks and </a:t>
            </a:r>
            <a:r>
              <a:rPr lang="en-US" altLang="zh-CN" dirty="0" smtClean="0">
                <a:solidFill>
                  <a:srgbClr val="FF0000"/>
                </a:solidFill>
              </a:rPr>
              <a:t>workflow are defined, OAM requirement are identified.</a:t>
            </a:r>
            <a:endParaRPr lang="en-US" altLang="zh-CN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478844" y="4109156"/>
            <a:ext cx="9645654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200" b="1" dirty="0" smtClean="0"/>
              <a:t>Observation: The task has been finished from RAN3 point of view. </a:t>
            </a:r>
            <a:endParaRPr lang="zh-CN" altLang="en-US" sz="2200" b="1" dirty="0"/>
          </a:p>
        </p:txBody>
      </p:sp>
    </p:spTree>
    <p:extLst>
      <p:ext uri="{BB962C8B-B14F-4D97-AF65-F5344CB8AC3E}">
        <p14:creationId xmlns="" xmlns:p14="http://schemas.microsoft.com/office/powerpoint/2010/main" val="30093704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F15811B9-2CDD-43A7-8A8E-C21D408545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Status check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451C1EAE-6B02-4354-AC89-07FE16F2B5A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zh-CN" dirty="0"/>
              <a:t>Study the potential additional coordination among </a:t>
            </a:r>
            <a:r>
              <a:rPr lang="en-GB" altLang="zh-CN" dirty="0" err="1"/>
              <a:t>gNBs</a:t>
            </a:r>
            <a:r>
              <a:rPr lang="en-GB" altLang="zh-CN" dirty="0"/>
              <a:t> for mitigating remote interference [RAN3] </a:t>
            </a:r>
            <a:endParaRPr lang="zh-CN" altLang="zh-CN" sz="4000" dirty="0"/>
          </a:p>
          <a:p>
            <a:pPr lvl="1"/>
            <a:r>
              <a:rPr lang="en-US" altLang="zh-CN" dirty="0" smtClean="0">
                <a:solidFill>
                  <a:srgbClr val="FF0000"/>
                </a:solidFill>
              </a:rPr>
              <a:t>RAN3 </a:t>
            </a:r>
            <a:r>
              <a:rPr lang="en-US" altLang="zh-CN" dirty="0" smtClean="0">
                <a:solidFill>
                  <a:srgbClr val="FF0000"/>
                </a:solidFill>
              </a:rPr>
              <a:t>has studied </a:t>
            </a:r>
            <a:r>
              <a:rPr lang="en-US" altLang="zh-CN" dirty="0" smtClean="0">
                <a:solidFill>
                  <a:srgbClr val="FF0000"/>
                </a:solidFill>
              </a:rPr>
              <a:t>and concluded on the following key aspects related to coordination among </a:t>
            </a:r>
            <a:r>
              <a:rPr lang="en-US" altLang="zh-CN" dirty="0" err="1" smtClean="0">
                <a:solidFill>
                  <a:srgbClr val="FF0000"/>
                </a:solidFill>
              </a:rPr>
              <a:t>gNBs</a:t>
            </a:r>
            <a:r>
              <a:rPr lang="en-US" altLang="zh-CN" dirty="0" smtClean="0">
                <a:solidFill>
                  <a:srgbClr val="FF0000"/>
                </a:solidFill>
              </a:rPr>
              <a:t>:</a:t>
            </a:r>
          </a:p>
          <a:p>
            <a:pPr lvl="2"/>
            <a:r>
              <a:rPr lang="en-US" altLang="zh-CN" dirty="0" smtClean="0">
                <a:solidFill>
                  <a:srgbClr val="FF0000"/>
                </a:solidFill>
              </a:rPr>
              <a:t>Set ID configuration</a:t>
            </a:r>
            <a:endParaRPr lang="en-US" altLang="zh-CN" dirty="0">
              <a:solidFill>
                <a:srgbClr val="FF0000"/>
              </a:solidFill>
            </a:endParaRPr>
          </a:p>
          <a:p>
            <a:pPr lvl="2"/>
            <a:r>
              <a:rPr lang="en-US" altLang="zh-CN" dirty="0" smtClean="0">
                <a:solidFill>
                  <a:srgbClr val="FF0000"/>
                </a:solidFill>
              </a:rPr>
              <a:t>Inter-cluster </a:t>
            </a:r>
            <a:r>
              <a:rPr lang="en-US" altLang="zh-CN" dirty="0" err="1" smtClean="0">
                <a:solidFill>
                  <a:srgbClr val="FF0000"/>
                </a:solidFill>
              </a:rPr>
              <a:t>signalling</a:t>
            </a:r>
            <a:endParaRPr lang="en-US" altLang="zh-CN" dirty="0" smtClean="0">
              <a:solidFill>
                <a:srgbClr val="FF0000"/>
              </a:solidFill>
            </a:endParaRPr>
          </a:p>
          <a:p>
            <a:pPr lvl="2"/>
            <a:r>
              <a:rPr lang="en-US" altLang="zh-CN" dirty="0" smtClean="0">
                <a:solidFill>
                  <a:srgbClr val="FF0000"/>
                </a:solidFill>
              </a:rPr>
              <a:t>Intra-cluster </a:t>
            </a:r>
            <a:r>
              <a:rPr lang="en-US" altLang="zh-CN" dirty="0" err="1" smtClean="0">
                <a:solidFill>
                  <a:srgbClr val="FF0000"/>
                </a:solidFill>
              </a:rPr>
              <a:t>signalling</a:t>
            </a:r>
            <a:endParaRPr lang="en-US" altLang="zh-CN" dirty="0" smtClean="0">
              <a:solidFill>
                <a:srgbClr val="FF0000"/>
              </a:solidFill>
            </a:endParaRPr>
          </a:p>
          <a:p>
            <a:pPr lvl="2"/>
            <a:r>
              <a:rPr lang="en-US" altLang="zh-CN" dirty="0" smtClean="0">
                <a:solidFill>
                  <a:srgbClr val="FF0000"/>
                </a:solidFill>
              </a:rPr>
              <a:t>Resolution of framework 2.2</a:t>
            </a:r>
            <a:endParaRPr lang="en-US" altLang="zh-CN" dirty="0">
              <a:solidFill>
                <a:srgbClr val="FF0000"/>
              </a:solidFill>
            </a:endParaRPr>
          </a:p>
          <a:p>
            <a:pPr lvl="1"/>
            <a:r>
              <a:rPr lang="en-US" altLang="zh-CN" dirty="0" smtClean="0">
                <a:solidFill>
                  <a:srgbClr val="FF0000"/>
                </a:solidFill>
              </a:rPr>
              <a:t>Details solutions for inter-cluster </a:t>
            </a:r>
            <a:r>
              <a:rPr lang="en-US" altLang="zh-CN" dirty="0" err="1" smtClean="0">
                <a:solidFill>
                  <a:srgbClr val="FF0000"/>
                </a:solidFill>
              </a:rPr>
              <a:t>signalling</a:t>
            </a:r>
            <a:r>
              <a:rPr lang="en-US" altLang="zh-CN" dirty="0" smtClean="0">
                <a:solidFill>
                  <a:srgbClr val="FF0000"/>
                </a:solidFill>
              </a:rPr>
              <a:t> will be specified in the normative work.</a:t>
            </a:r>
            <a:endParaRPr lang="en-US" altLang="zh-CN" dirty="0">
              <a:solidFill>
                <a:srgbClr val="FF000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51468" y="5566814"/>
            <a:ext cx="10408355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200" b="1" dirty="0" smtClean="0"/>
              <a:t>Observation: The task has been finished from RAN3 point of view. </a:t>
            </a:r>
            <a:endParaRPr lang="zh-CN" altLang="en-US" sz="2200" b="1" dirty="0" smtClean="0"/>
          </a:p>
        </p:txBody>
      </p:sp>
    </p:spTree>
    <p:extLst>
      <p:ext uri="{BB962C8B-B14F-4D97-AF65-F5344CB8AC3E}">
        <p14:creationId xmlns="" xmlns:p14="http://schemas.microsoft.com/office/powerpoint/2010/main" val="22951228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F15811B9-2CDD-43A7-8A8E-C21D408545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Recommendations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451C1EAE-6B02-4354-AC89-07FE16F2B5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909131"/>
          </a:xfrm>
        </p:spPr>
        <p:txBody>
          <a:bodyPr>
            <a:normAutofit/>
          </a:bodyPr>
          <a:lstStyle/>
          <a:p>
            <a:pPr algn="just"/>
            <a:r>
              <a:rPr lang="en-GB" altLang="zh-CN" dirty="0" smtClean="0"/>
              <a:t>It is proposed to conclude that </a:t>
            </a:r>
            <a:r>
              <a:rPr lang="en-US" altLang="zh-CN" b="1" dirty="0" smtClean="0"/>
              <a:t>the SI on NR Remote Interference management can be considered completed from RAN3 point of view</a:t>
            </a:r>
            <a:endParaRPr lang="en-US" altLang="zh-CN" b="1" dirty="0"/>
          </a:p>
        </p:txBody>
      </p:sp>
    </p:spTree>
    <p:extLst>
      <p:ext uri="{BB962C8B-B14F-4D97-AF65-F5344CB8AC3E}">
        <p14:creationId xmlns="" xmlns:p14="http://schemas.microsoft.com/office/powerpoint/2010/main" val="22951228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846</TotalTime>
  <Words>256</Words>
  <Application>Microsoft Office PowerPoint</Application>
  <PresentationFormat>自定义</PresentationFormat>
  <Paragraphs>27</Paragraphs>
  <Slides>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Office 主题​​</vt:lpstr>
      <vt:lpstr>Status summary of NR RIM SI </vt:lpstr>
      <vt:lpstr>Objective of SI (RP-181832)</vt:lpstr>
      <vt:lpstr>Status check</vt:lpstr>
      <vt:lpstr>Status check</vt:lpstr>
      <vt:lpstr>Recommendations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Remaining open issues for NR RIM SI</dc:title>
  <dc:creator>Dan</dc:creator>
  <cp:lastModifiedBy>cmri</cp:lastModifiedBy>
  <cp:revision>67</cp:revision>
  <dcterms:created xsi:type="dcterms:W3CDTF">2018-11-15T10:52:26Z</dcterms:created>
  <dcterms:modified xsi:type="dcterms:W3CDTF">2018-11-16T19:10:58Z</dcterms:modified>
</cp:coreProperties>
</file>