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9" r:id="rId3"/>
    <p:sldId id="270" r:id="rId4"/>
    <p:sldId id="274" r:id="rId5"/>
    <p:sldId id="276" r:id="rId6"/>
    <p:sldId id="271" r:id="rId7"/>
    <p:sldId id="275" r:id="rId8"/>
    <p:sldId id="281" r:id="rId9"/>
    <p:sldId id="282" r:id="rId10"/>
    <p:sldId id="283" r:id="rId11"/>
    <p:sldId id="280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99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8D38-E552-4E52-919D-64BEF3237689}" type="datetimeFigureOut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70F0-7AAD-4020-A29D-D5E0589C93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13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1166B-A5E3-4DBA-9CC3-472E15BB9E5F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B3BC6-F20D-46AD-81AE-7326A4D0F056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AB4AC-0D49-40D5-AEB9-8E2AB5848B63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91A-AAE6-46DD-9E03-AF2AB1DB1E36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D7CE-D92B-4108-8E64-B619AF4BB8C2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88E1F-FFAA-4E94-9C42-B79952E78571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F4FD-E11E-4FAA-B8EC-BC6FC8F4F7D9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A5DE-B73F-4BA4-975A-B09A0B123768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7DBE-4ABA-41BF-83C8-09DBD485E404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E6C6-5CAA-46AC-ACFB-F7D9769CA084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B43E-4648-441B-BB54-565491599996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8A65-EE99-44A6-998F-3C48DF300112}" type="datetime1">
              <a:rPr kumimoji="1" lang="ja-JP" altLang="en-US" smtClean="0"/>
              <a:t>2018/11/2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Data forwarding on Inter-system HO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R3-186614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TSG-RAN WG3 RAN3#102</a:t>
            </a:r>
            <a:r>
              <a:rPr lang="en-GB" altLang="ja-JP" b="1" i="1" dirty="0"/>
              <a:t>	</a:t>
            </a:r>
            <a:endParaRPr lang="en-GB" altLang="ja-JP" b="1" i="1" dirty="0" smtClean="0"/>
          </a:p>
          <a:p>
            <a:r>
              <a:rPr lang="en-GB" altLang="ja-JP" b="1" dirty="0" smtClean="0"/>
              <a:t>Spokane</a:t>
            </a:r>
            <a:r>
              <a:rPr lang="en-GB" altLang="ja-JP" b="1" dirty="0"/>
              <a:t>, Washington, USA, 12th Nov 2018 - 16th Nov 2018</a:t>
            </a:r>
            <a:endParaRPr lang="ja-JP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Proposed 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RAN3 to apply Solution 3 described in [5]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079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[1] </a:t>
            </a:r>
            <a:r>
              <a:rPr lang="en-US" altLang="ja-JP" sz="2400" dirty="0" smtClean="0"/>
              <a:t>RAN3_101bis_agenda_with_Tdocs_20181012_EOM.doc</a:t>
            </a:r>
          </a:p>
          <a:p>
            <a:r>
              <a:rPr kumimoji="1" lang="en-US" altLang="ja-JP" sz="2400" dirty="0" smtClean="0"/>
              <a:t>[2 ]R3-186128,, </a:t>
            </a:r>
          </a:p>
          <a:p>
            <a:r>
              <a:rPr lang="en-US" altLang="ja-JP" sz="2400" dirty="0" smtClean="0"/>
              <a:t>[3] R3-186127, “</a:t>
            </a:r>
            <a:r>
              <a:rPr lang="da-DK" altLang="ja-JP" sz="2400" dirty="0"/>
              <a:t>(TP for NR BL CR for TS 38.300): Handling of Inter-system end markers (Solution 2)</a:t>
            </a:r>
            <a:r>
              <a:rPr lang="en-US" altLang="ja-JP" sz="2400" dirty="0"/>
              <a:t>” , Nokia, Nokia Shanghai Bell</a:t>
            </a:r>
            <a:endParaRPr lang="en-US" altLang="ja-JP" sz="2400" dirty="0" smtClean="0"/>
          </a:p>
          <a:p>
            <a:r>
              <a:rPr kumimoji="1" lang="en-US" altLang="ja-JP" sz="2400" dirty="0" smtClean="0"/>
              <a:t>[4] R3-186256, “</a:t>
            </a:r>
            <a:r>
              <a:rPr lang="da-DK" altLang="ja-JP" sz="2400" dirty="0"/>
              <a:t>(TP for NR BL CR for TS 38.300): Handling of Inter-system end markers </a:t>
            </a:r>
            <a:r>
              <a:rPr lang="en-US" altLang="ja-JP" sz="2400" dirty="0"/>
              <a:t>”, Nokia, Nokia Shanghai Bell</a:t>
            </a:r>
            <a:endParaRPr kumimoji="1" lang="en-US" altLang="ja-JP" sz="2400" dirty="0" smtClean="0"/>
          </a:p>
          <a:p>
            <a:r>
              <a:rPr lang="en-US" altLang="ja-JP" sz="2400" dirty="0" smtClean="0"/>
              <a:t>[5] </a:t>
            </a:r>
            <a:r>
              <a:rPr lang="en-US" altLang="ja-JP" sz="2400" dirty="0"/>
              <a:t>R3-186129, </a:t>
            </a:r>
            <a:r>
              <a:rPr lang="en-US" altLang="ja-JP" sz="2400" dirty="0" smtClean="0"/>
              <a:t>“TP </a:t>
            </a:r>
            <a:r>
              <a:rPr lang="en-US" altLang="ja-JP" sz="2400" dirty="0"/>
              <a:t>for BL CR for 38.300 for inter-system </a:t>
            </a:r>
            <a:r>
              <a:rPr lang="en-US" altLang="ja-JP" sz="2400" dirty="0" smtClean="0"/>
              <a:t>HO” </a:t>
            </a:r>
            <a:r>
              <a:rPr lang="en-US" altLang="ja-JP" sz="2400" dirty="0"/>
              <a:t>, </a:t>
            </a:r>
            <a:r>
              <a:rPr lang="en-US" altLang="ja-JP" sz="2400" dirty="0" smtClean="0"/>
              <a:t>Ericsson, Nokia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718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Data forwarding on Inter-system HO is discussed for a long time.</a:t>
            </a:r>
          </a:p>
          <a:p>
            <a:r>
              <a:rPr lang="en-US" altLang="ja-JP" sz="2800" dirty="0" smtClean="0"/>
              <a:t>However, there still be three options as described in [1].</a:t>
            </a:r>
          </a:p>
          <a:p>
            <a:pPr lvl="1"/>
            <a:r>
              <a:rPr lang="en-US" altLang="ja-JP" sz="2400" dirty="0" smtClean="0"/>
              <a:t>Solution 1 in [2], Solution 2 in [3] and [4], Solution 3 in [5]</a:t>
            </a:r>
          </a:p>
          <a:p>
            <a:pPr lvl="1"/>
            <a:endParaRPr kumimoji="1" lang="en-US" altLang="ja-JP" sz="2800" dirty="0"/>
          </a:p>
          <a:p>
            <a:r>
              <a:rPr lang="en-US" altLang="ja-JP" sz="2800" dirty="0" smtClean="0"/>
              <a:t>This paper provides illustrates those options and way forward  from operator perspective.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474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線吹き出し 1 (枠付き) 77"/>
          <p:cNvSpPr/>
          <p:nvPr/>
        </p:nvSpPr>
        <p:spPr>
          <a:xfrm>
            <a:off x="4427984" y="2132856"/>
            <a:ext cx="3240360" cy="1512168"/>
          </a:xfrm>
          <a:prstGeom prst="borderCallout1">
            <a:avLst>
              <a:gd name="adj1" fmla="val 106316"/>
              <a:gd name="adj2" fmla="val 46455"/>
              <a:gd name="adj3" fmla="val 122964"/>
              <a:gd name="adj4" fmla="val 39418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- per DRB for PDCP SDU 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- Per PDU session for fresh packet</a:t>
            </a: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DRB tunnels)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PDU session tunnels</a:t>
            </a:r>
            <a:r>
              <a:rPr lang="en-US" altLang="ja-JP" sz="14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Case 1: Intra-system handover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3059832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092280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6" name="下矢印 65"/>
          <p:cNvSpPr/>
          <p:nvPr/>
        </p:nvSpPr>
        <p:spPr>
          <a:xfrm>
            <a:off x="309793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3059832" y="301843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70" name="正方形/長方形 69"/>
          <p:cNvSpPr/>
          <p:nvPr/>
        </p:nvSpPr>
        <p:spPr>
          <a:xfrm>
            <a:off x="3059832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81" name="直線コネクタ 80"/>
          <p:cNvCxnSpPr/>
          <p:nvPr/>
        </p:nvCxnSpPr>
        <p:spPr>
          <a:xfrm>
            <a:off x="72008" y="1988840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/>
          <p:cNvSpPr txBox="1"/>
          <p:nvPr/>
        </p:nvSpPr>
        <p:spPr>
          <a:xfrm>
            <a:off x="4211960" y="3908660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2</a:t>
            </a:r>
            <a:endParaRPr kumimoji="1" lang="ja-JP" altLang="en-US" sz="1600" dirty="0"/>
          </a:p>
        </p:txBody>
      </p:sp>
      <p:sp>
        <p:nvSpPr>
          <p:cNvPr id="84" name="下矢印 83"/>
          <p:cNvSpPr/>
          <p:nvPr/>
        </p:nvSpPr>
        <p:spPr>
          <a:xfrm rot="16200000">
            <a:off x="5364088" y="2636912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7" name="線吹き出し 1 (枠付き) 86"/>
          <p:cNvSpPr/>
          <p:nvPr/>
        </p:nvSpPr>
        <p:spPr>
          <a:xfrm>
            <a:off x="1187624" y="3068960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90" name="コンテンツ プレースホルダー 2"/>
          <p:cNvSpPr txBox="1">
            <a:spLocks/>
          </p:cNvSpPr>
          <p:nvPr/>
        </p:nvSpPr>
        <p:spPr>
          <a:xfrm>
            <a:off x="323528" y="1292920"/>
            <a:ext cx="8496944" cy="7679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Following was already agreed.</a:t>
            </a:r>
          </a:p>
          <a:p>
            <a:pPr lvl="1"/>
            <a:r>
              <a:rPr lang="en-US" altLang="ja-JP" sz="2000" dirty="0" smtClean="0"/>
              <a:t>Note that not only </a:t>
            </a:r>
            <a:r>
              <a:rPr lang="en-US" altLang="ja-JP" sz="2000" dirty="0" err="1" smtClean="0"/>
              <a:t>Xn</a:t>
            </a:r>
            <a:r>
              <a:rPr lang="en-US" altLang="ja-JP" sz="2000" dirty="0" smtClean="0"/>
              <a:t> HO but also NG HO same would be applied.</a:t>
            </a:r>
          </a:p>
        </p:txBody>
      </p:sp>
    </p:spTree>
    <p:extLst>
      <p:ext uri="{BB962C8B-B14F-4D97-AF65-F5344CB8AC3E}">
        <p14:creationId xmlns:p14="http://schemas.microsoft.com/office/powerpoint/2010/main" val="301003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線吹き出し 1 (枠付き) 50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7270"/>
              <a:gd name="adj2" fmla="val -3415"/>
              <a:gd name="adj3" fmla="val 15126"/>
              <a:gd name="adj4" fmla="val -22910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52" name="線吹き出し 1 (枠付き) 51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-7674"/>
              <a:gd name="adj2" fmla="val 45566"/>
              <a:gd name="adj3" fmla="val -39474"/>
              <a:gd name="adj4" fmla="val 4844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53" name="線吹き出し 1 (枠付き) 52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8403"/>
              <a:gd name="adj2" fmla="val 103012"/>
              <a:gd name="adj3" fmla="val 4922"/>
              <a:gd name="adj4" fmla="val 131989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</a:t>
            </a:r>
            <a:r>
              <a:rPr lang="en-US" altLang="ja-JP" sz="1400" dirty="0" smtClean="0">
                <a:solidFill>
                  <a:srgbClr val="FF0000"/>
                </a:solidFill>
              </a:rPr>
              <a:t>2)</a:t>
            </a:r>
            <a:endParaRPr lang="en-US" altLang="ja-JP" sz="1400" dirty="0">
              <a:solidFill>
                <a:srgbClr val="FF0000"/>
              </a:solidFill>
            </a:endParaRP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</a:t>
            </a:r>
            <a:r>
              <a:rPr kumimoji="1" lang="en-US" altLang="ja-JP" sz="1400" dirty="0" err="1" smtClean="0">
                <a:solidFill>
                  <a:srgbClr val="FF0000"/>
                </a:solidFill>
              </a:rPr>
              <a:t>QoS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</a:t>
            </a:r>
            <a:r>
              <a:rPr lang="en-US" altLang="ja-JP" sz="1400" dirty="0" smtClean="0">
                <a:solidFill>
                  <a:schemeClr val="tx1"/>
                </a:solidFill>
              </a:rPr>
              <a:t>3 </a:t>
            </a:r>
            <a:r>
              <a:rPr lang="en-US" altLang="ja-JP" sz="1400" dirty="0">
                <a:solidFill>
                  <a:schemeClr val="tx1"/>
                </a:solidFill>
              </a:rPr>
              <a:t>&amp; </a:t>
            </a:r>
            <a:r>
              <a:rPr lang="en-US" altLang="ja-JP" sz="1400" dirty="0" smtClean="0">
                <a:solidFill>
                  <a:schemeClr val="tx1"/>
                </a:solidFill>
              </a:rPr>
              <a:t>4)</a:t>
            </a:r>
            <a:endParaRPr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Case 2: Inter-system handover (5G =&gt; 4G)(1/2)</a:t>
            </a:r>
            <a:endParaRPr kumimoji="1" lang="ja-JP" altLang="en-US" sz="3200" dirty="0"/>
          </a:p>
        </p:txBody>
      </p:sp>
      <p:sp>
        <p:nvSpPr>
          <p:cNvPr id="64" name="正方形/長方形 63"/>
          <p:cNvSpPr/>
          <p:nvPr/>
        </p:nvSpPr>
        <p:spPr>
          <a:xfrm>
            <a:off x="3059832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092280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6" name="下矢印 65"/>
          <p:cNvSpPr/>
          <p:nvPr/>
        </p:nvSpPr>
        <p:spPr>
          <a:xfrm>
            <a:off x="309793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3059832" y="301843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648959" y="3018438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69" name="正方形/長方形 68"/>
          <p:cNvSpPr/>
          <p:nvPr/>
        </p:nvSpPr>
        <p:spPr>
          <a:xfrm>
            <a:off x="7092280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3059832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1" name="下矢印 70"/>
          <p:cNvSpPr/>
          <p:nvPr/>
        </p:nvSpPr>
        <p:spPr>
          <a:xfrm rot="10800000">
            <a:off x="3635896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2" name="下矢印 71"/>
          <p:cNvSpPr/>
          <p:nvPr/>
        </p:nvSpPr>
        <p:spPr>
          <a:xfrm rot="16200000">
            <a:off x="5364087" y="908720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211960" y="2154342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74" name="下矢印 73"/>
          <p:cNvSpPr/>
          <p:nvPr/>
        </p:nvSpPr>
        <p:spPr>
          <a:xfrm>
            <a:off x="738031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7334430" y="2911881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cxnSp>
        <p:nvCxnSpPr>
          <p:cNvPr id="5" name="直線コネクタ 4"/>
          <p:cNvCxnSpPr/>
          <p:nvPr/>
        </p:nvCxnSpPr>
        <p:spPr>
          <a:xfrm>
            <a:off x="72008" y="4437112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>
            <a:off x="72008" y="1988840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線吹き出し 1 (枠付き) 47"/>
          <p:cNvSpPr/>
          <p:nvPr/>
        </p:nvSpPr>
        <p:spPr>
          <a:xfrm>
            <a:off x="1187624" y="3068960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107504" y="2086109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Solution 1</a:t>
            </a:r>
            <a:endParaRPr kumimoji="1" lang="ja-JP" altLang="en-US" b="1" dirty="0"/>
          </a:p>
        </p:txBody>
      </p:sp>
      <p:sp>
        <p:nvSpPr>
          <p:cNvPr id="58" name="コンテンツ プレースホルダー 2"/>
          <p:cNvSpPr txBox="1">
            <a:spLocks/>
          </p:cNvSpPr>
          <p:nvPr/>
        </p:nvSpPr>
        <p:spPr>
          <a:xfrm>
            <a:off x="323528" y="1268760"/>
            <a:ext cx="8496944" cy="5040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3 proposed solutions captured (red text shows difference)</a:t>
            </a:r>
          </a:p>
        </p:txBody>
      </p:sp>
      <p:sp>
        <p:nvSpPr>
          <p:cNvPr id="102" name="線吹き出し 1 (枠付き) 101"/>
          <p:cNvSpPr/>
          <p:nvPr/>
        </p:nvSpPr>
        <p:spPr>
          <a:xfrm>
            <a:off x="4644008" y="5466710"/>
            <a:ext cx="2232248" cy="1346666"/>
          </a:xfrm>
          <a:prstGeom prst="borderCallout1">
            <a:avLst>
              <a:gd name="adj1" fmla="val 17270"/>
              <a:gd name="adj2" fmla="val -3415"/>
              <a:gd name="adj3" fmla="val 15126"/>
              <a:gd name="adj4" fmla="val -22910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103" name="線吹き出し 1 (枠付き) 102"/>
          <p:cNvSpPr/>
          <p:nvPr/>
        </p:nvSpPr>
        <p:spPr>
          <a:xfrm>
            <a:off x="4644008" y="5466710"/>
            <a:ext cx="2232248" cy="1346666"/>
          </a:xfrm>
          <a:prstGeom prst="borderCallout1">
            <a:avLst>
              <a:gd name="adj1" fmla="val -7674"/>
              <a:gd name="adj2" fmla="val 45566"/>
              <a:gd name="adj3" fmla="val -39474"/>
              <a:gd name="adj4" fmla="val 4844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104" name="線吹き出し 1 (枠付き) 103"/>
          <p:cNvSpPr/>
          <p:nvPr/>
        </p:nvSpPr>
        <p:spPr>
          <a:xfrm>
            <a:off x="4644008" y="5466710"/>
            <a:ext cx="2232248" cy="1346666"/>
          </a:xfrm>
          <a:prstGeom prst="borderCallout1">
            <a:avLst>
              <a:gd name="adj1" fmla="val 18403"/>
              <a:gd name="adj2" fmla="val 103012"/>
              <a:gd name="adj3" fmla="val 4922"/>
              <a:gd name="adj4" fmla="val 131989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</a:t>
            </a:r>
            <a:r>
              <a:rPr lang="en-US" altLang="ja-JP" sz="1400" dirty="0" smtClean="0">
                <a:solidFill>
                  <a:srgbClr val="FF0000"/>
                </a:solidFill>
              </a:rPr>
              <a:t>2)</a:t>
            </a:r>
            <a:endParaRPr lang="en-US" altLang="ja-JP" sz="1400" dirty="0">
              <a:solidFill>
                <a:srgbClr val="FF0000"/>
              </a:solidFill>
            </a:endParaRP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PDU 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</a:t>
            </a:r>
            <a:r>
              <a:rPr lang="en-US" altLang="ja-JP" sz="1400" dirty="0" smtClean="0">
                <a:solidFill>
                  <a:schemeClr val="tx1"/>
                </a:solidFill>
              </a:rPr>
              <a:t>3 </a:t>
            </a:r>
            <a:r>
              <a:rPr lang="en-US" altLang="ja-JP" sz="1400" dirty="0">
                <a:solidFill>
                  <a:schemeClr val="tx1"/>
                </a:solidFill>
              </a:rPr>
              <a:t>&amp; </a:t>
            </a:r>
            <a:r>
              <a:rPr lang="en-US" altLang="ja-JP" sz="1400" dirty="0" smtClean="0">
                <a:solidFill>
                  <a:schemeClr val="tx1"/>
                </a:solidFill>
              </a:rPr>
              <a:t>4)</a:t>
            </a:r>
            <a:endParaRPr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105" name="正方形/長方形 104"/>
          <p:cNvSpPr/>
          <p:nvPr/>
        </p:nvSpPr>
        <p:spPr>
          <a:xfrm>
            <a:off x="3131840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06" name="正方形/長方形 105"/>
          <p:cNvSpPr/>
          <p:nvPr/>
        </p:nvSpPr>
        <p:spPr>
          <a:xfrm>
            <a:off x="7164288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07" name="下矢印 106"/>
          <p:cNvSpPr/>
          <p:nvPr/>
        </p:nvSpPr>
        <p:spPr>
          <a:xfrm>
            <a:off x="3169940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8" name="テキスト ボックス 107"/>
          <p:cNvSpPr txBox="1"/>
          <p:nvPr/>
        </p:nvSpPr>
        <p:spPr>
          <a:xfrm>
            <a:off x="3131840" y="546671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3720967" y="546671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110" name="正方形/長方形 109"/>
          <p:cNvSpPr/>
          <p:nvPr/>
        </p:nvSpPr>
        <p:spPr>
          <a:xfrm>
            <a:off x="7164288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3131840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12" name="下矢印 111"/>
          <p:cNvSpPr/>
          <p:nvPr/>
        </p:nvSpPr>
        <p:spPr>
          <a:xfrm rot="10800000">
            <a:off x="3707904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3" name="下矢印 112"/>
          <p:cNvSpPr/>
          <p:nvPr/>
        </p:nvSpPr>
        <p:spPr>
          <a:xfrm rot="16200000">
            <a:off x="5436095" y="3356992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4" name="テキスト ボックス 113"/>
          <p:cNvSpPr txBox="1"/>
          <p:nvPr/>
        </p:nvSpPr>
        <p:spPr>
          <a:xfrm>
            <a:off x="4283968" y="4602614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115" name="下矢印 114"/>
          <p:cNvSpPr/>
          <p:nvPr/>
        </p:nvSpPr>
        <p:spPr>
          <a:xfrm>
            <a:off x="7452320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/>
          <p:cNvSpPr txBox="1"/>
          <p:nvPr/>
        </p:nvSpPr>
        <p:spPr>
          <a:xfrm>
            <a:off x="7406438" y="5360153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cxnSp>
        <p:nvCxnSpPr>
          <p:cNvPr id="117" name="直線コネクタ 116"/>
          <p:cNvCxnSpPr/>
          <p:nvPr/>
        </p:nvCxnSpPr>
        <p:spPr>
          <a:xfrm>
            <a:off x="144016" y="6885384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線コネクタ 117"/>
          <p:cNvCxnSpPr/>
          <p:nvPr/>
        </p:nvCxnSpPr>
        <p:spPr>
          <a:xfrm>
            <a:off x="144016" y="4437112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線吹き出し 1 (枠付き) 118"/>
          <p:cNvSpPr/>
          <p:nvPr/>
        </p:nvSpPr>
        <p:spPr>
          <a:xfrm>
            <a:off x="1259632" y="5517232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20" name="角丸四角形 119"/>
          <p:cNvSpPr/>
          <p:nvPr/>
        </p:nvSpPr>
        <p:spPr>
          <a:xfrm>
            <a:off x="179512" y="4534381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Solution 2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14691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Case 2: Inter-system handover (5G =&gt; 4G)(2/2)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85" name="線吹き出し 1 (枠付き) 84"/>
          <p:cNvSpPr/>
          <p:nvPr/>
        </p:nvSpPr>
        <p:spPr>
          <a:xfrm>
            <a:off x="4572000" y="1916832"/>
            <a:ext cx="2232248" cy="1584175"/>
          </a:xfrm>
          <a:prstGeom prst="borderCallout1">
            <a:avLst>
              <a:gd name="adj1" fmla="val 17270"/>
              <a:gd name="adj2" fmla="val -3415"/>
              <a:gd name="adj3" fmla="val 24196"/>
              <a:gd name="adj4" fmla="val -23495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2)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3 &amp; 4)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86" name="線吹き出し 1 (枠付き) 85"/>
          <p:cNvSpPr/>
          <p:nvPr/>
        </p:nvSpPr>
        <p:spPr>
          <a:xfrm>
            <a:off x="4572000" y="1916832"/>
            <a:ext cx="2232248" cy="1584175"/>
          </a:xfrm>
          <a:prstGeom prst="borderCallout1">
            <a:avLst>
              <a:gd name="adj1" fmla="val -5200"/>
              <a:gd name="adj2" fmla="val 44396"/>
              <a:gd name="adj3" fmla="val -19289"/>
              <a:gd name="adj4" fmla="val 4727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2)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3 &amp; 4)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87" name="線吹き出し 1 (枠付き) 86"/>
          <p:cNvSpPr/>
          <p:nvPr/>
        </p:nvSpPr>
        <p:spPr>
          <a:xfrm>
            <a:off x="4572000" y="1916832"/>
            <a:ext cx="2232248" cy="1584176"/>
          </a:xfrm>
          <a:prstGeom prst="borderCallout1">
            <a:avLst>
              <a:gd name="adj1" fmla="val 18403"/>
              <a:gd name="adj2" fmla="val 103012"/>
              <a:gd name="adj3" fmla="val 17806"/>
              <a:gd name="adj4" fmla="val 13140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kumimoji="1" lang="en-US" altLang="ja-JP" sz="1400" u="sng" dirty="0" smtClean="0">
                <a:solidFill>
                  <a:srgbClr val="FF0000"/>
                </a:solidFill>
              </a:rPr>
              <a:t>(direct also possible)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E-RAB (for 2)</a:t>
            </a:r>
          </a:p>
          <a:p>
            <a:r>
              <a:rPr lang="en-US" altLang="ja-JP" sz="1400" dirty="0" smtClean="0">
                <a:solidFill>
                  <a:schemeClr val="tx1"/>
                </a:solidFill>
              </a:rPr>
              <a:t> - </a:t>
            </a:r>
            <a:r>
              <a:rPr lang="en-US" altLang="ja-JP" sz="1400" dirty="0">
                <a:solidFill>
                  <a:schemeClr val="tx1"/>
                </a:solidFill>
              </a:rPr>
              <a:t>Per </a:t>
            </a:r>
            <a:r>
              <a:rPr lang="en-US" altLang="ja-JP" sz="1400" dirty="0" smtClean="0">
                <a:solidFill>
                  <a:schemeClr val="tx1"/>
                </a:solidFill>
              </a:rPr>
              <a:t>E-RAB (for 3 &amp; 4)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tunnel (for 2)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 smtClean="0">
                <a:solidFill>
                  <a:schemeClr val="tx1"/>
                </a:solidFill>
              </a:rPr>
              <a:t>- Per tunnel (for 3 &amp; 4)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88" name="正方形/長方形 87"/>
          <p:cNvSpPr/>
          <p:nvPr/>
        </p:nvSpPr>
        <p:spPr>
          <a:xfrm>
            <a:off x="3059832" y="1196751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7092280" y="2924943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90" name="下矢印 89"/>
          <p:cNvSpPr/>
          <p:nvPr/>
        </p:nvSpPr>
        <p:spPr>
          <a:xfrm>
            <a:off x="3097932" y="1772815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3059832" y="2154341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3648959" y="2154341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93" name="正方形/長方形 92"/>
          <p:cNvSpPr/>
          <p:nvPr/>
        </p:nvSpPr>
        <p:spPr>
          <a:xfrm>
            <a:off x="7092280" y="1196751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94" name="正方形/長方形 93"/>
          <p:cNvSpPr/>
          <p:nvPr/>
        </p:nvSpPr>
        <p:spPr>
          <a:xfrm>
            <a:off x="3059832" y="2924943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95" name="下矢印 94"/>
          <p:cNvSpPr/>
          <p:nvPr/>
        </p:nvSpPr>
        <p:spPr>
          <a:xfrm rot="10800000">
            <a:off x="3635896" y="1772815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6" name="下矢印 95"/>
          <p:cNvSpPr/>
          <p:nvPr/>
        </p:nvSpPr>
        <p:spPr>
          <a:xfrm rot="16200000">
            <a:off x="5364087" y="44623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4211960" y="1290245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98" name="下矢印 97"/>
          <p:cNvSpPr/>
          <p:nvPr/>
        </p:nvSpPr>
        <p:spPr>
          <a:xfrm>
            <a:off x="7380312" y="1772815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/>
          <p:cNvSpPr txBox="1"/>
          <p:nvPr/>
        </p:nvSpPr>
        <p:spPr>
          <a:xfrm>
            <a:off x="7334430" y="204778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sp>
        <p:nvSpPr>
          <p:cNvPr id="100" name="線吹き出し 1 (枠付き) 99"/>
          <p:cNvSpPr/>
          <p:nvPr/>
        </p:nvSpPr>
        <p:spPr>
          <a:xfrm>
            <a:off x="1187624" y="2204863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4254"/>
              <a:gd name="adj4" fmla="val 130462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01" name="角丸四角形 100"/>
          <p:cNvSpPr/>
          <p:nvPr/>
        </p:nvSpPr>
        <p:spPr>
          <a:xfrm>
            <a:off x="107504" y="1222012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Solution 3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99362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線吹き出し 1 (枠付き) 47"/>
          <p:cNvSpPr/>
          <p:nvPr/>
        </p:nvSpPr>
        <p:spPr>
          <a:xfrm>
            <a:off x="4572000" y="5229201"/>
            <a:ext cx="2232248" cy="1584175"/>
          </a:xfrm>
          <a:prstGeom prst="borderCallout1">
            <a:avLst>
              <a:gd name="adj1" fmla="val 17270"/>
              <a:gd name="adj2" fmla="val -3415"/>
              <a:gd name="adj3" fmla="val 23372"/>
              <a:gd name="adj4" fmla="val -22325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49" name="線吹き出し 1 (枠付き) 48"/>
          <p:cNvSpPr/>
          <p:nvPr/>
        </p:nvSpPr>
        <p:spPr>
          <a:xfrm>
            <a:off x="4572000" y="5229201"/>
            <a:ext cx="2232248" cy="1584175"/>
          </a:xfrm>
          <a:prstGeom prst="borderCallout1">
            <a:avLst>
              <a:gd name="adj1" fmla="val -5200"/>
              <a:gd name="adj2" fmla="val 44981"/>
              <a:gd name="adj3" fmla="val -16815"/>
              <a:gd name="adj4" fmla="val 46688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50" name="線吹き出し 1 (枠付き) 49"/>
          <p:cNvSpPr/>
          <p:nvPr/>
        </p:nvSpPr>
        <p:spPr>
          <a:xfrm>
            <a:off x="4572000" y="5229201"/>
            <a:ext cx="2232248" cy="1584176"/>
          </a:xfrm>
          <a:prstGeom prst="borderCallout1">
            <a:avLst>
              <a:gd name="adj1" fmla="val 18403"/>
              <a:gd name="adj2" fmla="val 103012"/>
              <a:gd name="adj3" fmla="val 17806"/>
              <a:gd name="adj4" fmla="val 13023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 smtClean="0">
                <a:solidFill>
                  <a:schemeClr val="tx1"/>
                </a:solidFill>
              </a:rPr>
              <a:t>- </a:t>
            </a:r>
            <a:r>
              <a:rPr lang="en-US" altLang="ja-JP" sz="1400" dirty="0">
                <a:solidFill>
                  <a:schemeClr val="tx1"/>
                </a:solidFill>
              </a:rPr>
              <a:t>Per E-RAB (for </a:t>
            </a:r>
            <a:r>
              <a:rPr lang="en-US" altLang="ja-JP" sz="1400" dirty="0" smtClean="0">
                <a:solidFill>
                  <a:schemeClr val="tx1"/>
                </a:solidFill>
              </a:rPr>
              <a:t>2 </a:t>
            </a:r>
            <a:r>
              <a:rPr lang="en-US" altLang="ja-JP" sz="1400" dirty="0">
                <a:solidFill>
                  <a:schemeClr val="tx1"/>
                </a:solidFill>
              </a:rPr>
              <a:t>&amp; </a:t>
            </a:r>
            <a:r>
              <a:rPr lang="en-US" altLang="ja-JP" sz="1400" dirty="0" smtClean="0">
                <a:solidFill>
                  <a:schemeClr val="tx1"/>
                </a:solidFill>
              </a:rPr>
              <a:t>3)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PDU session (for 4)</a:t>
            </a: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</a:t>
            </a:r>
            <a:r>
              <a:rPr lang="en-US" altLang="ja-JP" sz="1400" dirty="0" smtClean="0">
                <a:solidFill>
                  <a:schemeClr val="tx1"/>
                </a:solidFill>
              </a:rPr>
              <a:t>2 </a:t>
            </a:r>
            <a:r>
              <a:rPr lang="en-US" altLang="ja-JP" sz="1400" dirty="0">
                <a:solidFill>
                  <a:schemeClr val="tx1"/>
                </a:solidFill>
              </a:rPr>
              <a:t>&amp; </a:t>
            </a:r>
            <a:r>
              <a:rPr lang="en-US" altLang="ja-JP" sz="1400" dirty="0" smtClean="0">
                <a:solidFill>
                  <a:schemeClr val="tx1"/>
                </a:solidFill>
              </a:rPr>
              <a:t>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76" name="線吹き出し 1 (枠付き) 75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7270"/>
              <a:gd name="adj2" fmla="val -3415"/>
              <a:gd name="adj3" fmla="val 15126"/>
              <a:gd name="adj4" fmla="val -22910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4)</a:t>
            </a:r>
          </a:p>
        </p:txBody>
      </p:sp>
      <p:sp>
        <p:nvSpPr>
          <p:cNvPr id="77" name="線吹き出し 1 (枠付き) 76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-7674"/>
              <a:gd name="adj2" fmla="val 45566"/>
              <a:gd name="adj3" fmla="val -39474"/>
              <a:gd name="adj4" fmla="val 4844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4)</a:t>
            </a:r>
          </a:p>
        </p:txBody>
      </p:sp>
      <p:sp>
        <p:nvSpPr>
          <p:cNvPr id="78" name="線吹き出し 1 (枠付き) 77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8403"/>
              <a:gd name="adj2" fmla="val 103012"/>
              <a:gd name="adj3" fmla="val 4922"/>
              <a:gd name="adj4" fmla="val 131989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 smtClean="0">
                <a:solidFill>
                  <a:srgbClr val="FF0000"/>
                </a:solidFill>
              </a:rPr>
              <a:t> - </a:t>
            </a:r>
            <a:r>
              <a:rPr lang="en-US" altLang="ja-JP" sz="1400" dirty="0">
                <a:solidFill>
                  <a:srgbClr val="FF0000"/>
                </a:solidFill>
              </a:rPr>
              <a:t>Per </a:t>
            </a:r>
            <a:r>
              <a:rPr lang="en-US" altLang="ja-JP" sz="1400" dirty="0" smtClean="0">
                <a:solidFill>
                  <a:srgbClr val="FF0000"/>
                </a:solidFill>
              </a:rPr>
              <a:t>PDU session (for 4)</a:t>
            </a:r>
            <a:endParaRPr lang="en-US" altLang="ja-JP" sz="1400" dirty="0">
              <a:solidFill>
                <a:srgbClr val="FF0000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 (for 2 &amp; 3)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</a:t>
            </a:r>
            <a:r>
              <a:rPr kumimoji="1" lang="en-US" altLang="ja-JP" sz="1400" dirty="0" err="1" smtClean="0">
                <a:solidFill>
                  <a:srgbClr val="FF0000"/>
                </a:solidFill>
              </a:rPr>
              <a:t>QoS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flow (for 4)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Case 3: Inter-system handover (4G =&gt; 5G)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  <p:sp>
        <p:nvSpPr>
          <p:cNvPr id="31" name="正方形/長方形 30"/>
          <p:cNvSpPr/>
          <p:nvPr/>
        </p:nvSpPr>
        <p:spPr>
          <a:xfrm>
            <a:off x="3059832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092280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下矢印 32"/>
          <p:cNvSpPr/>
          <p:nvPr/>
        </p:nvSpPr>
        <p:spPr>
          <a:xfrm>
            <a:off x="3097932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059832" y="546671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648959" y="546671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36" name="正方形/長方形 35"/>
          <p:cNvSpPr/>
          <p:nvPr/>
        </p:nvSpPr>
        <p:spPr>
          <a:xfrm>
            <a:off x="7092280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059832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8" name="下矢印 37"/>
          <p:cNvSpPr/>
          <p:nvPr/>
        </p:nvSpPr>
        <p:spPr>
          <a:xfrm rot="10800000">
            <a:off x="3635896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9" name="下矢印 38"/>
          <p:cNvSpPr/>
          <p:nvPr/>
        </p:nvSpPr>
        <p:spPr>
          <a:xfrm rot="16200000">
            <a:off x="5364087" y="3356992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211960" y="4602614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41" name="下矢印 40"/>
          <p:cNvSpPr/>
          <p:nvPr/>
        </p:nvSpPr>
        <p:spPr>
          <a:xfrm>
            <a:off x="7380312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334430" y="5360153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sp>
        <p:nvSpPr>
          <p:cNvPr id="46" name="線吹き出し 1 (枠付き) 45"/>
          <p:cNvSpPr/>
          <p:nvPr/>
        </p:nvSpPr>
        <p:spPr>
          <a:xfrm>
            <a:off x="1187624" y="5517232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4254"/>
              <a:gd name="adj4" fmla="val 130462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3059832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092280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6" name="下矢印 65"/>
          <p:cNvSpPr/>
          <p:nvPr/>
        </p:nvSpPr>
        <p:spPr>
          <a:xfrm>
            <a:off x="309793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3059832" y="301843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648959" y="3018438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69" name="正方形/長方形 68"/>
          <p:cNvSpPr/>
          <p:nvPr/>
        </p:nvSpPr>
        <p:spPr>
          <a:xfrm>
            <a:off x="7092280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3059832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1" name="下矢印 70"/>
          <p:cNvSpPr/>
          <p:nvPr/>
        </p:nvSpPr>
        <p:spPr>
          <a:xfrm rot="10800000">
            <a:off x="3635896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2" name="下矢印 71"/>
          <p:cNvSpPr/>
          <p:nvPr/>
        </p:nvSpPr>
        <p:spPr>
          <a:xfrm rot="16200000">
            <a:off x="5364087" y="908720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211960" y="2154342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74" name="下矢印 73"/>
          <p:cNvSpPr/>
          <p:nvPr/>
        </p:nvSpPr>
        <p:spPr>
          <a:xfrm>
            <a:off x="738031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7334430" y="2911881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sp>
        <p:nvSpPr>
          <p:cNvPr id="79" name="線吹き出し 1 (枠付き) 78"/>
          <p:cNvSpPr/>
          <p:nvPr/>
        </p:nvSpPr>
        <p:spPr>
          <a:xfrm>
            <a:off x="1187624" y="3068960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5" name="直線コネクタ 4"/>
          <p:cNvCxnSpPr/>
          <p:nvPr/>
        </p:nvCxnSpPr>
        <p:spPr>
          <a:xfrm>
            <a:off x="72008" y="4437112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>
            <a:off x="72008" y="1988840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角丸四角形 52"/>
          <p:cNvSpPr/>
          <p:nvPr/>
        </p:nvSpPr>
        <p:spPr>
          <a:xfrm>
            <a:off x="107504" y="4534381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Solution 2</a:t>
            </a:r>
            <a:endParaRPr kumimoji="1" lang="ja-JP" altLang="en-US" b="1" dirty="0"/>
          </a:p>
        </p:txBody>
      </p:sp>
      <p:sp>
        <p:nvSpPr>
          <p:cNvPr id="54" name="角丸四角形 53"/>
          <p:cNvSpPr/>
          <p:nvPr/>
        </p:nvSpPr>
        <p:spPr>
          <a:xfrm>
            <a:off x="107504" y="2086109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Solution 1</a:t>
            </a:r>
            <a:endParaRPr kumimoji="1" lang="ja-JP" altLang="en-US" b="1" dirty="0"/>
          </a:p>
        </p:txBody>
      </p:sp>
      <p:sp>
        <p:nvSpPr>
          <p:cNvPr id="55" name="コンテンツ プレースホルダー 2"/>
          <p:cNvSpPr txBox="1">
            <a:spLocks/>
          </p:cNvSpPr>
          <p:nvPr/>
        </p:nvSpPr>
        <p:spPr>
          <a:xfrm>
            <a:off x="323528" y="1268760"/>
            <a:ext cx="8496944" cy="5040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3 proposed solutions captured (red text shows difference)</a:t>
            </a:r>
          </a:p>
        </p:txBody>
      </p:sp>
    </p:spTree>
    <p:extLst>
      <p:ext uri="{BB962C8B-B14F-4D97-AF65-F5344CB8AC3E}">
        <p14:creationId xmlns:p14="http://schemas.microsoft.com/office/powerpoint/2010/main" val="51848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線吹き出し 1 (枠付き) 47"/>
          <p:cNvSpPr/>
          <p:nvPr/>
        </p:nvSpPr>
        <p:spPr>
          <a:xfrm>
            <a:off x="4572000" y="2636914"/>
            <a:ext cx="2232248" cy="1584175"/>
          </a:xfrm>
          <a:prstGeom prst="borderCallout1">
            <a:avLst>
              <a:gd name="adj1" fmla="val 17270"/>
              <a:gd name="adj2" fmla="val -3415"/>
              <a:gd name="adj3" fmla="val 23372"/>
              <a:gd name="adj4" fmla="val -22325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49" name="線吹き出し 1 (枠付き) 48"/>
          <p:cNvSpPr/>
          <p:nvPr/>
        </p:nvSpPr>
        <p:spPr>
          <a:xfrm>
            <a:off x="4572000" y="2636914"/>
            <a:ext cx="2232248" cy="1584175"/>
          </a:xfrm>
          <a:prstGeom prst="borderCallout1">
            <a:avLst>
              <a:gd name="adj1" fmla="val -5200"/>
              <a:gd name="adj2" fmla="val 44981"/>
              <a:gd name="adj3" fmla="val -16815"/>
              <a:gd name="adj4" fmla="val 46688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50" name="線吹き出し 1 (枠付き) 49"/>
          <p:cNvSpPr/>
          <p:nvPr/>
        </p:nvSpPr>
        <p:spPr>
          <a:xfrm>
            <a:off x="4572000" y="2636914"/>
            <a:ext cx="2232248" cy="1584176"/>
          </a:xfrm>
          <a:prstGeom prst="borderCallout1">
            <a:avLst>
              <a:gd name="adj1" fmla="val 18403"/>
              <a:gd name="adj2" fmla="val 103012"/>
              <a:gd name="adj3" fmla="val 17806"/>
              <a:gd name="adj4" fmla="val 13023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 smtClean="0">
                <a:solidFill>
                  <a:srgbClr val="FF0000"/>
                </a:solidFill>
              </a:rPr>
              <a:t>(direct also possible)</a:t>
            </a:r>
            <a:endParaRPr kumimoji="1" lang="en-US" altLang="ja-JP" sz="1400" u="sng" dirty="0" smtClean="0">
              <a:solidFill>
                <a:srgbClr val="FF0000"/>
              </a:solidFill>
            </a:endParaRP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</a:t>
            </a:r>
            <a:r>
              <a:rPr lang="en-US" altLang="ja-JP" sz="1400" dirty="0" smtClean="0">
                <a:solidFill>
                  <a:schemeClr val="tx1"/>
                </a:solidFill>
              </a:rPr>
              <a:t>2 </a:t>
            </a:r>
            <a:r>
              <a:rPr lang="en-US" altLang="ja-JP" sz="1400" dirty="0">
                <a:solidFill>
                  <a:schemeClr val="tx1"/>
                </a:solidFill>
              </a:rPr>
              <a:t>&amp; </a:t>
            </a:r>
            <a:r>
              <a:rPr lang="en-US" altLang="ja-JP" sz="1400" dirty="0" smtClean="0">
                <a:solidFill>
                  <a:schemeClr val="tx1"/>
                </a:solidFill>
              </a:rPr>
              <a:t>3)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</a:t>
            </a:r>
            <a:r>
              <a:rPr lang="en-US" altLang="ja-JP" sz="1400" dirty="0" smtClean="0">
                <a:solidFill>
                  <a:schemeClr val="tx1"/>
                </a:solidFill>
              </a:rPr>
              <a:t>2 </a:t>
            </a:r>
            <a:r>
              <a:rPr lang="en-US" altLang="ja-JP" sz="1400" dirty="0">
                <a:solidFill>
                  <a:schemeClr val="tx1"/>
                </a:solidFill>
              </a:rPr>
              <a:t>&amp; </a:t>
            </a:r>
            <a:r>
              <a:rPr lang="en-US" altLang="ja-JP" sz="1400" dirty="0" smtClean="0">
                <a:solidFill>
                  <a:schemeClr val="tx1"/>
                </a:solidFill>
              </a:rPr>
              <a:t>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Case 3: Inter-system handover (4G =&gt; 5G)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376243"/>
            <a:ext cx="2133600" cy="365125"/>
          </a:xfrm>
        </p:spPr>
        <p:txBody>
          <a:bodyPr/>
          <a:lstStyle/>
          <a:p>
            <a:fld id="{16034AEF-4B5C-4D69-BCA1-D4997D7D98C0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  <p:sp>
        <p:nvSpPr>
          <p:cNvPr id="31" name="正方形/長方形 30"/>
          <p:cNvSpPr/>
          <p:nvPr/>
        </p:nvSpPr>
        <p:spPr>
          <a:xfrm>
            <a:off x="3059832" y="1916833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092280" y="3645025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下矢印 32"/>
          <p:cNvSpPr/>
          <p:nvPr/>
        </p:nvSpPr>
        <p:spPr>
          <a:xfrm>
            <a:off x="3097932" y="2492897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059832" y="2874423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648959" y="2874423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36" name="正方形/長方形 35"/>
          <p:cNvSpPr/>
          <p:nvPr/>
        </p:nvSpPr>
        <p:spPr>
          <a:xfrm>
            <a:off x="7092280" y="1916833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059832" y="3645025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8" name="下矢印 37"/>
          <p:cNvSpPr/>
          <p:nvPr/>
        </p:nvSpPr>
        <p:spPr>
          <a:xfrm rot="10800000">
            <a:off x="3635896" y="2492897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9" name="下矢印 38"/>
          <p:cNvSpPr/>
          <p:nvPr/>
        </p:nvSpPr>
        <p:spPr>
          <a:xfrm rot="16200000">
            <a:off x="5364087" y="764705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211960" y="2010327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41" name="下矢印 40"/>
          <p:cNvSpPr/>
          <p:nvPr/>
        </p:nvSpPr>
        <p:spPr>
          <a:xfrm>
            <a:off x="7380312" y="2492897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334430" y="2767866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sp>
        <p:nvSpPr>
          <p:cNvPr id="46" name="線吹き出し 1 (枠付き) 45"/>
          <p:cNvSpPr/>
          <p:nvPr/>
        </p:nvSpPr>
        <p:spPr>
          <a:xfrm>
            <a:off x="1187624" y="2924945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4254"/>
              <a:gd name="adj4" fmla="val 130462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107504" y="1942094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Solution 3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30539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 of options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sz="2000" dirty="0" smtClean="0"/>
              <a:t>There would be some difference on impact for nodes (i.e. UPF and/or NG-RAN.)</a:t>
            </a:r>
          </a:p>
          <a:p>
            <a:endParaRPr kumimoji="1" lang="en-US" altLang="ja-JP" sz="2000" dirty="0" smtClean="0"/>
          </a:p>
          <a:p>
            <a:r>
              <a:rPr lang="en-US" altLang="ja-JP" sz="2000" dirty="0" smtClean="0"/>
              <a:t>However, </a:t>
            </a:r>
            <a:r>
              <a:rPr lang="en-US" altLang="ja-JP" sz="2000" u="sng" dirty="0" smtClean="0"/>
              <a:t>only Option 3 enables direct data forwarding </a:t>
            </a:r>
            <a:r>
              <a:rPr lang="en-US" altLang="ja-JP" sz="2000" dirty="0" smtClean="0"/>
              <a:t>(if there is direct path between source RAN node and target RAN node.)</a:t>
            </a:r>
          </a:p>
          <a:p>
            <a:endParaRPr lang="en-US" altLang="ja-JP" sz="2000" dirty="0" smtClean="0"/>
          </a:p>
          <a:p>
            <a:r>
              <a:rPr kumimoji="1" lang="en-US" altLang="ja-JP" sz="2000" dirty="0" smtClean="0"/>
              <a:t>To minimize the interruption time, it would be better to enable direct data forwarding as </a:t>
            </a:r>
            <a:r>
              <a:rPr kumimoji="1" lang="en-US" altLang="ja-JP" sz="2000" u="sng" dirty="0" smtClean="0"/>
              <a:t>direct data forwarding would have less interruption time</a:t>
            </a:r>
            <a:r>
              <a:rPr kumimoji="1" lang="en-US" altLang="ja-JP" sz="2000" dirty="0" smtClean="0"/>
              <a:t>.</a:t>
            </a:r>
          </a:p>
          <a:p>
            <a:endParaRPr lang="en-US" altLang="ja-JP" sz="1600" dirty="0" smtClean="0"/>
          </a:p>
          <a:p>
            <a:r>
              <a:rPr kumimoji="1" lang="en-US" altLang="ja-JP" sz="2000" dirty="0" smtClean="0"/>
              <a:t>Furthermore, </a:t>
            </a:r>
            <a:r>
              <a:rPr kumimoji="1" lang="en-US" altLang="ja-JP" sz="2000" u="sng" dirty="0" smtClean="0"/>
              <a:t>in-direct data forwarding is inefficient  if one physical RAN node connects </a:t>
            </a:r>
            <a:r>
              <a:rPr lang="en-US" altLang="ja-JP" sz="2000" u="sng" dirty="0" smtClean="0"/>
              <a:t>to both EPC and 5GC</a:t>
            </a:r>
            <a:r>
              <a:rPr lang="en-US" altLang="ja-JP" sz="2000" dirty="0" smtClean="0"/>
              <a:t>.</a:t>
            </a:r>
            <a:endParaRPr kumimoji="1" lang="en-US" altLang="ja-JP" sz="2000" dirty="0" smtClean="0"/>
          </a:p>
          <a:p>
            <a:pPr lvl="1"/>
            <a:r>
              <a:rPr lang="en-US" altLang="ja-JP" sz="1600" dirty="0" smtClean="0"/>
              <a:t>On direct data forwarding, data would be forwarded within the node.</a:t>
            </a:r>
          </a:p>
          <a:p>
            <a:pPr lvl="1"/>
            <a:endParaRPr lang="en-US" altLang="ja-JP" sz="2000" dirty="0" smtClean="0"/>
          </a:p>
          <a:p>
            <a:r>
              <a:rPr lang="en-US" altLang="ja-JP" sz="2000" dirty="0" smtClean="0"/>
              <a:t>Next slide illustrates further on the interruption time.</a:t>
            </a:r>
            <a:r>
              <a:rPr kumimoji="1" lang="en-US" altLang="ja-JP" sz="2000" dirty="0" smtClean="0"/>
              <a:t> </a:t>
            </a:r>
            <a:endParaRPr kumimoji="1" lang="ja-JP" altLang="en-US" sz="2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5539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1800" dirty="0" smtClean="0"/>
              <a:t>To minimize interruption time, some data needs to be arrived before 10.</a:t>
            </a:r>
          </a:p>
          <a:p>
            <a:r>
              <a:rPr lang="en-US" altLang="ja-JP" sz="1800" dirty="0" smtClean="0"/>
              <a:t>However, the time period from 8 to 10 would be very short as it is just between RAN node and UE.  (i.e. </a:t>
            </a:r>
            <a:r>
              <a:rPr lang="en-US" altLang="ja-JP" sz="1600" dirty="0" smtClean="0"/>
              <a:t>No need to involve CN.) </a:t>
            </a:r>
          </a:p>
          <a:p>
            <a:r>
              <a:rPr lang="en-US" altLang="ja-JP" sz="1800" dirty="0" smtClean="0"/>
              <a:t>On the other hand, indirect data forwarding may take more time in some deployment as it requires (both) CN involvement. </a:t>
            </a:r>
            <a:endParaRPr lang="en-US" altLang="ja-JP" sz="1800" dirty="0"/>
          </a:p>
          <a:p>
            <a:r>
              <a:rPr lang="en-US" altLang="ja-JP" sz="1800" dirty="0" smtClean="0"/>
              <a:t>Thus, </a:t>
            </a:r>
            <a:r>
              <a:rPr lang="en-US" altLang="ja-JP" sz="1800" b="1" i="1" dirty="0" smtClean="0"/>
              <a:t>direct forwarding would be required to minimize interruption time.</a:t>
            </a:r>
            <a:endParaRPr kumimoji="1" lang="ja-JP" altLang="en-US" sz="1800" b="1" i="1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Interruption time on inter-system HO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287524" y="3140968"/>
            <a:ext cx="972766" cy="340153"/>
          </a:xfrm>
          <a:prstGeom prst="roundRect">
            <a:avLst>
              <a:gd name="adj" fmla="val 843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UE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1906985" y="3172808"/>
            <a:ext cx="972765" cy="340152"/>
          </a:xfrm>
          <a:prstGeom prst="roundRect">
            <a:avLst>
              <a:gd name="adj" fmla="val 843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RAN node</a:t>
            </a:r>
          </a:p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In CN1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736948" y="6021288"/>
            <a:ext cx="329433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754857" y="3501008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2429074" y="3512960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4069557" y="3481120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/>
          <p:cNvCxnSpPr/>
          <p:nvPr/>
        </p:nvCxnSpPr>
        <p:spPr>
          <a:xfrm flipH="1">
            <a:off x="736949" y="6237312"/>
            <a:ext cx="3299718" cy="0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>
            <a:off x="790923" y="3762913"/>
            <a:ext cx="16194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669327" y="5378286"/>
            <a:ext cx="3577980" cy="210954"/>
          </a:xfrm>
          <a:prstGeom prst="rect">
            <a:avLst/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</a:rPr>
              <a:t>9. RACH procedure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27" name="角丸四角形 26"/>
          <p:cNvSpPr/>
          <p:nvPr/>
        </p:nvSpPr>
        <p:spPr>
          <a:xfrm>
            <a:off x="7127626" y="3141055"/>
            <a:ext cx="972766" cy="340153"/>
          </a:xfrm>
          <a:prstGeom prst="roundRect">
            <a:avLst>
              <a:gd name="adj" fmla="val 8430"/>
            </a:avLst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000" dirty="0" smtClean="0">
                <a:solidFill>
                  <a:schemeClr val="tx1"/>
                </a:solidFill>
              </a:rPr>
              <a:t>CP for CN2</a:t>
            </a:r>
          </a:p>
          <a:p>
            <a:pPr algn="ctr">
              <a:defRPr/>
            </a:pPr>
            <a:r>
              <a:rPr lang="en-US" altLang="ja-JP" sz="1000" dirty="0" smtClean="0">
                <a:solidFill>
                  <a:schemeClr val="tx1"/>
                </a:solidFill>
              </a:rPr>
              <a:t>(MME or AMF)</a:t>
            </a:r>
            <a:endParaRPr lang="ja-JP" alt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直線コネクタ 30"/>
          <p:cNvCxnSpPr/>
          <p:nvPr/>
        </p:nvCxnSpPr>
        <p:spPr>
          <a:xfrm>
            <a:off x="5505351" y="3481207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>
            <a:off x="8694129" y="3512960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角丸四角形 46"/>
          <p:cNvSpPr/>
          <p:nvPr/>
        </p:nvSpPr>
        <p:spPr>
          <a:xfrm>
            <a:off x="3583174" y="3140968"/>
            <a:ext cx="972765" cy="340152"/>
          </a:xfrm>
          <a:prstGeom prst="roundRect">
            <a:avLst>
              <a:gd name="adj" fmla="val 8430"/>
            </a:avLst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RAN node for CN2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8207746" y="3141055"/>
            <a:ext cx="972766" cy="340153"/>
          </a:xfrm>
          <a:prstGeom prst="roundRect">
            <a:avLst>
              <a:gd name="adj" fmla="val 8430"/>
            </a:avLst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000" dirty="0" smtClean="0">
                <a:solidFill>
                  <a:schemeClr val="tx1"/>
                </a:solidFill>
              </a:rPr>
              <a:t>UP for CN2</a:t>
            </a:r>
          </a:p>
          <a:p>
            <a:pPr algn="ctr">
              <a:defRPr/>
            </a:pPr>
            <a:r>
              <a:rPr lang="en-US" altLang="ja-JP" sz="1000" dirty="0" smtClean="0">
                <a:solidFill>
                  <a:schemeClr val="tx1"/>
                </a:solidFill>
              </a:rPr>
              <a:t>(SGW or UPF)</a:t>
            </a:r>
            <a:endParaRPr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5039395" y="3141055"/>
            <a:ext cx="972765" cy="340152"/>
          </a:xfrm>
          <a:prstGeom prst="roundRect">
            <a:avLst>
              <a:gd name="adj" fmla="val 843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CP for CN1</a:t>
            </a:r>
          </a:p>
          <a:p>
            <a:pPr algn="ctr">
              <a:defRPr/>
            </a:pPr>
            <a:r>
              <a:rPr lang="en-US" altLang="ja-JP" sz="1000" dirty="0">
                <a:solidFill>
                  <a:schemeClr val="tx1"/>
                </a:solidFill>
              </a:rPr>
              <a:t>(MME or AMF)</a:t>
            </a:r>
            <a:endParaRPr lang="ja-JP" altLang="en-US" sz="1000" dirty="0">
              <a:solidFill>
                <a:schemeClr val="tx1"/>
              </a:solidFill>
            </a:endParaRPr>
          </a:p>
        </p:txBody>
      </p:sp>
      <p:cxnSp>
        <p:nvCxnSpPr>
          <p:cNvPr id="50" name="直線コネクタ 49"/>
          <p:cNvCxnSpPr/>
          <p:nvPr/>
        </p:nvCxnSpPr>
        <p:spPr>
          <a:xfrm>
            <a:off x="6550124" y="3481207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角丸四角形 50"/>
          <p:cNvSpPr/>
          <p:nvPr/>
        </p:nvSpPr>
        <p:spPr>
          <a:xfrm>
            <a:off x="6084168" y="3141055"/>
            <a:ext cx="972765" cy="340152"/>
          </a:xfrm>
          <a:prstGeom prst="roundRect">
            <a:avLst>
              <a:gd name="adj" fmla="val 843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000" dirty="0" smtClean="0">
                <a:solidFill>
                  <a:schemeClr val="tx1"/>
                </a:solidFill>
              </a:rPr>
              <a:t>UP </a:t>
            </a:r>
            <a:r>
              <a:rPr lang="en-US" altLang="ja-JP" sz="1000" dirty="0">
                <a:solidFill>
                  <a:schemeClr val="tx1"/>
                </a:solidFill>
              </a:rPr>
              <a:t>for CN1</a:t>
            </a:r>
          </a:p>
          <a:p>
            <a:pPr algn="ctr">
              <a:defRPr/>
            </a:pPr>
            <a:r>
              <a:rPr lang="en-US" altLang="ja-JP" sz="1000" dirty="0" smtClean="0">
                <a:solidFill>
                  <a:schemeClr val="tx1"/>
                </a:solidFill>
              </a:rPr>
              <a:t>(SGW </a:t>
            </a:r>
            <a:r>
              <a:rPr lang="en-US" altLang="ja-JP" sz="1000" dirty="0">
                <a:solidFill>
                  <a:schemeClr val="tx1"/>
                </a:solidFill>
              </a:rPr>
              <a:t>or </a:t>
            </a:r>
            <a:r>
              <a:rPr lang="en-US" altLang="ja-JP" sz="1000" dirty="0" smtClean="0">
                <a:solidFill>
                  <a:schemeClr val="tx1"/>
                </a:solidFill>
              </a:rPr>
              <a:t>UPF</a:t>
            </a:r>
            <a:r>
              <a:rPr lang="en-US" altLang="ja-JP" sz="1000" dirty="0">
                <a:solidFill>
                  <a:schemeClr val="tx1"/>
                </a:solidFill>
              </a:rPr>
              <a:t>)</a:t>
            </a:r>
            <a:endParaRPr lang="ja-JP" altLang="en-US" sz="1000" dirty="0">
              <a:solidFill>
                <a:schemeClr val="tx1"/>
              </a:solidFill>
            </a:endParaRPr>
          </a:p>
        </p:txBody>
      </p:sp>
      <p:cxnSp>
        <p:nvCxnSpPr>
          <p:cNvPr id="52" name="直線コネクタ 51"/>
          <p:cNvCxnSpPr/>
          <p:nvPr/>
        </p:nvCxnSpPr>
        <p:spPr>
          <a:xfrm>
            <a:off x="7668344" y="3505189"/>
            <a:ext cx="0" cy="3084392"/>
          </a:xfrm>
          <a:prstGeom prst="line">
            <a:avLst/>
          </a:prstGeom>
          <a:ln w="63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テキスト ボックス 52"/>
          <p:cNvSpPr txBox="1"/>
          <p:nvPr/>
        </p:nvSpPr>
        <p:spPr>
          <a:xfrm>
            <a:off x="771681" y="3512960"/>
            <a:ext cx="1603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1.Measurement report</a:t>
            </a:r>
            <a:endParaRPr kumimoji="1" lang="ja-JP" altLang="en-US" sz="1200" dirty="0"/>
          </a:p>
        </p:txBody>
      </p:sp>
      <p:cxnSp>
        <p:nvCxnSpPr>
          <p:cNvPr id="54" name="直線矢印コネクタ 53"/>
          <p:cNvCxnSpPr/>
          <p:nvPr/>
        </p:nvCxnSpPr>
        <p:spPr>
          <a:xfrm>
            <a:off x="2429074" y="3861048"/>
            <a:ext cx="3096703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/>
          <p:cNvSpPr txBox="1"/>
          <p:nvPr/>
        </p:nvSpPr>
        <p:spPr>
          <a:xfrm>
            <a:off x="2879155" y="364734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2.HO Required</a:t>
            </a:r>
            <a:endParaRPr kumimoji="1" lang="ja-JP" altLang="en-US" sz="1200" dirty="0"/>
          </a:p>
        </p:txBody>
      </p:sp>
      <p:cxnSp>
        <p:nvCxnSpPr>
          <p:cNvPr id="57" name="直線矢印コネクタ 56"/>
          <p:cNvCxnSpPr/>
          <p:nvPr/>
        </p:nvCxnSpPr>
        <p:spPr>
          <a:xfrm>
            <a:off x="5525777" y="3924347"/>
            <a:ext cx="214256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6047507" y="3728065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3. Relocation req.</a:t>
            </a:r>
            <a:endParaRPr kumimoji="1" lang="ja-JP" altLang="en-US" sz="1200" dirty="0"/>
          </a:p>
        </p:txBody>
      </p:sp>
      <p:cxnSp>
        <p:nvCxnSpPr>
          <p:cNvPr id="60" name="直線矢印コネクタ 59"/>
          <p:cNvCxnSpPr/>
          <p:nvPr/>
        </p:nvCxnSpPr>
        <p:spPr>
          <a:xfrm flipH="1">
            <a:off x="4085258" y="4221087"/>
            <a:ext cx="3583086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テキスト ボックス 63"/>
          <p:cNvSpPr txBox="1"/>
          <p:nvPr/>
        </p:nvSpPr>
        <p:spPr>
          <a:xfrm>
            <a:off x="5615459" y="4005064"/>
            <a:ext cx="1085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4.HO req.</a:t>
            </a:r>
            <a:endParaRPr kumimoji="1" lang="ja-JP" altLang="en-US" sz="1200" dirty="0"/>
          </a:p>
        </p:txBody>
      </p:sp>
      <p:cxnSp>
        <p:nvCxnSpPr>
          <p:cNvPr id="65" name="直線矢印コネクタ 64"/>
          <p:cNvCxnSpPr/>
          <p:nvPr/>
        </p:nvCxnSpPr>
        <p:spPr>
          <a:xfrm>
            <a:off x="4085258" y="4509119"/>
            <a:ext cx="3573388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テキスト ボックス 67"/>
          <p:cNvSpPr txBox="1"/>
          <p:nvPr/>
        </p:nvSpPr>
        <p:spPr>
          <a:xfrm>
            <a:off x="5543451" y="4293096"/>
            <a:ext cx="1085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5.HO req. ACK</a:t>
            </a:r>
            <a:endParaRPr kumimoji="1" lang="ja-JP" altLang="en-US" sz="1200" dirty="0"/>
          </a:p>
        </p:txBody>
      </p:sp>
      <p:cxnSp>
        <p:nvCxnSpPr>
          <p:cNvPr id="69" name="直線矢印コネクタ 68"/>
          <p:cNvCxnSpPr/>
          <p:nvPr/>
        </p:nvCxnSpPr>
        <p:spPr>
          <a:xfrm flipH="1">
            <a:off x="5525777" y="4797152"/>
            <a:ext cx="214256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/>
          <p:cNvSpPr txBox="1"/>
          <p:nvPr/>
        </p:nvSpPr>
        <p:spPr>
          <a:xfrm>
            <a:off x="5975499" y="4520153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6.Relocation resp.</a:t>
            </a:r>
            <a:endParaRPr kumimoji="1" lang="ja-JP" altLang="en-US" sz="1200" dirty="0"/>
          </a:p>
        </p:txBody>
      </p:sp>
      <p:cxnSp>
        <p:nvCxnSpPr>
          <p:cNvPr id="73" name="直線矢印コネクタ 72"/>
          <p:cNvCxnSpPr/>
          <p:nvPr/>
        </p:nvCxnSpPr>
        <p:spPr>
          <a:xfrm flipH="1">
            <a:off x="2410383" y="4869160"/>
            <a:ext cx="309496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テキスト ボックス 76"/>
          <p:cNvSpPr txBox="1"/>
          <p:nvPr/>
        </p:nvSpPr>
        <p:spPr>
          <a:xfrm>
            <a:off x="2927385" y="4592161"/>
            <a:ext cx="1319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7.HO Command</a:t>
            </a:r>
            <a:endParaRPr kumimoji="1" lang="ja-JP" altLang="en-US" sz="1200" dirty="0"/>
          </a:p>
        </p:txBody>
      </p:sp>
      <p:cxnSp>
        <p:nvCxnSpPr>
          <p:cNvPr id="78" name="直線矢印コネクタ 77"/>
          <p:cNvCxnSpPr/>
          <p:nvPr/>
        </p:nvCxnSpPr>
        <p:spPr>
          <a:xfrm flipH="1">
            <a:off x="754858" y="4941168"/>
            <a:ext cx="165552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テキスト ボックス 79"/>
          <p:cNvSpPr txBox="1"/>
          <p:nvPr/>
        </p:nvSpPr>
        <p:spPr>
          <a:xfrm>
            <a:off x="1078955" y="4551511"/>
            <a:ext cx="1312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8.HO Command</a:t>
            </a:r>
          </a:p>
          <a:p>
            <a:r>
              <a:rPr lang="en-US" altLang="ja-JP" sz="1200" dirty="0" smtClean="0"/>
              <a:t>(RRC </a:t>
            </a:r>
            <a:r>
              <a:rPr lang="en-US" altLang="ja-JP" sz="1200" dirty="0" err="1" smtClean="0"/>
              <a:t>Reconf</a:t>
            </a:r>
            <a:r>
              <a:rPr lang="en-US" altLang="ja-JP" sz="1200" dirty="0" smtClean="0"/>
              <a:t>.)</a:t>
            </a:r>
            <a:endParaRPr kumimoji="1" lang="ja-JP" altLang="en-US" sz="1200" dirty="0"/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1438995" y="5559623"/>
            <a:ext cx="1730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10.HO Complete</a:t>
            </a:r>
          </a:p>
          <a:p>
            <a:r>
              <a:rPr lang="en-US" altLang="ja-JP" sz="1200" dirty="0" smtClean="0"/>
              <a:t>(RRC </a:t>
            </a:r>
            <a:r>
              <a:rPr lang="en-US" altLang="ja-JP" sz="1200" dirty="0" err="1" smtClean="0"/>
              <a:t>Reconf</a:t>
            </a:r>
            <a:r>
              <a:rPr lang="en-US" altLang="ja-JP" sz="1200" dirty="0" smtClean="0"/>
              <a:t>. Comp.)</a:t>
            </a:r>
            <a:endParaRPr kumimoji="1" lang="ja-JP" altLang="en-US" sz="1200" dirty="0"/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646907" y="5960313"/>
            <a:ext cx="17309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 smtClean="0">
                <a:solidFill>
                  <a:srgbClr val="92D050"/>
                </a:solidFill>
              </a:rPr>
              <a:t>DL Data</a:t>
            </a:r>
            <a:endParaRPr kumimoji="1" lang="ja-JP" altLang="en-US" sz="1200" dirty="0">
              <a:solidFill>
                <a:srgbClr val="92D050"/>
              </a:solidFill>
            </a:endParaRPr>
          </a:p>
        </p:txBody>
      </p:sp>
      <p:sp>
        <p:nvSpPr>
          <p:cNvPr id="87" name="上下矢印 86"/>
          <p:cNvSpPr/>
          <p:nvPr/>
        </p:nvSpPr>
        <p:spPr>
          <a:xfrm>
            <a:off x="624487" y="5023315"/>
            <a:ext cx="238444" cy="93699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8" name="直線矢印コネクタ 87"/>
          <p:cNvCxnSpPr/>
          <p:nvPr/>
        </p:nvCxnSpPr>
        <p:spPr>
          <a:xfrm>
            <a:off x="2412201" y="5085184"/>
            <a:ext cx="4137923" cy="0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テキスト ボックス 90"/>
          <p:cNvSpPr txBox="1"/>
          <p:nvPr/>
        </p:nvSpPr>
        <p:spPr>
          <a:xfrm>
            <a:off x="2735139" y="4869160"/>
            <a:ext cx="2786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 smtClean="0">
                <a:solidFill>
                  <a:srgbClr val="FFC000"/>
                </a:solidFill>
              </a:rPr>
              <a:t>Indirect data forwarding</a:t>
            </a:r>
            <a:endParaRPr kumimoji="1" lang="ja-JP" altLang="en-US" sz="1200" dirty="0">
              <a:solidFill>
                <a:srgbClr val="FFC000"/>
              </a:solidFill>
            </a:endParaRPr>
          </a:p>
        </p:txBody>
      </p:sp>
      <p:cxnSp>
        <p:nvCxnSpPr>
          <p:cNvPr id="94" name="直線矢印コネクタ 93"/>
          <p:cNvCxnSpPr/>
          <p:nvPr/>
        </p:nvCxnSpPr>
        <p:spPr>
          <a:xfrm>
            <a:off x="6550124" y="5589240"/>
            <a:ext cx="2144005" cy="0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矢印コネクタ 95"/>
          <p:cNvCxnSpPr/>
          <p:nvPr/>
        </p:nvCxnSpPr>
        <p:spPr>
          <a:xfrm flipH="1">
            <a:off x="4036667" y="6381328"/>
            <a:ext cx="4657462" cy="0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テキスト ボックス 100"/>
          <p:cNvSpPr txBox="1"/>
          <p:nvPr/>
        </p:nvSpPr>
        <p:spPr>
          <a:xfrm>
            <a:off x="1821075" y="5024209"/>
            <a:ext cx="2786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 smtClean="0">
                <a:solidFill>
                  <a:srgbClr val="00B0F0"/>
                </a:solidFill>
              </a:rPr>
              <a:t>Direct data forwarding</a:t>
            </a:r>
            <a:endParaRPr kumimoji="1" lang="ja-JP" altLang="en-US" sz="1200" dirty="0">
              <a:solidFill>
                <a:srgbClr val="00B0F0"/>
              </a:solidFill>
            </a:endParaRPr>
          </a:p>
        </p:txBody>
      </p:sp>
      <p:cxnSp>
        <p:nvCxnSpPr>
          <p:cNvPr id="102" name="直線矢印コネクタ 101"/>
          <p:cNvCxnSpPr/>
          <p:nvPr/>
        </p:nvCxnSpPr>
        <p:spPr>
          <a:xfrm>
            <a:off x="2429074" y="5287826"/>
            <a:ext cx="1640482" cy="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四角形吹き出し 104"/>
          <p:cNvSpPr/>
          <p:nvPr/>
        </p:nvSpPr>
        <p:spPr>
          <a:xfrm>
            <a:off x="-36512" y="4221088"/>
            <a:ext cx="999814" cy="576064"/>
          </a:xfrm>
          <a:prstGeom prst="wedgeRectCallout">
            <a:avLst>
              <a:gd name="adj1" fmla="val 26201"/>
              <a:gd name="adj2" fmla="val 10785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Minimum</a:t>
            </a:r>
          </a:p>
          <a:p>
            <a:pPr algn="ctr"/>
            <a:r>
              <a:rPr kumimoji="1" lang="en-US" altLang="ja-JP" sz="1200" dirty="0" smtClean="0"/>
              <a:t> interruption </a:t>
            </a:r>
          </a:p>
          <a:p>
            <a:pPr algn="ctr"/>
            <a:r>
              <a:rPr kumimoji="1" lang="en-US" altLang="ja-JP" sz="1200" dirty="0" smtClean="0"/>
              <a:t>time 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08570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6322</TotalTime>
  <Words>1539</Words>
  <Application>Microsoft Office PowerPoint</Application>
  <PresentationFormat>画面に合わせる (4:3)</PresentationFormat>
  <Paragraphs>307</Paragraphs>
  <Slides>11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DOCOMO</cp:lastModifiedBy>
  <cp:revision>125</cp:revision>
  <dcterms:created xsi:type="dcterms:W3CDTF">2018-01-24T16:56:07Z</dcterms:created>
  <dcterms:modified xsi:type="dcterms:W3CDTF">2018-11-02T09:13:30Z</dcterms:modified>
</cp:coreProperties>
</file>