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60" r:id="rId3"/>
    <p:sldId id="25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4"/>
  </p:normalViewPr>
  <p:slideViewPr>
    <p:cSldViewPr>
      <p:cViewPr varScale="1">
        <p:scale>
          <a:sx n="108" d="100"/>
          <a:sy n="108" d="100"/>
        </p:scale>
        <p:origin x="1760"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BC5310-300B-4A6D-84F0-7EA50821BE8E}" type="datetimeFigureOut">
              <a:rPr lang="en-US" smtClean="0"/>
              <a:t>8/11/17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E2D8D4-6731-4471-A81E-2AB34E508346}" type="slidenum">
              <a:rPr lang="en-US" smtClean="0"/>
              <a:t>‹#›</a:t>
            </a:fld>
            <a:endParaRPr lang="en-US"/>
          </a:p>
        </p:txBody>
      </p:sp>
    </p:spTree>
    <p:extLst>
      <p:ext uri="{BB962C8B-B14F-4D97-AF65-F5344CB8AC3E}">
        <p14:creationId xmlns:p14="http://schemas.microsoft.com/office/powerpoint/2010/main" val="3587281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3</a:t>
            </a:fld>
            <a:endParaRPr lang="en-US"/>
          </a:p>
        </p:txBody>
      </p:sp>
    </p:spTree>
    <p:extLst>
      <p:ext uri="{BB962C8B-B14F-4D97-AF65-F5344CB8AC3E}">
        <p14:creationId xmlns:p14="http://schemas.microsoft.com/office/powerpoint/2010/main" val="1756668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1493046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774664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014575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5D69A7-FC20-46F3-91B7-D08C2E02DD73}" type="datetimeFigureOut">
              <a:rPr lang="en-US" smtClean="0"/>
              <a:t>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457602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5D69A7-FC20-46F3-91B7-D08C2E02DD73}" type="datetimeFigureOut">
              <a:rPr lang="en-US" smtClean="0"/>
              <a:t>8/11/17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533862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5D69A7-FC20-46F3-91B7-D08C2E02DD73}" type="datetimeFigureOut">
              <a:rPr lang="en-US" smtClean="0"/>
              <a:t>8/11/17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588384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5D69A7-FC20-46F3-91B7-D08C2E02DD73}" type="datetimeFigureOut">
              <a:rPr lang="en-US" smtClean="0"/>
              <a:t>8/11/17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4122720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5D69A7-FC20-46F3-91B7-D08C2E02DD73}" type="datetimeFigureOut">
              <a:rPr lang="en-US" smtClean="0"/>
              <a:t>8/11/17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93793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D69A7-FC20-46F3-91B7-D08C2E02DD73}" type="datetimeFigureOut">
              <a:rPr lang="en-US" smtClean="0"/>
              <a:t>8/11/17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3337185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5D69A7-FC20-46F3-91B7-D08C2E02DD73}" type="datetimeFigureOut">
              <a:rPr lang="en-US" smtClean="0"/>
              <a:t>8/11/17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404357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5D69A7-FC20-46F3-91B7-D08C2E02DD73}" type="datetimeFigureOut">
              <a:rPr lang="en-US" smtClean="0"/>
              <a:t>8/11/17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1AA247-8A93-48E2-BD30-1BEAB39DA11C}" type="slidenum">
              <a:rPr lang="en-US" smtClean="0"/>
              <a:t>‹#›</a:t>
            </a:fld>
            <a:endParaRPr lang="en-US"/>
          </a:p>
        </p:txBody>
      </p:sp>
    </p:spTree>
    <p:extLst>
      <p:ext uri="{BB962C8B-B14F-4D97-AF65-F5344CB8AC3E}">
        <p14:creationId xmlns:p14="http://schemas.microsoft.com/office/powerpoint/2010/main" val="40531800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D69A7-FC20-46F3-91B7-D08C2E02DD73}" type="datetimeFigureOut">
              <a:rPr lang="en-US" smtClean="0"/>
              <a:t>8/11/17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1AA247-8A93-48E2-BD30-1BEAB39DA11C}" type="slidenum">
              <a:rPr lang="en-US" smtClean="0"/>
              <a:t>‹#›</a:t>
            </a:fld>
            <a:endParaRPr lang="en-US"/>
          </a:p>
        </p:txBody>
      </p:sp>
    </p:spTree>
    <p:extLst>
      <p:ext uri="{BB962C8B-B14F-4D97-AF65-F5344CB8AC3E}">
        <p14:creationId xmlns:p14="http://schemas.microsoft.com/office/powerpoint/2010/main" val="1599281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lvl="0"/>
            <a:r>
              <a:rPr lang="en-US" altLang="ko-KR" dirty="0" smtClean="0"/>
              <a:t>Way Forward </a:t>
            </a:r>
            <a:r>
              <a:rPr lang="en-US" altLang="ko-KR" dirty="0"/>
              <a:t>on </a:t>
            </a:r>
            <a:r>
              <a:rPr lang="en-US" altLang="ko-KR" dirty="0" smtClean="0"/>
              <a:t>UE </a:t>
            </a:r>
            <a:r>
              <a:rPr lang="en-US" altLang="zh-CN" dirty="0" smtClean="0"/>
              <a:t>Differentiation</a:t>
            </a:r>
            <a:endParaRPr lang="en-US" dirty="0"/>
          </a:p>
        </p:txBody>
      </p:sp>
      <p:sp>
        <p:nvSpPr>
          <p:cNvPr id="3" name="Subtitle 2"/>
          <p:cNvSpPr>
            <a:spLocks noGrp="1"/>
          </p:cNvSpPr>
          <p:nvPr>
            <p:ph type="subTitle" idx="1"/>
          </p:nvPr>
        </p:nvSpPr>
        <p:spPr>
          <a:xfrm>
            <a:off x="457200" y="3962400"/>
            <a:ext cx="8305718" cy="1676400"/>
          </a:xfrm>
        </p:spPr>
        <p:txBody>
          <a:bodyPr>
            <a:normAutofit/>
          </a:bodyPr>
          <a:lstStyle/>
          <a:p>
            <a:r>
              <a:rPr lang="fr-FR" sz="2800" dirty="0" smtClean="0">
                <a:solidFill>
                  <a:schemeClr val="tx1"/>
                </a:solidFill>
              </a:rPr>
              <a:t>Veolia</a:t>
            </a:r>
            <a:endParaRPr lang="en-US" sz="2800" dirty="0">
              <a:solidFill>
                <a:schemeClr val="tx1"/>
              </a:solidFill>
            </a:endParaRPr>
          </a:p>
        </p:txBody>
      </p:sp>
      <p:sp>
        <p:nvSpPr>
          <p:cNvPr id="4" name="テキスト ボックス 4"/>
          <p:cNvSpPr txBox="1">
            <a:spLocks noChangeArrowheads="1"/>
          </p:cNvSpPr>
          <p:nvPr/>
        </p:nvSpPr>
        <p:spPr bwMode="auto">
          <a:xfrm>
            <a:off x="153987" y="381000"/>
            <a:ext cx="3776611" cy="1015663"/>
          </a:xfrm>
          <a:prstGeom prst="rect">
            <a:avLst/>
          </a:prstGeom>
          <a:noFill/>
          <a:ln w="9525">
            <a:noFill/>
            <a:miter lim="800000"/>
            <a:headEnd/>
            <a:tailEnd/>
          </a:ln>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r>
              <a:rPr lang="zh-CN" altLang="zh-CN" sz="2000" dirty="0"/>
              <a:t>3GPP TSG-RAN WG2 Meeting #</a:t>
            </a:r>
            <a:r>
              <a:rPr lang="zh-CN" altLang="zh-CN" sz="2000" dirty="0" smtClean="0"/>
              <a:t>9</a:t>
            </a:r>
            <a:r>
              <a:rPr lang="fr-FR" altLang="zh-CN" sz="2000" dirty="0" smtClean="0"/>
              <a:t>9</a:t>
            </a:r>
            <a:endParaRPr lang="en-US" altLang="zh-CN" sz="2000" dirty="0" smtClean="0"/>
          </a:p>
          <a:p>
            <a:r>
              <a:rPr lang="en-US" sz="2000" dirty="0"/>
              <a:t>Berlin, Germany, 21 – 25 Aug </a:t>
            </a:r>
            <a:r>
              <a:rPr lang="en-US" sz="2000" dirty="0" smtClean="0"/>
              <a:t>2017</a:t>
            </a:r>
          </a:p>
          <a:p>
            <a:r>
              <a:rPr kumimoji="1" lang="en-US" altLang="ja-JP" sz="2000" dirty="0" smtClean="0"/>
              <a:t>Agenda </a:t>
            </a:r>
            <a:r>
              <a:rPr kumimoji="1" lang="en-US" altLang="ja-JP" sz="2000" dirty="0"/>
              <a:t>item: </a:t>
            </a:r>
            <a:r>
              <a:rPr lang="en-GB" altLang="ja-JP" sz="2000" dirty="0" smtClean="0"/>
              <a:t>9.13.6</a:t>
            </a:r>
            <a:endParaRPr kumimoji="1" lang="ja-JP" altLang="en-US" sz="2000" dirty="0"/>
          </a:p>
        </p:txBody>
      </p:sp>
      <p:sp>
        <p:nvSpPr>
          <p:cNvPr id="5" name="テキスト ボックス 3"/>
          <p:cNvSpPr txBox="1">
            <a:spLocks noChangeArrowheads="1"/>
          </p:cNvSpPr>
          <p:nvPr/>
        </p:nvSpPr>
        <p:spPr bwMode="auto">
          <a:xfrm>
            <a:off x="7162800" y="396240"/>
            <a:ext cx="1689886" cy="461665"/>
          </a:xfrm>
          <a:prstGeom prst="rect">
            <a:avLst/>
          </a:prstGeom>
          <a:noFill/>
          <a:ln w="9525">
            <a:noFill/>
            <a:miter lim="800000"/>
            <a:headEnd/>
            <a:tailEnd/>
          </a:ln>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a:lstStyle>
          <a:p>
            <a:pPr eaLnBrk="1" hangingPunct="1"/>
            <a:r>
              <a:rPr lang="en-GB" altLang="zh-CN" sz="2400" dirty="0" smtClean="0"/>
              <a:t>R2-1709480</a:t>
            </a:r>
            <a:endParaRPr kumimoji="1" lang="ja-JP" altLang="en-US" sz="2400" dirty="0"/>
          </a:p>
        </p:txBody>
      </p:sp>
    </p:spTree>
    <p:extLst>
      <p:ext uri="{BB962C8B-B14F-4D97-AF65-F5344CB8AC3E}">
        <p14:creationId xmlns:p14="http://schemas.microsoft.com/office/powerpoint/2010/main" val="2977866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15962"/>
          </a:xfrm>
        </p:spPr>
        <p:txBody>
          <a:bodyPr>
            <a:normAutofit fontScale="90000"/>
          </a:bodyPr>
          <a:lstStyle/>
          <a:p>
            <a:r>
              <a:rPr lang="en-US" altLang="zh-CN" sz="4900" dirty="0" smtClean="0"/>
              <a:t>Background</a:t>
            </a:r>
            <a:endParaRPr lang="zh-CN" altLang="en-US" dirty="0"/>
          </a:p>
        </p:txBody>
      </p:sp>
      <p:sp>
        <p:nvSpPr>
          <p:cNvPr id="3" name="内容占位符 2"/>
          <p:cNvSpPr>
            <a:spLocks noGrp="1"/>
          </p:cNvSpPr>
          <p:nvPr>
            <p:ph idx="1"/>
          </p:nvPr>
        </p:nvSpPr>
        <p:spPr>
          <a:xfrm>
            <a:off x="457200" y="1143000"/>
            <a:ext cx="8229600" cy="4983163"/>
          </a:xfrm>
        </p:spPr>
        <p:txBody>
          <a:bodyPr>
            <a:normAutofit/>
          </a:bodyPr>
          <a:lstStyle/>
          <a:p>
            <a:r>
              <a:rPr lang="en-GB" altLang="zh-CN" sz="2400" dirty="0" smtClean="0"/>
              <a:t>With massive </a:t>
            </a:r>
            <a:r>
              <a:rPr lang="en-GB" altLang="zh-CN" sz="2400" dirty="0" err="1" smtClean="0"/>
              <a:t>IoT</a:t>
            </a:r>
            <a:r>
              <a:rPr lang="en-GB" altLang="zh-CN" sz="2400" dirty="0" smtClean="0"/>
              <a:t>, there will be many different use cases with many different SLAs to be put in place.</a:t>
            </a:r>
          </a:p>
          <a:p>
            <a:r>
              <a:rPr lang="en-GB" altLang="zh-CN" sz="2400" dirty="0"/>
              <a:t>The difference is no more just between stationary and </a:t>
            </a:r>
            <a:r>
              <a:rPr lang="en-GB" altLang="zh-CN" sz="2400" dirty="0" smtClean="0"/>
              <a:t>mobility.</a:t>
            </a:r>
          </a:p>
          <a:p>
            <a:r>
              <a:rPr lang="en-GB" altLang="zh-CN" sz="2400" dirty="0"/>
              <a:t>For example, a smart water meter </a:t>
            </a:r>
            <a:r>
              <a:rPr lang="en-GB" altLang="zh-CN" sz="2400" dirty="0" smtClean="0"/>
              <a:t>which will </a:t>
            </a:r>
            <a:r>
              <a:rPr lang="en-GB" altLang="zh-CN" sz="2400" dirty="0"/>
              <a:t>be battery </a:t>
            </a:r>
            <a:r>
              <a:rPr lang="en-GB" altLang="zh-CN" sz="2400" dirty="0" smtClean="0"/>
              <a:t>powered will be very power consumption saving orientated and will have likely a different SLA than a parking meter or a fixed panel plugged on electricity.</a:t>
            </a:r>
          </a:p>
          <a:p>
            <a:r>
              <a:rPr lang="en-GB" altLang="zh-CN" sz="2400" dirty="0" smtClean="0"/>
              <a:t>It is critical that the network providers/the networks are prepared for those different use cases and know more about the different UEs in each cell to be able to enforce appropriate measures and to respect the SLAs in place.</a:t>
            </a:r>
          </a:p>
        </p:txBody>
      </p:sp>
    </p:spTree>
    <p:extLst>
      <p:ext uri="{BB962C8B-B14F-4D97-AF65-F5344CB8AC3E}">
        <p14:creationId xmlns:p14="http://schemas.microsoft.com/office/powerpoint/2010/main" val="3286713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9600"/>
          </a:xfrm>
        </p:spPr>
        <p:txBody>
          <a:bodyPr>
            <a:noAutofit/>
          </a:bodyPr>
          <a:lstStyle/>
          <a:p>
            <a:r>
              <a:rPr lang="en-US" dirty="0" smtClean="0"/>
              <a:t>Proposal</a:t>
            </a:r>
            <a:endParaRPr lang="en-US" dirty="0"/>
          </a:p>
        </p:txBody>
      </p:sp>
      <p:sp>
        <p:nvSpPr>
          <p:cNvPr id="3" name="Content Placeholder 2"/>
          <p:cNvSpPr>
            <a:spLocks noGrp="1"/>
          </p:cNvSpPr>
          <p:nvPr>
            <p:ph idx="1"/>
          </p:nvPr>
        </p:nvSpPr>
        <p:spPr>
          <a:xfrm>
            <a:off x="228600" y="1143000"/>
            <a:ext cx="8686800" cy="5334000"/>
          </a:xfrm>
        </p:spPr>
        <p:txBody>
          <a:bodyPr>
            <a:noAutofit/>
          </a:bodyPr>
          <a:lstStyle/>
          <a:p>
            <a:r>
              <a:rPr lang="en-GB" altLang="zh-CN" sz="2400" dirty="0" smtClean="0"/>
              <a:t>To add the following</a:t>
            </a:r>
            <a:r>
              <a:rPr lang="en-GB" altLang="zh-CN" sz="2400" dirty="0" smtClean="0"/>
              <a:t> UE-specific information in the UE Information Transfer procedure for NB-</a:t>
            </a:r>
            <a:r>
              <a:rPr lang="en-GB" altLang="zh-CN" sz="2400" dirty="0" err="1" smtClean="0"/>
              <a:t>IoT</a:t>
            </a:r>
            <a:r>
              <a:rPr lang="en-GB" altLang="zh-CN" sz="2400" dirty="0" smtClean="0"/>
              <a:t>:</a:t>
            </a:r>
          </a:p>
          <a:p>
            <a:pPr lvl="1"/>
            <a:r>
              <a:rPr lang="en-GB" altLang="zh-CN" sz="2000" dirty="0" smtClean="0"/>
              <a:t>Stationary (with potential different flavours such as meters (water, gas, electricity…), parking sensor, street light, fixed panel…), mostly stationary (waste…), nomadic, mobile</a:t>
            </a:r>
          </a:p>
          <a:p>
            <a:pPr lvl="1"/>
            <a:r>
              <a:rPr lang="en-GB" altLang="zh-CN" sz="2000" dirty="0"/>
              <a:t>B</a:t>
            </a:r>
            <a:r>
              <a:rPr lang="en-GB" altLang="zh-CN" sz="2000" dirty="0" smtClean="0"/>
              <a:t>attery powered</a:t>
            </a:r>
          </a:p>
          <a:p>
            <a:pPr lvl="1"/>
            <a:r>
              <a:rPr lang="en-GB" altLang="zh-CN" sz="2000" dirty="0" err="1" smtClean="0"/>
              <a:t>QoS</a:t>
            </a:r>
            <a:r>
              <a:rPr lang="en-GB" altLang="zh-CN" sz="2000" dirty="0" smtClean="0"/>
              <a:t> required: Guaranteed Packet Error Data (PER)</a:t>
            </a:r>
          </a:p>
          <a:p>
            <a:pPr lvl="1"/>
            <a:r>
              <a:rPr lang="en-GB" altLang="zh-CN" sz="2000" dirty="0"/>
              <a:t>C</a:t>
            </a:r>
            <a:r>
              <a:rPr lang="en-GB" altLang="zh-CN" sz="2000" dirty="0" smtClean="0"/>
              <a:t>riticality of the message: Alarms, Quick Forward to customer’s application…</a:t>
            </a:r>
          </a:p>
          <a:p>
            <a:pPr lvl="1"/>
            <a:r>
              <a:rPr lang="en-GB" altLang="zh-CN" sz="2000" dirty="0" smtClean="0"/>
              <a:t>Bi-directionality: </a:t>
            </a:r>
            <a:r>
              <a:rPr lang="en-GB" altLang="zh-CN" sz="2000" dirty="0" err="1" smtClean="0"/>
              <a:t>Ack</a:t>
            </a:r>
            <a:r>
              <a:rPr lang="en-GB" altLang="zh-CN" sz="2000" dirty="0" smtClean="0"/>
              <a:t> required</a:t>
            </a:r>
          </a:p>
          <a:p>
            <a:pPr lvl="1"/>
            <a:r>
              <a:rPr lang="en-GB" altLang="zh-CN" sz="2000" dirty="0" smtClean="0"/>
              <a:t>Targeted Life Time</a:t>
            </a:r>
          </a:p>
          <a:p>
            <a:pPr lvl="1"/>
            <a:r>
              <a:rPr lang="en-GB" altLang="zh-CN" sz="2000" dirty="0" smtClean="0"/>
              <a:t>Uplink Reports interval</a:t>
            </a:r>
          </a:p>
          <a:p>
            <a:pPr lvl="1"/>
            <a:r>
              <a:rPr lang="en-GB" altLang="zh-CN" sz="2000" dirty="0" smtClean="0"/>
              <a:t>…</a:t>
            </a:r>
          </a:p>
          <a:p>
            <a:pPr lvl="1"/>
            <a:endParaRPr lang="en-GB" altLang="ko-KR" sz="1600" dirty="0" smtClean="0"/>
          </a:p>
          <a:p>
            <a:endParaRPr lang="en-GB" altLang="ko-KR" sz="2400" dirty="0"/>
          </a:p>
        </p:txBody>
      </p:sp>
    </p:spTree>
    <p:extLst>
      <p:ext uri="{BB962C8B-B14F-4D97-AF65-F5344CB8AC3E}">
        <p14:creationId xmlns:p14="http://schemas.microsoft.com/office/powerpoint/2010/main" val="32746676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10628</TotalTime>
  <Words>224</Words>
  <Application>Microsoft Macintosh PowerPoint</Application>
  <PresentationFormat>On-screen Show (4:3)</PresentationFormat>
  <Paragraphs>22</Paragraphs>
  <Slides>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Calibri</vt:lpstr>
      <vt:lpstr>ＭＳ Ｐゴシック</vt:lpstr>
      <vt:lpstr>맑은 고딕</vt:lpstr>
      <vt:lpstr>宋体</vt:lpstr>
      <vt:lpstr>Arial</vt:lpstr>
      <vt:lpstr>Office Theme</vt:lpstr>
      <vt:lpstr>Way Forward on UE Differentiation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CSI framework</dc:title>
  <dc:creator>Eko Onggosanusi</dc:creator>
  <cp:lastModifiedBy>Thierry Berisot</cp:lastModifiedBy>
  <cp:revision>312</cp:revision>
  <dcterms:created xsi:type="dcterms:W3CDTF">2016-09-09T20:37:00Z</dcterms:created>
  <dcterms:modified xsi:type="dcterms:W3CDTF">2017-08-11T14:19:01Z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