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66" r:id="rId4"/>
    <p:sldId id="268" r:id="rId5"/>
    <p:sldId id="26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-Zonda" initials="ZD" lastIdx="2" clrIdx="0">
    <p:extLst>
      <p:ext uri="{19B8F6BF-5375-455C-9EA6-DF929625EA0E}">
        <p15:presenceInfo xmlns:p15="http://schemas.microsoft.com/office/powerpoint/2012/main" userId="OPPO-Zond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80" y="2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C50647-E0DE-4DD4-928D-C2471B2B24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4692D31-280C-4E66-8EEC-E5DECB3283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9889B8-99BD-406E-98EB-2AE9568E9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6B293-A27D-4BB0-B94F-2D6AC9951E6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93EEC2-3606-4E03-8005-55E4FC26F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09B37-1753-48CE-9282-B184AFA48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1D80-6FA3-4E58-8C83-7A75F961C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242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0AF9BD-6E47-479B-AEE6-AB33A607F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9E0BEB9-00DB-4208-AD3A-ABC4C5757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390737-17D1-4D63-82AC-D85A4768D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6B293-A27D-4BB0-B94F-2D6AC9951E6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8E324A-1590-4B3C-9F5A-27A671124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9951C7-C5A6-418A-9C01-E32D1F0C2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1D80-6FA3-4E58-8C83-7A75F961C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017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59419B9-34D7-4D97-B2A4-F7942D5581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DA8002C-3982-49ED-8001-D8A9ADF5A2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5A6FB5-F4B5-42C6-AF73-F08020729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6B293-A27D-4BB0-B94F-2D6AC9951E6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371083-B649-422E-920F-DAC73CA1A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34D45A-870C-43CE-83BF-7AE779E64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1D80-6FA3-4E58-8C83-7A75F961C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99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58A879-8FA7-4A72-806C-0EB815D88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8960FE-B42C-4188-A677-809D2CDF92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  <a:buFont typeface="Wingdings" panose="05000000000000000000" pitchFamily="2" charset="2"/>
              <a:buChar char="ü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35000"/>
              <a:buFont typeface="Wingdings" panose="05000000000000000000" pitchFamily="2" charset="2"/>
              <a:buChar char="p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30000"/>
              <a:buFont typeface="Wingdings" panose="05000000000000000000" pitchFamily="2" charset="2"/>
              <a:buChar char="Ø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4ACF77-2E4F-4997-87D1-FD74A2F25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6B293-A27D-4BB0-B94F-2D6AC9951E6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9AF8C2-96C1-4FC2-B5CA-C23695C69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54AD94-A939-4088-BF28-E9491AA3C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1D80-6FA3-4E58-8C83-7A75F961C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602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AACD64-D73A-49E5-B87A-2BD3B44B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422652-289D-4A31-98B6-A2DF5E7BE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E1AF50-DF6A-4BE1-89A3-4C6D186A4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6B293-A27D-4BB0-B94F-2D6AC9951E6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80092C-2DF1-4982-84E8-AD47FE8FC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2166BD-B1C3-4F0B-BB65-D1E143746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1D80-6FA3-4E58-8C83-7A75F961C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469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8ADCB1-AD7D-41CD-8D4C-EFA5064DB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2C7321-EF81-4280-B929-FC6685469E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2pPr marL="685800" indent="-228600">
              <a:buSzPct val="75000"/>
              <a:buFont typeface="Wingdings" panose="05000000000000000000" pitchFamily="2" charset="2"/>
              <a:buChar char="ü"/>
              <a:defRPr/>
            </a:lvl2pPr>
            <a:lvl3pPr marL="1143000" indent="-228600">
              <a:buSzPct val="50000"/>
              <a:buFont typeface="Wingdings" panose="05000000000000000000" pitchFamily="2" charset="2"/>
              <a:buChar char="Ø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91AFA07-773D-4178-8C20-18EE06648A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D80B712-4FC7-4373-A299-9B3E8B116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6B293-A27D-4BB0-B94F-2D6AC9951E6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8DB18D0-4B30-49DF-8B98-F4EC6B954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E577DD-6C79-431B-83AD-3D461C704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1D80-6FA3-4E58-8C83-7A75F961C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477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C4F243-2F03-46F5-B393-0F715C623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0314FB-AA56-43D2-9592-DA7DC12318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349EFA7-8AC6-4366-A81F-A59E84AD94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D563528-7B29-45D4-BACA-88E0C7AD00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98D4780-A2CB-453E-8EEF-58CD9DCD9E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AAAF3F4-A890-4A97-857C-40828ADED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6B293-A27D-4BB0-B94F-2D6AC9951E6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D8F7459-6F0B-42FB-AA76-ACBB5C101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675E748-F927-44E2-B239-53FCA0126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1D80-6FA3-4E58-8C83-7A75F961C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044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EE6070-BDF3-49E7-B785-05A1061FA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689A983-BA03-41CB-9A73-56B6F3569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6B293-A27D-4BB0-B94F-2D6AC9951E6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F6DFAEE-0661-4018-B73C-2FFFA9558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C92FFD1-D61E-481C-8D12-6C3B8BFC1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1D80-6FA3-4E58-8C83-7A75F961C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319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23883F5-AB3F-4C3D-999B-B836A5146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6B293-A27D-4BB0-B94F-2D6AC9951E6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D5EC2E5-473E-4981-A9D2-3AB4A1BA4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737522-1095-460F-9633-F9B3F3C8E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1D80-6FA3-4E58-8C83-7A75F961C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923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A6D7EA-A40A-486F-B915-30713535E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0B6B0C-D2BF-4E2B-8DEA-279200C51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EA089EC-4FF4-4B77-A196-C03358180E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CD0A80F-3D11-418C-9220-95B324F74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6B293-A27D-4BB0-B94F-2D6AC9951E6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11E2ED8-DDB5-4539-94F7-61FBEF6F4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04278E-C2E5-463E-9218-EABE535A9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1D80-6FA3-4E58-8C83-7A75F961C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016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488FFB-286D-4A5E-BDF3-A3FCAFCF3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C83A383-0BC8-4F33-B6B7-99F2830DEB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B622750-CDA8-4D93-A3EC-5CD5B35BC5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E6D802E-561D-46BB-AA61-744B68402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6B293-A27D-4BB0-B94F-2D6AC9951E6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6C6DE2-385A-4387-B57E-7CEB48192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6DE5422-2AA0-4D16-BAC4-FECEBA506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1D80-6FA3-4E58-8C83-7A75F961C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703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12FC058-7828-465A-8520-9E7E810C3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AB1432-A558-4970-B3CD-757569F8D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9881FCB-186C-4394-8BE4-40C559D685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6B293-A27D-4BB0-B94F-2D6AC9951E6C}" type="datetimeFigureOut">
              <a:rPr lang="zh-CN" altLang="en-US" smtClean="0"/>
              <a:t>2024/4/17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3D467-4D5E-4DE0-A925-784C192FC7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AEC317-5304-4C02-94C4-1A1215C8FA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31D80-6FA3-4E58-8C83-7A75F961C6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693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C992BA-0DEE-4562-A2F2-EF599F642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4000" dirty="0"/>
              <a:t>Way forward</a:t>
            </a:r>
            <a:r>
              <a:rPr lang="en-150" altLang="zh-CN" sz="4000" dirty="0"/>
              <a:t> on </a:t>
            </a:r>
            <a:r>
              <a:rPr lang="en-US" altLang="zh-CN" sz="4000" dirty="0"/>
              <a:t>evaluation scenarios for AI mobility NR</a:t>
            </a:r>
            <a:br>
              <a:rPr lang="en-US" altLang="zh-CN" sz="4000" dirty="0"/>
            </a:br>
            <a:r>
              <a:rPr lang="en-US" altLang="zh-CN" sz="2400" dirty="0"/>
              <a:t>OPPO, </a:t>
            </a:r>
            <a:r>
              <a:rPr lang="en-US" altLang="zh-CN" sz="2400" dirty="0" err="1"/>
              <a:t>MediaTek,Samsung,CMCC,Nokia,CAICT,CATT,Xiaomi</a:t>
            </a:r>
            <a:r>
              <a:rPr lang="en-US" altLang="zh-CN" sz="2400" dirty="0"/>
              <a:t>,</a:t>
            </a:r>
          </a:p>
          <a:p>
            <a:pPr marL="0" indent="0" algn="ctr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altLang="zh-CN" sz="2400" dirty="0" err="1"/>
              <a:t>Chinatelcom,vivo</a:t>
            </a:r>
            <a:endParaRPr lang="zh-CN" altLang="en-US" sz="40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858FD7-78B6-49AF-B4E9-A53E7116D4DD}"/>
              </a:ext>
            </a:extLst>
          </p:cNvPr>
          <p:cNvSpPr txBox="1"/>
          <p:nvPr/>
        </p:nvSpPr>
        <p:spPr>
          <a:xfrm>
            <a:off x="467315" y="479935"/>
            <a:ext cx="6097348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8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3GPP TSG-RAN WG2 #125bis</a:t>
            </a:r>
            <a:r>
              <a:rPr lang="en-US" altLang="zh-CN" sz="1800" b="1" i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	</a:t>
            </a:r>
            <a:endParaRPr lang="zh-CN" altLang="zh-CN" sz="1600" kern="100" dirty="0">
              <a:effectLst/>
              <a:latin typeface="Arial" panose="020B0604020202020204" pitchFamily="34" charset="0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1800" b="1" kern="0" dirty="0"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Changsha China, April. 15th – 19th, 2024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3D19C6-0912-463A-80D2-BB3EFAD2016D}"/>
              </a:ext>
            </a:extLst>
          </p:cNvPr>
          <p:cNvSpPr txBox="1"/>
          <p:nvPr/>
        </p:nvSpPr>
        <p:spPr>
          <a:xfrm>
            <a:off x="10555387" y="405229"/>
            <a:ext cx="16366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800" b="1" kern="100" dirty="0"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R2-2403958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5967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7A6F3D06-B711-4B41-B47B-CBB733377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Evaluation scenarios</a:t>
            </a:r>
            <a:endParaRPr lang="zh-CN" altLang="en-US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92A182AF-C412-45A8-AB6B-9FA71B075C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8150" y="1877352"/>
            <a:ext cx="4887588" cy="3924637"/>
          </a:xfrm>
        </p:spPr>
        <p:txBody>
          <a:bodyPr>
            <a:normAutofit fontScale="85000" lnSpcReduction="10000"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Case 1: Intra-frequency prediction based on serving frequency measurement results in intra-frequency deployment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Case 2: Intra-frequency prediction based on same frequency measurement results in inter-frequency deployment 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Case 3: Inter-frequency prediction based on serving frequency measurement results in inter-frequency deployment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A3F5B3-7ABD-44B6-A0FA-DFB73900A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8757" y="1811298"/>
            <a:ext cx="4463565" cy="401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511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0D9FDE-ACD2-464F-BD64-65A6A191B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Handover scenario observations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251C5DA-370F-4677-9610-D7B246F22D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/>
              <a:t>FR1-2-FR1</a:t>
            </a:r>
          </a:p>
          <a:p>
            <a:pPr lvl="1"/>
            <a:r>
              <a:rPr lang="en-US" altLang="zh-CN" dirty="0"/>
              <a:t>Handover performance is good in the field. The evaluation can be performed to reduce measurement overhead.</a:t>
            </a:r>
          </a:p>
          <a:p>
            <a:pPr lvl="1"/>
            <a:r>
              <a:rPr lang="en-US" altLang="zh-CN" dirty="0"/>
              <a:t>Most likely only few beams are available so that time domain prediction can be focused</a:t>
            </a:r>
          </a:p>
          <a:p>
            <a:r>
              <a:rPr lang="en-US" altLang="zh-CN" dirty="0"/>
              <a:t>FR2-2-FR2</a:t>
            </a:r>
          </a:p>
          <a:p>
            <a:pPr lvl="1"/>
            <a:r>
              <a:rPr lang="en-US" altLang="zh-CN" dirty="0"/>
              <a:t>Handover performance is relative challenging in the field. The evaluation can be performed to either reduce measurement overhead or to improve handover performance</a:t>
            </a:r>
          </a:p>
          <a:p>
            <a:pPr lvl="1"/>
            <a:r>
              <a:rPr lang="en-US" altLang="zh-CN" dirty="0"/>
              <a:t>Both time and spatial domain can be conducted</a:t>
            </a:r>
          </a:p>
          <a:p>
            <a:r>
              <a:rPr lang="en-US" altLang="zh-CN" dirty="0"/>
              <a:t>FR1-2-FR2 or vice versa</a:t>
            </a:r>
          </a:p>
          <a:p>
            <a:pPr lvl="1"/>
            <a:r>
              <a:rPr lang="en-US" altLang="zh-CN" dirty="0"/>
              <a:t>Not like FR1-2-FR1 or FR2-2-FR2, it is most likely heterogeneous network</a:t>
            </a:r>
          </a:p>
          <a:p>
            <a:pPr lvl="1"/>
            <a:r>
              <a:rPr lang="en-US" altLang="zh-CN" dirty="0"/>
              <a:t>Handover performance is more challenging</a:t>
            </a:r>
          </a:p>
          <a:p>
            <a:pPr lvl="1"/>
            <a:r>
              <a:rPr lang="en-US" altLang="zh-CN" dirty="0"/>
              <a:t>SLS is more difficult and most likely it will be a timing consuming work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6559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ABF36E-C3A6-4027-8A3A-9BF11078D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Way forward:</a:t>
            </a:r>
            <a:endParaRPr lang="zh-CN" altLang="en-US" b="1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6059F8-852D-4E7B-94FD-C6DBF1674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425913" cy="3992549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FR1-2-FR1</a:t>
            </a:r>
          </a:p>
          <a:p>
            <a:pPr lvl="1"/>
            <a:r>
              <a:rPr lang="en-US" altLang="zh-CN" dirty="0"/>
              <a:t>Focus on case 1 and case 2 in time domain prediction</a:t>
            </a:r>
          </a:p>
          <a:p>
            <a:pPr lvl="1"/>
            <a:r>
              <a:rPr lang="en-US" altLang="zh-CN" dirty="0"/>
              <a:t>Case 3 can be studied assuming serving and non-serving frequencies are co-located</a:t>
            </a:r>
          </a:p>
          <a:p>
            <a:r>
              <a:rPr lang="en-US" altLang="zh-CN" dirty="0"/>
              <a:t>FR2-2-FR2</a:t>
            </a:r>
          </a:p>
          <a:p>
            <a:pPr lvl="1"/>
            <a:r>
              <a:rPr lang="en-US" altLang="zh-CN" dirty="0"/>
              <a:t>Focus on case 1</a:t>
            </a:r>
          </a:p>
          <a:p>
            <a:pPr lvl="1"/>
            <a:r>
              <a:rPr lang="en-US" altLang="zh-CN" dirty="0"/>
              <a:t>Perform evaluation both in time and spatial domain</a:t>
            </a:r>
          </a:p>
          <a:p>
            <a:r>
              <a:rPr lang="en-US" altLang="zh-CN" dirty="0"/>
              <a:t>FR1-2-FR2 or vice versa</a:t>
            </a:r>
            <a:endParaRPr lang="en-US" altLang="zh-CN" strike="sngStrike" dirty="0"/>
          </a:p>
          <a:p>
            <a:pPr lvl="1"/>
            <a:r>
              <a:rPr lang="en-US" altLang="zh-CN" dirty="0"/>
              <a:t>Case 1,2 can be covered by either FR1-2-FR1 or FR2-2-FR2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/>
              <a:t>Case 3 could be studied in late stage by network sided model</a:t>
            </a:r>
            <a:endParaRPr lang="en-US" altLang="zh-CN" strike="sngStrike" dirty="0"/>
          </a:p>
          <a:p>
            <a:pPr lvl="1"/>
            <a:endParaRPr lang="en-US" altLang="zh-CN" strike="sngStrike" dirty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74227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D16503CF-00B7-4597-B4FB-3106227855E1}"/>
              </a:ext>
            </a:extLst>
          </p:cNvPr>
          <p:cNvSpPr/>
          <p:nvPr/>
        </p:nvSpPr>
        <p:spPr>
          <a:xfrm>
            <a:off x="3657600" y="2639683"/>
            <a:ext cx="4649638" cy="14578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Thank you </a:t>
            </a:r>
            <a:r>
              <a:rPr lang="en-US" altLang="zh-CN" sz="4400" dirty="0">
                <a:sym typeface="Wingdings" panose="05000000000000000000" pitchFamily="2" charset="2"/>
              </a:rPr>
              <a:t>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709358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264</Words>
  <Application>Microsoft Office PowerPoint</Application>
  <PresentationFormat>宽屏</PresentationFormat>
  <Paragraphs>31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等线</vt:lpstr>
      <vt:lpstr>等线 Light</vt:lpstr>
      <vt:lpstr>Arial</vt:lpstr>
      <vt:lpstr>Wingdings</vt:lpstr>
      <vt:lpstr>Office 主题​​</vt:lpstr>
      <vt:lpstr>PowerPoint 演示文稿</vt:lpstr>
      <vt:lpstr>Evaluation scenarios</vt:lpstr>
      <vt:lpstr>Handover scenario observations</vt:lpstr>
      <vt:lpstr>Way forward: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OPPO-Zonda</dc:creator>
  <cp:lastModifiedBy>OPPO-Zonda</cp:lastModifiedBy>
  <cp:revision>87</cp:revision>
  <dcterms:created xsi:type="dcterms:W3CDTF">2024-02-05T01:35:54Z</dcterms:created>
  <dcterms:modified xsi:type="dcterms:W3CDTF">2024-04-17T05:20:48Z</dcterms:modified>
</cp:coreProperties>
</file>