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6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AAE8A-9FAF-4E78-8E09-0588597CE48D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85364-AF8F-4216-90BE-FC2FC05BB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9F720-C068-44AE-71FE-251824013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05789C-69BB-E2B5-348B-7EBAF142EA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71BD3-C311-2635-5360-FDBBBA62C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D5B289-946E-F334-E4BC-D9A3D4BD1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F3F0-4061-88B9-B51D-AA63DD359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0E562-9D21-8398-929C-D5A419361B0A}"/>
              </a:ext>
            </a:extLst>
          </p:cNvPr>
          <p:cNvSpPr txBox="1"/>
          <p:nvPr userDrawn="1"/>
        </p:nvSpPr>
        <p:spPr>
          <a:xfrm>
            <a:off x="9982200" y="54845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R2-2403927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76549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4034A-493A-BEB0-E73A-0B23CD6B0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25AA3E-DD4A-4155-9776-D87F74B8FE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6A3C6-3C51-E050-9ABA-EB427774A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1E8C2-49BC-09B1-3059-F6142994F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69085-EADD-0C6D-2521-856699A34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528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A3A433-73B3-5C7F-7851-3DAF0E837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021AC8-0F1C-9D47-C525-4DC8E1650A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A20EC-883C-2D94-2D33-3A7AB692B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B005F-5953-6979-646E-13617E9B3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E2466-EA0C-AF37-9F23-D7F22F266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50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F3CA3-8C84-561E-EA60-50CEDD0D3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83EC4-1A59-EC99-A1C5-77735DA3D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B7EEB-7DF5-87BA-1809-274184EE8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FBB614-D804-A343-3D68-490DC080E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EBEE6B-3B0F-5A92-CE47-A1A2F3B11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B6665A-880D-6E9A-A429-604735E93A56}"/>
              </a:ext>
            </a:extLst>
          </p:cNvPr>
          <p:cNvSpPr txBox="1"/>
          <p:nvPr userDrawn="1"/>
        </p:nvSpPr>
        <p:spPr>
          <a:xfrm>
            <a:off x="9912380" y="250825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R2-2403927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28709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D7439-5145-06E8-ABA5-6777AAEEA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AF4BB5-28F1-60B3-1C29-DA76DD6A7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D055A-C210-0FE6-0116-73FDF1288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AFA83-1718-ABCC-173C-5B1C251B3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14C49-190B-45B0-81AF-C05F4EA2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89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851B9-68AC-2850-88B9-B14572C81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B101A-2348-8CAB-CBF1-F39DF8008A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B1B63-9E84-E001-22C1-008297EF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7B65A-20CA-FA7D-AD5A-E87ACC597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6CA07-C802-267F-DFD5-4AAECD0A3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7D8091-590B-8223-9CDB-C87036C3E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34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15C7B-4660-ECE9-E891-D1AC1009C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007117-CF90-3F1E-0B4B-F566ACEBC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41D9FB-DF90-05C6-C2CB-5A9B68B07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21DAA-A25C-86BF-0139-2308E34BD6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0E7DF9-B432-949C-F6B3-0A62B63DEA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80E4AB-F01D-938C-4E93-8996DA1E3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FFBBA5-FEE1-8642-0B44-E1B7013F1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EA96BB-C110-6130-63B1-A98E157D6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142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2FA5C-CCF0-2CF7-84B6-1222516E1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E10798-391E-41D3-FB51-CB9E4AC6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F39D7A-7E63-1E45-F97F-5B743154E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B8E11-A0A0-BCEB-AC75-A65C49CE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53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F9A80A-43DC-FCC4-0349-06CB9CC46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669E99-3C9D-7795-1B11-3D1C6273C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E5CAFA-CB7A-9266-0610-F4453B4C6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13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2A6AC-6659-8F26-6630-1CA1A2F7E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D4CE1-F4DC-3C73-6305-687F572B2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DDB693-1753-06F0-51E5-3D42E7ED8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E2FC82-9CB0-0463-BBB9-C86D6BFBD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177284-3F4F-F702-50D6-F08A2BE17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F62BE2-3733-F39B-AE09-3834C06BB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55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C4204-921D-DE0C-BAC2-38F896050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5AFDBF-B0C4-940F-04AB-40898DBB1C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9504C0-C792-AED6-FB9F-85F3B92607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412ED3-B227-C814-4FAE-C22B5736B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B2845D-5EFB-90F7-789E-C54CEB8A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A34C45-8FE4-76D6-C114-8AA855152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1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D240C0-4031-B687-1359-BE55749A3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323025-E406-9A66-1D61-608226E74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46A09-A2D8-2AE7-3A12-73A2B4CAC7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B68FA-39EA-41BF-A754-5578551CF112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F6ABC-1C9F-B92C-EB5A-F43622EB6B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220B1-4CA2-5D8D-2925-BFED064394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0025E-A77B-483D-9DFC-DB1CEB498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7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ftp.3gpp.org/tsg_ran/TSG_RAN/TSGR_99/Docs/RP-230077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9F20-C2D7-B8BF-F3D4-8A66AD7CC9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Arial Black" panose="020B0A04020102020204" pitchFamily="34" charset="0"/>
              </a:rPr>
              <a:t>Discussion on CSI report for SL-CA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E4F60-A63C-D6BF-4958-83E0262C0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1708"/>
            <a:ext cx="9144000" cy="1266092"/>
          </a:xfrm>
        </p:spPr>
        <p:txBody>
          <a:bodyPr>
            <a:normAutofit/>
          </a:bodyPr>
          <a:lstStyle/>
          <a:p>
            <a:r>
              <a:rPr lang="en-US" sz="2800" dirty="0"/>
              <a:t>April 17, 2024</a:t>
            </a:r>
          </a:p>
        </p:txBody>
      </p:sp>
    </p:spTree>
    <p:extLst>
      <p:ext uri="{BB962C8B-B14F-4D97-AF65-F5344CB8AC3E}">
        <p14:creationId xmlns:p14="http://schemas.microsoft.com/office/powerpoint/2010/main" val="296685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9F20-C2D7-B8BF-F3D4-8A66AD7C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965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effectLst/>
                <a:latin typeface="Arial Black" panose="020B0A04020102020204" pitchFamily="34" charset="0"/>
                <a:ea typeface="DengXian" panose="02010600030101010101" pitchFamily="2" charset="-122"/>
              </a:rPr>
              <a:t>Offline discussion</a:t>
            </a:r>
            <a:endParaRPr lang="en-US" sz="8000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E4F60-A63C-D6BF-4958-83E0262C0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456" y="1253331"/>
            <a:ext cx="10182727" cy="4351338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"/>
              <a:tabLst>
                <a:tab pos="1028065" algn="l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</a:t>
            </a:r>
            <a:r>
              <a:rPr lang="en-US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AT125bis][105][V2X/SL] (Qualcomm)</a:t>
            </a:r>
          </a:p>
          <a:p>
            <a:pPr marL="1085215" indent="-285750">
              <a:lnSpc>
                <a:spcPct val="100000"/>
              </a:lnSpc>
              <a:spcBef>
                <a:spcPts val="600"/>
              </a:spcBef>
            </a:pPr>
            <a:r>
              <a:rPr lang="en-GB" sz="18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Scope</a:t>
            </a:r>
            <a:r>
              <a:rPr lang="en-GB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To derive majority companies’ view between </a:t>
            </a:r>
            <a:r>
              <a:rPr lang="en-GB" sz="18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 </a:t>
            </a:r>
            <a:r>
              <a:rPr lang="en-GB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and </a:t>
            </a:r>
            <a:r>
              <a:rPr lang="en-GB" sz="18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</a:t>
            </a:r>
            <a:r>
              <a:rPr lang="en-GB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 Also including pros, cons and the corresponding spec impact. Also with the consideration of </a:t>
            </a:r>
            <a:r>
              <a:rPr lang="en-GB" sz="18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spec</a:t>
            </a:r>
            <a:r>
              <a:rPr lang="en-GB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</a:t>
            </a:r>
            <a:r>
              <a:rPr lang="en-GB" sz="18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WID</a:t>
            </a:r>
            <a:r>
              <a:rPr lang="en-GB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8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85215" indent="-285750">
              <a:lnSpc>
                <a:spcPct val="100000"/>
              </a:lnSpc>
              <a:spcBef>
                <a:spcPts val="600"/>
              </a:spcBef>
            </a:pPr>
            <a:r>
              <a:rPr lang="en-GB" sz="18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Intended outcome</a:t>
            </a:r>
            <a:r>
              <a:rPr lang="en-GB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Discussion summary in R2-2403927. </a:t>
            </a:r>
            <a:endParaRPr lang="en-US" sz="18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78230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Deadline</a:t>
            </a:r>
            <a:r>
              <a:rPr lang="en-US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F2F offline discussion. Date and time will be announced by RRC CR rapporteur. Comeback Thursday session.  </a:t>
            </a:r>
            <a:endParaRPr lang="en-US" sz="1800" dirty="0"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1078230" indent="-285750">
              <a:lnSpc>
                <a:spcPct val="100000"/>
              </a:lnSpc>
              <a:spcBef>
                <a:spcPts val="600"/>
              </a:spcBef>
            </a:pPr>
            <a:endParaRPr lang="en-US" sz="1800" dirty="0">
              <a:effectLst/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At the online session of </a:t>
            </a:r>
            <a:r>
              <a:rPr lang="en-GB" sz="2000" dirty="0">
                <a:latin typeface="Calibri" panose="020F0502020204030204" pitchFamily="34" charset="0"/>
                <a:ea typeface="DengXian" panose="02010600030101010101" pitchFamily="2" charset="-122"/>
              </a:rPr>
              <a:t>NR18 SL </a:t>
            </a: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(Monday, April 15), the following options were discussed</a:t>
            </a:r>
          </a:p>
          <a:p>
            <a:pPr marL="1081405" indent="-285750">
              <a:lnSpc>
                <a:spcPct val="100000"/>
              </a:lnSpc>
              <a:spcBef>
                <a:spcPts val="600"/>
              </a:spcBef>
              <a:tabLst>
                <a:tab pos="1029970" algn="l"/>
              </a:tabLst>
            </a:pPr>
            <a:r>
              <a:rPr lang="en-US" sz="18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</a:t>
            </a:r>
            <a:r>
              <a:rPr lang="en-US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Keep the RAN2 agreement. </a:t>
            </a:r>
          </a:p>
          <a:p>
            <a:pPr marL="1081405" indent="-285750">
              <a:lnSpc>
                <a:spcPct val="100000"/>
              </a:lnSpc>
              <a:spcBef>
                <a:spcPts val="600"/>
              </a:spcBef>
              <a:tabLst>
                <a:tab pos="1029970" algn="l"/>
              </a:tabLst>
            </a:pPr>
            <a:r>
              <a:rPr lang="en-US" sz="18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 </a:t>
            </a:r>
            <a:r>
              <a:rPr lang="en-US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CSI reporting can be only sent on the carrier where CSI reporting REQ is received.</a:t>
            </a:r>
          </a:p>
          <a:p>
            <a:pPr marL="231775" indent="-231775">
              <a:spcBef>
                <a:spcPts val="0"/>
              </a:spcBef>
            </a:pPr>
            <a:endParaRPr lang="en-US" sz="1800" dirty="0">
              <a:effectLst/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7597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9F20-C2D7-B8BF-F3D4-8A66AD7C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135" y="259248"/>
            <a:ext cx="10737783" cy="53965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effectLst/>
                <a:latin typeface="Arial Black" panose="020B0A04020102020204" pitchFamily="34" charset="0"/>
                <a:ea typeface="DengXian" panose="02010600030101010101" pitchFamily="2" charset="-122"/>
              </a:rPr>
              <a:t>Technical aspects</a:t>
            </a:r>
            <a:endParaRPr lang="en-US" sz="8000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E4F60-A63C-D6BF-4958-83E0262C0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135" y="904776"/>
            <a:ext cx="11493366" cy="4186986"/>
          </a:xfrm>
        </p:spPr>
        <p:txBody>
          <a:bodyPr>
            <a:normAutofit/>
          </a:bodyPr>
          <a:lstStyle/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</a:rPr>
              <a:t>For V2X communications, the channel is much more dynamic (much shorter channel coherent time for CSI report) due to the follows.</a:t>
            </a:r>
          </a:p>
          <a:p>
            <a:pPr marL="688975" lvl="1" indent="-231775">
              <a:lnSpc>
                <a:spcPct val="110000"/>
              </a:lnSpc>
              <a:spcBef>
                <a:spcPts val="0"/>
              </a:spcBef>
            </a:pPr>
            <a:r>
              <a:rPr lang="en-US" sz="1800" dirty="0">
                <a:latin typeface="Calibri" panose="020F0502020204030204" pitchFamily="34" charset="0"/>
                <a:ea typeface="DengXian" panose="02010600030101010101" pitchFamily="2" charset="-122"/>
              </a:rPr>
              <a:t>More Doppler shift due to dual mobility (relative motion) </a:t>
            </a:r>
          </a:p>
          <a:p>
            <a:pPr marL="688975" lvl="1" indent="-231775">
              <a:lnSpc>
                <a:spcPct val="110000"/>
              </a:lnSpc>
              <a:spcBef>
                <a:spcPts val="0"/>
              </a:spcBef>
            </a:pPr>
            <a:r>
              <a:rPr lang="en-US" sz="1800" dirty="0">
                <a:latin typeface="Calibri" panose="020F0502020204030204" pitchFamily="34" charset="0"/>
                <a:ea typeface="DengXian" panose="02010600030101010101" pitchFamily="2" charset="-122"/>
              </a:rPr>
              <a:t>More scattering channel with the by-passed buildings, trees, etc.</a:t>
            </a: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</a:rPr>
              <a:t>UE capability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Calibri" panose="020F0502020204030204" pitchFamily="34" charset="0"/>
                <a:ea typeface="DengXian" panose="02010600030101010101" pitchFamily="2" charset="-122"/>
              </a:rPr>
              <a:t>Rel-18 SL–CA is intra-ITS band with contiguous carriers, where the Tx UE and Rx UE are expected to have the same capability to support ITS carriers (e.g., based on the regional regulatory rules). </a:t>
            </a: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</a:rPr>
              <a:t>Carrier correlation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Calibri" panose="020F0502020204030204" pitchFamily="34" charset="0"/>
                <a:ea typeface="DengXian" panose="02010600030101010101" pitchFamily="2" charset="-122"/>
              </a:rPr>
              <a:t>For intra-ITS band, do different carriers have similar radio characteristics?</a:t>
            </a:r>
          </a:p>
          <a:p>
            <a:pPr marL="1146175" lvl="2" indent="-231775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latin typeface="Calibri" panose="020F0502020204030204" pitchFamily="34" charset="0"/>
                <a:ea typeface="DengXian" panose="02010600030101010101" pitchFamily="2" charset="-122"/>
              </a:rPr>
              <a:t>No, the radio characteristics can differ. For ITS carriers with only 10MHz bandwidth, frequency selectivity may be observed due to lack of wide enough bandwidth for frequency diversity.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4BA4268-23A9-9F4E-D800-37F4CE95183C}"/>
              </a:ext>
            </a:extLst>
          </p:cNvPr>
          <p:cNvGrpSpPr/>
          <p:nvPr/>
        </p:nvGrpSpPr>
        <p:grpSpPr>
          <a:xfrm>
            <a:off x="8124496" y="1294808"/>
            <a:ext cx="3639988" cy="1438803"/>
            <a:chOff x="8124496" y="1294808"/>
            <a:chExt cx="3639988" cy="143880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952A3DC-3B1E-20B9-B949-34F827DA0BFC}"/>
                </a:ext>
              </a:extLst>
            </p:cNvPr>
            <p:cNvSpPr/>
            <p:nvPr/>
          </p:nvSpPr>
          <p:spPr>
            <a:xfrm>
              <a:off x="8171539" y="1816927"/>
              <a:ext cx="962526" cy="539650"/>
            </a:xfrm>
            <a:prstGeom prst="rect">
              <a:avLst/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UE1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F2FFA2D-58A8-F743-EA9F-B75EC2AD73D1}"/>
                </a:ext>
              </a:extLst>
            </p:cNvPr>
            <p:cNvSpPr/>
            <p:nvPr/>
          </p:nvSpPr>
          <p:spPr>
            <a:xfrm>
              <a:off x="10672503" y="1816927"/>
              <a:ext cx="962526" cy="539650"/>
            </a:xfrm>
            <a:prstGeom prst="rect">
              <a:avLst/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UE2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441BCC4-7D1C-9FB6-C6D1-4F1F93E0037C}"/>
                </a:ext>
              </a:extLst>
            </p:cNvPr>
            <p:cNvCxnSpPr/>
            <p:nvPr/>
          </p:nvCxnSpPr>
          <p:spPr>
            <a:xfrm>
              <a:off x="8151085" y="2673676"/>
              <a:ext cx="1424539" cy="0"/>
            </a:xfrm>
            <a:prstGeom prst="straightConnector1">
              <a:avLst/>
            </a:prstGeom>
            <a:ln w="38100">
              <a:solidFill>
                <a:schemeClr val="accent5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90F17A4-A750-FB49-E58A-5D4712B643D0}"/>
                </a:ext>
              </a:extLst>
            </p:cNvPr>
            <p:cNvSpPr txBox="1"/>
            <p:nvPr/>
          </p:nvSpPr>
          <p:spPr>
            <a:xfrm>
              <a:off x="9081965" y="1294808"/>
              <a:ext cx="150028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u="sng" dirty="0"/>
                <a:t>Highway Case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675AB3B6-0786-2D66-D73A-61B5BF93C25D}"/>
                </a:ext>
              </a:extLst>
            </p:cNvPr>
            <p:cNvCxnSpPr/>
            <p:nvPr/>
          </p:nvCxnSpPr>
          <p:spPr>
            <a:xfrm>
              <a:off x="10300307" y="2662586"/>
              <a:ext cx="1424539" cy="0"/>
            </a:xfrm>
            <a:prstGeom prst="straightConnector1">
              <a:avLst/>
            </a:prstGeom>
            <a:ln w="38100">
              <a:solidFill>
                <a:schemeClr val="accent5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B7C504-C57C-20F7-A5E7-094AA6794C1E}"/>
                </a:ext>
              </a:extLst>
            </p:cNvPr>
            <p:cNvSpPr txBox="1"/>
            <p:nvPr/>
          </p:nvSpPr>
          <p:spPr>
            <a:xfrm>
              <a:off x="10351918" y="2354789"/>
              <a:ext cx="14125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/>
                <a:t>60 mile/hour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B324973-754E-FB4D-7AAB-6FC2138D1AD3}"/>
                </a:ext>
              </a:extLst>
            </p:cNvPr>
            <p:cNvSpPr txBox="1"/>
            <p:nvPr/>
          </p:nvSpPr>
          <p:spPr>
            <a:xfrm>
              <a:off x="8124496" y="2364279"/>
              <a:ext cx="14125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/>
                <a:t>60 mile/hour</a:t>
              </a:r>
            </a:p>
          </p:txBody>
        </p:sp>
      </p:grpSp>
      <p:sp>
        <p:nvSpPr>
          <p:cNvPr id="12" name="Subtitle 2">
            <a:extLst>
              <a:ext uri="{FF2B5EF4-FFF2-40B4-BE49-F238E27FC236}">
                <a16:creationId xmlns:a16="http://schemas.microsoft.com/office/drawing/2014/main" id="{9E0A7364-B1B1-9068-9C4E-DA990F3AA523}"/>
              </a:ext>
            </a:extLst>
          </p:cNvPr>
          <p:cNvSpPr txBox="1">
            <a:spLocks/>
          </p:cNvSpPr>
          <p:nvPr/>
        </p:nvSpPr>
        <p:spPr>
          <a:xfrm>
            <a:off x="433752" y="4843790"/>
            <a:ext cx="11493366" cy="1842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  <a:sym typeface="Wingdings" panose="05000000000000000000" pitchFamily="2" charset="2"/>
              </a:rPr>
              <a:t>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Performance Observation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1: may cause more latency for triggering CSI report, since a Tx UE must take turns to trigger CSI report on each carrier, e.g., the Tx UE cannot request CSI report for Carrier #2 till after</a:t>
            </a:r>
          </a:p>
          <a:p>
            <a:pPr marL="1146175" lvl="2" indent="-231775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receives CSI report MAC CE for Carrier #1, or</a:t>
            </a:r>
          </a:p>
          <a:p>
            <a:pPr marL="1146175" lvl="2" indent="-231775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CSI report MAC CE timer expires for Carrier #1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2: no extra latency for triggering CSI report, since a Tx UE can trigger CSI report without waiting for the CSI report status on the other carrier.</a:t>
            </a:r>
            <a:endParaRPr lang="en-US" sz="12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spcBef>
                <a:spcPts val="0"/>
              </a:spcBef>
            </a:pPr>
            <a:endParaRPr lang="en-US" sz="1800" dirty="0"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224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9F20-C2D7-B8BF-F3D4-8A66AD7C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182246"/>
            <a:ext cx="10515600" cy="53965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effectLst/>
                <a:latin typeface="Arial Black" panose="020B0A04020102020204" pitchFamily="34" charset="0"/>
                <a:ea typeface="DengXian" panose="02010600030101010101" pitchFamily="2" charset="-122"/>
              </a:rPr>
              <a:t>WI aspects(</a:t>
            </a:r>
            <a:r>
              <a:rPr lang="en-GB" sz="3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RP-230077</a:t>
            </a:r>
            <a:r>
              <a:rPr lang="en-US" sz="3600" b="1" dirty="0">
                <a:latin typeface="Arial Black" panose="020B0A04020102020204" pitchFamily="34" charset="0"/>
                <a:ea typeface="DengXian" panose="02010600030101010101" pitchFamily="2" charset="-122"/>
              </a:rPr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E4F60-A63C-D6BF-4958-83E0262C0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89" y="674271"/>
            <a:ext cx="11280007" cy="4812630"/>
          </a:xfrm>
        </p:spPr>
        <p:txBody>
          <a:bodyPr>
            <a:normAutofit/>
          </a:bodyPr>
          <a:lstStyle/>
          <a:p>
            <a:pPr marL="342900" marR="0" lvl="0" indent="-342900" hangingPunct="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Specify mechanism to support NR </a:t>
            </a:r>
            <a:r>
              <a:rPr lang="en-GB" sz="1600" dirty="0" err="1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sidelink</a:t>
            </a:r>
            <a:r>
              <a:rPr lang="en-GB" sz="16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 CA operation based on LTE </a:t>
            </a:r>
            <a:r>
              <a:rPr lang="en-GB" sz="1600" dirty="0" err="1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sidelink</a:t>
            </a:r>
            <a:r>
              <a:rPr lang="en-GB" sz="16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 CA operation [RAN2, RAN1, RAN4]</a:t>
            </a:r>
            <a:endParaRPr lang="en-US" sz="16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568325" marR="0" lvl="0" indent="-222250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Support only LTE </a:t>
            </a:r>
            <a:r>
              <a:rPr lang="en-GB" sz="1400" dirty="0" err="1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 CA features for NR (i.e., SL carrier (re-)selection, synchronization of aggregated carriers, power control for simultaneous </a:t>
            </a:r>
            <a:r>
              <a:rPr lang="en-GB" sz="1400" dirty="0" err="1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 TX, packet duplication)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568325" marR="0" lvl="0" indent="-222250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The work is limited to </a:t>
            </a:r>
            <a:r>
              <a:rPr lang="en-GB" sz="1400" dirty="0">
                <a:solidFill>
                  <a:srgbClr val="C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intra-band CA for the ITS band in FR1 (Band n47). </a:t>
            </a:r>
            <a:endParaRPr lang="en-US" sz="1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568325" marR="0" lvl="0" indent="-222250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No specific enhancements of Rel-17 </a:t>
            </a:r>
            <a:r>
              <a:rPr lang="en-GB" sz="1400" dirty="0" err="1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 features with </a:t>
            </a:r>
            <a:r>
              <a:rPr lang="en-GB" sz="1400" dirty="0" err="1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 CA support.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568325" marR="0" lvl="0" indent="-222250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This feature is backwards compatible in the following regards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hangingPunct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A Rel-16/Rel-17 UE can receive Rel-18 </a:t>
            </a:r>
            <a:r>
              <a:rPr lang="en-GB" sz="1400" dirty="0" err="1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 broadcast/groupcast transmissions with CA for the carrier on which it receives PSCCH/PSSCH and transmits the corresponding </a:t>
            </a:r>
            <a:r>
              <a:rPr lang="en-GB" sz="1400" dirty="0" err="1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 HARQ feedback (when SL-HARQ is enabled in SCI)</a:t>
            </a: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Only Mode 2 operation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Same subcarrier spacing (SCS) among CA carriers to avoid resource selection enhancements and AGC issues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hangingPunct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Time resources for PSFCH are aligned among the carriers for CA</a:t>
            </a: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b="1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No enhancement 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related to SCI transmissions on PSCCH/PSSCH, PSFCH transmission, RSRP feedback, </a:t>
            </a:r>
            <a:r>
              <a:rPr lang="en-GB" sz="1400" dirty="0">
                <a:solidFill>
                  <a:srgbClr val="C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CSI feedback 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and congestion control compared to Rel-16 (i.e., </a:t>
            </a:r>
            <a:r>
              <a:rPr lang="en-GB" sz="1400" dirty="0">
                <a:solidFill>
                  <a:srgbClr val="C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per-carrier operation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hangingPunct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SL resource indication remains to be per-resource pool and </a:t>
            </a:r>
            <a:r>
              <a:rPr lang="en-GB" sz="1400" dirty="0">
                <a:solidFill>
                  <a:srgbClr val="C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per-carrier basis </a:t>
            </a: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(</a:t>
            </a:r>
            <a:r>
              <a:rPr lang="en-GB" sz="1400" dirty="0">
                <a:solidFill>
                  <a:srgbClr val="C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no cross-carrier </a:t>
            </a: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scheduling in SCI)</a:t>
            </a: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742950" marR="0" lvl="1" indent="-285750" hangingPunct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UE transmits SL HARQ feedback </a:t>
            </a:r>
            <a:r>
              <a:rPr lang="en-GB" sz="1400" dirty="0">
                <a:solidFill>
                  <a:srgbClr val="C00000"/>
                </a:solidFill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on the same carrier </a:t>
            </a: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on which it receives the associated PSSCH</a:t>
            </a: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solidFill>
                  <a:srgbClr val="0070C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No consideration for limited transmission and reception capability</a:t>
            </a:r>
            <a:endParaRPr lang="en-US" sz="1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No primary/secondary carrier differentiation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Reuse the LTE </a:t>
            </a:r>
            <a:r>
              <a:rPr lang="en-GB" sz="1400" dirty="0" err="1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 CA design for the following aspects: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marR="0" lvl="1" indent="-285750" hangingPunct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400" dirty="0" err="1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 carrier (re-)selection, synchronization of aggregated carriers, Tx power split for simultaneous </a:t>
            </a:r>
            <a:r>
              <a:rPr lang="en-GB" sz="1400" dirty="0" err="1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sidelink</a:t>
            </a:r>
            <a:r>
              <a:rPr lang="en-GB" sz="1400" dirty="0">
                <a:effectLst/>
                <a:latin typeface="Times" panose="02020603050405020304" pitchFamily="18" charset="0"/>
                <a:ea typeface="Batang" panose="02030600000101010101" pitchFamily="18" charset="-127"/>
              </a:rPr>
              <a:t> transmissions, packet duplication</a:t>
            </a: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The CA band combination work in RAN4 is limited to </a:t>
            </a:r>
            <a:r>
              <a:rPr lang="en-GB" sz="1400" dirty="0">
                <a:solidFill>
                  <a:srgbClr val="C00000"/>
                </a:solidFill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intra-band contiguous CA </a:t>
            </a: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in Rel-18.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461963" marR="0" lvl="0" indent="-230188" hangingPunct="0">
              <a:lnSpc>
                <a:spcPct val="100000"/>
              </a:lnSpc>
              <a:spcBef>
                <a:spcPts val="0"/>
              </a:spcBef>
              <a:buFont typeface="Times" panose="02020603050405020304" pitchFamily="18" charset="0"/>
              <a:buChar char="-"/>
            </a:pPr>
            <a:r>
              <a:rPr lang="en-GB" sz="1400" dirty="0">
                <a:effectLst/>
                <a:latin typeface="Times" panose="02020603050405020304" pitchFamily="18" charset="0"/>
                <a:ea typeface="Malgun Gothic" panose="020B0503020000020004" pitchFamily="34" charset="-127"/>
              </a:rPr>
              <a:t>Note: The SL CA work in Rel-18 mainly targets some V2X use cases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F9B462-9383-E0FE-AA55-BA8DBA987EBE}"/>
              </a:ext>
            </a:extLst>
          </p:cNvPr>
          <p:cNvSpPr txBox="1"/>
          <p:nvPr/>
        </p:nvSpPr>
        <p:spPr>
          <a:xfrm>
            <a:off x="8597133" y="3773697"/>
            <a:ext cx="3376694" cy="369332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/>
              <a:t>i.e., per-carrier == no cross-carrier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BDA2A0-927C-CE7F-3C33-36B2F2C920BF}"/>
              </a:ext>
            </a:extLst>
          </p:cNvPr>
          <p:cNvSpPr txBox="1"/>
          <p:nvPr/>
        </p:nvSpPr>
        <p:spPr>
          <a:xfrm>
            <a:off x="6441629" y="1269498"/>
            <a:ext cx="5224892" cy="369332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e.g., aggregate two 10MHz carriers for total of 20MHz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E71CB78-CB3B-8BC6-55D4-169E0755F829}"/>
              </a:ext>
            </a:extLst>
          </p:cNvPr>
          <p:cNvSpPr txBox="1">
            <a:spLocks/>
          </p:cNvSpPr>
          <p:nvPr/>
        </p:nvSpPr>
        <p:spPr>
          <a:xfrm>
            <a:off x="641807" y="5523389"/>
            <a:ext cx="5687304" cy="910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  <a:sym typeface="Wingdings" panose="05000000000000000000" pitchFamily="2" charset="2"/>
              </a:rPr>
              <a:t>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WID Observation</a:t>
            </a:r>
          </a:p>
          <a:p>
            <a:pPr marL="688975" lvl="1" indent="-231775">
              <a:lnSpc>
                <a:spcPct val="12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1: allows cross-carrier operation, e.g., not per-carrier</a:t>
            </a:r>
          </a:p>
          <a:p>
            <a:pPr marL="688975" lvl="1" indent="-231775">
              <a:lnSpc>
                <a:spcPct val="12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2: no cross-carrier operation, e.g., only per-carrier.</a:t>
            </a:r>
            <a:endParaRPr lang="en-US" sz="12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spcBef>
                <a:spcPts val="0"/>
              </a:spcBef>
            </a:pPr>
            <a:endParaRPr lang="en-US" sz="1800" dirty="0"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4B67236-606A-6635-43B8-F5A614E5B8DB}"/>
              </a:ext>
            </a:extLst>
          </p:cNvPr>
          <p:cNvSpPr txBox="1">
            <a:spLocks/>
          </p:cNvSpPr>
          <p:nvPr/>
        </p:nvSpPr>
        <p:spPr>
          <a:xfrm>
            <a:off x="6517729" y="5322863"/>
            <a:ext cx="5456098" cy="12589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200" b="1" u="sng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Votes</a:t>
            </a:r>
            <a:r>
              <a:rPr lang="en-US" sz="22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: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9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1 is aligned with the WID: Ericsson (1)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9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1 is not aligned with the WID: LG, HW, Apple, ZTE, NEC, Sharp, </a:t>
            </a:r>
            <a:r>
              <a:rPr lang="en-US" sz="1900" dirty="0" err="1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AsusTek</a:t>
            </a:r>
            <a:r>
              <a:rPr lang="en-US" sz="19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, OPPO, QC (9)</a:t>
            </a:r>
          </a:p>
          <a:p>
            <a:pPr marL="231775" indent="-231775">
              <a:spcBef>
                <a:spcPts val="0"/>
              </a:spcBef>
            </a:pPr>
            <a:endParaRPr lang="en-US" sz="1800" dirty="0"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1737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9F20-C2D7-B8BF-F3D4-8A66AD7C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762" y="268873"/>
            <a:ext cx="10911038" cy="53965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effectLst/>
                <a:latin typeface="Arial Black" panose="020B0A04020102020204" pitchFamily="34" charset="0"/>
                <a:ea typeface="DengXian" panose="02010600030101010101" pitchFamily="2" charset="-122"/>
              </a:rPr>
              <a:t>Specification </a:t>
            </a:r>
            <a:r>
              <a:rPr lang="en-US" sz="3600" b="1" dirty="0">
                <a:latin typeface="Arial Black" panose="020B0A04020102020204" pitchFamily="34" charset="0"/>
                <a:ea typeface="DengXian" panose="02010600030101010101" pitchFamily="2" charset="-122"/>
              </a:rPr>
              <a:t>aspect</a:t>
            </a:r>
            <a:endParaRPr lang="en-US" sz="8000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E4F60-A63C-D6BF-4958-83E0262C0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596" y="808523"/>
            <a:ext cx="11309684" cy="4113603"/>
          </a:xfrm>
        </p:spPr>
        <p:txBody>
          <a:bodyPr>
            <a:normAutofit/>
          </a:bodyPr>
          <a:lstStyle/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RAN1 specification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Carrier allocation/selection is limited in RAN2 spec (i.e., MAC). 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Both Option 1 and Option 2 have no impact to RAN1 spec. 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[Nokia]some RAN1 impact, e.g., mention per-carrier. [HW] don’t mention this since it’s RAN1’s decision. [ZTE] just remove this discussion.</a:t>
            </a: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</a:rPr>
              <a:t>RAN2 specification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Option 1: no spec change to the latest version 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Option 2: may require some spec change since the current spec reflects the RAN2’s agreement (Option 1).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>
              <a:effectLst/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951637C-058D-1AF4-36DC-8E87CDBD6DB1}"/>
              </a:ext>
            </a:extLst>
          </p:cNvPr>
          <p:cNvSpPr txBox="1">
            <a:spLocks/>
          </p:cNvSpPr>
          <p:nvPr/>
        </p:nvSpPr>
        <p:spPr>
          <a:xfrm>
            <a:off x="603596" y="4624452"/>
            <a:ext cx="10981600" cy="20621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  <a:sym typeface="Wingdings" panose="05000000000000000000" pitchFamily="2" charset="2"/>
              </a:rPr>
              <a:t> Specification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 Observation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strike="sngStrike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RAN1 spec: both Option 1 and Option 2 have no impact 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RAN2 spec:</a:t>
            </a:r>
          </a:p>
          <a:p>
            <a:pPr marL="1146175" lvl="2" indent="-231775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1: no spec change as it is now</a:t>
            </a:r>
          </a:p>
          <a:p>
            <a:pPr marL="1146175" lvl="2" indent="-231775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Option 2: need some spec change.</a:t>
            </a:r>
          </a:p>
          <a:p>
            <a:pPr marL="231775" indent="-231775">
              <a:spcBef>
                <a:spcPts val="0"/>
              </a:spcBef>
            </a:pPr>
            <a:endParaRPr lang="en-US" sz="1800" dirty="0"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896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9F20-C2D7-B8BF-F3D4-8A66AD7C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762" y="268873"/>
            <a:ext cx="10911038" cy="53965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effectLst/>
                <a:latin typeface="Arial Black" panose="020B0A04020102020204" pitchFamily="34" charset="0"/>
                <a:ea typeface="DengXian" panose="02010600030101010101" pitchFamily="2" charset="-122"/>
              </a:rPr>
              <a:t>Options to RAN2 spec</a:t>
            </a:r>
            <a:endParaRPr lang="en-US" sz="8000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E4F60-A63C-D6BF-4958-83E0262C0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158" y="778582"/>
            <a:ext cx="11309684" cy="4574766"/>
          </a:xfrm>
        </p:spPr>
        <p:txBody>
          <a:bodyPr>
            <a:normAutofit fontScale="92500" lnSpcReduction="10000"/>
          </a:bodyPr>
          <a:lstStyle/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</a:rPr>
              <a:t>Option A: note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Option A.1: it’s up to UE implementation how to the UE transmit the CSI MAC CE on the same carrier as CSI report is requested. </a:t>
            </a:r>
            <a:r>
              <a:rPr lang="en-US" sz="2000" dirty="0">
                <a:solidFill>
                  <a:srgbClr val="00B0F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(Supported: LG preferred, Ericsson, vivo)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Option A.2: the CSI MAC CE is transmitted with or without data if a grant is available on the same carrier as CSI report is requested; otherwise, carrier (re)selection and resource selection is triggered by the CSI MAC CE. </a:t>
            </a: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</a:rPr>
              <a:t>Option B: normative text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Option B.1: no LCP update, since MAC CE is not the same as data using LCP, e.g., resource selection with “per-carrier”  </a:t>
            </a:r>
            <a:r>
              <a:rPr lang="en-US" sz="2000" dirty="0">
                <a:solidFill>
                  <a:srgbClr val="00B0F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(Supported: HW, NEC, Nokia, Sharp)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Option B.2: update LCP for CSI MAC CE </a:t>
            </a:r>
            <a:r>
              <a:rPr lang="en-US" sz="2000" dirty="0">
                <a:solidFill>
                  <a:srgbClr val="00B0F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(Supported: HW)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</a:rPr>
              <a:t>Option B.3: UE transmit … as proposed by ZTE (2643). </a:t>
            </a:r>
            <a:r>
              <a:rPr lang="en-US" sz="2000" dirty="0">
                <a:solidFill>
                  <a:srgbClr val="00B0F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(Supported: ZTE, HW, Asustek, NEC, Nokia, Ericsson) [OPPO] no strong view, could modify it to make proper UE behaviors. [vivo &amp; Ericsson] prefer stage 2 to avoid too mush spec work. [LG &amp; ZTE] not touch LCP.) 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  <a:sym typeface="Wingdings" panose="05000000000000000000" pitchFamily="2" charset="2"/>
              </a:rPr>
              <a:t> P</a:t>
            </a: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refer no note and no LCP.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951637C-058D-1AF4-36DC-8E87CDBD6DB1}"/>
              </a:ext>
            </a:extLst>
          </p:cNvPr>
          <p:cNvSpPr txBox="1">
            <a:spLocks/>
          </p:cNvSpPr>
          <p:nvPr/>
        </p:nvSpPr>
        <p:spPr>
          <a:xfrm>
            <a:off x="526823" y="5323406"/>
            <a:ext cx="10981600" cy="15345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  <a:sym typeface="Wingdings" panose="05000000000000000000" pitchFamily="2" charset="2"/>
              </a:rPr>
              <a:t> Proposal:</a:t>
            </a: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, option “B.3” is supported for per-carrier SL CSI report.</a:t>
            </a:r>
          </a:p>
          <a:p>
            <a:pPr marL="688975" lvl="1" indent="-231775">
              <a:lnSpc>
                <a:spcPct val="100000"/>
              </a:lnSpc>
              <a:spcBef>
                <a:spcPts val="600"/>
              </a:spcBef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Final TP may be handled with other MAC CRs. </a:t>
            </a:r>
            <a:endParaRPr lang="en-US" sz="1800" dirty="0"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6AAB28-1604-CC2D-4E3B-76734024DC97}"/>
              </a:ext>
            </a:extLst>
          </p:cNvPr>
          <p:cNvSpPr txBox="1"/>
          <p:nvPr/>
        </p:nvSpPr>
        <p:spPr>
          <a:xfrm>
            <a:off x="3048000" y="328719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If Option 2 is agreed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562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9F20-C2D7-B8BF-F3D4-8A66AD7C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158" y="12366"/>
            <a:ext cx="10911038" cy="53965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effectLst/>
                <a:latin typeface="Arial Black" panose="020B0A04020102020204" pitchFamily="34" charset="0"/>
                <a:ea typeface="DengXian" panose="02010600030101010101" pitchFamily="2" charset="-122"/>
              </a:rPr>
              <a:t>TP for </a:t>
            </a:r>
            <a:r>
              <a:rPr lang="en-US" sz="3600" b="1" dirty="0">
                <a:latin typeface="Arial Black" panose="020B0A04020102020204" pitchFamily="34" charset="0"/>
                <a:ea typeface="DengXian" panose="02010600030101010101" pitchFamily="2" charset="-122"/>
              </a:rPr>
              <a:t>SL</a:t>
            </a:r>
            <a:r>
              <a:rPr lang="en-US" sz="3600" b="1" dirty="0">
                <a:effectLst/>
                <a:latin typeface="Arial Black" panose="020B0A04020102020204" pitchFamily="34" charset="0"/>
                <a:ea typeface="DengXian" panose="02010600030101010101" pitchFamily="2" charset="-122"/>
              </a:rPr>
              <a:t> CSI report</a:t>
            </a:r>
            <a:endParaRPr lang="en-US" sz="8000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E4F60-A63C-D6BF-4958-83E0262C0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158" y="351991"/>
            <a:ext cx="11684166" cy="4125023"/>
          </a:xfrm>
        </p:spPr>
        <p:txBody>
          <a:bodyPr>
            <a:normAutofit/>
          </a:bodyPr>
          <a:lstStyle/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en-US" sz="2400" b="1" dirty="0">
                <a:latin typeface="Calibri" panose="020F0502020204030204" pitchFamily="34" charset="0"/>
                <a:ea typeface="DengXian" panose="02010600030101010101" pitchFamily="2" charset="-122"/>
              </a:rPr>
              <a:t>TP (modified ZTE’s 2402642) </a:t>
            </a: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2400" b="1" dirty="0">
              <a:latin typeface="Calibri" panose="020F0502020204030204" pitchFamily="34" charset="0"/>
              <a:ea typeface="DengXian" panose="02010600030101010101" pitchFamily="2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767C7B-0B72-CC11-950D-7ECF6E1FACA5}"/>
              </a:ext>
            </a:extLst>
          </p:cNvPr>
          <p:cNvSpPr txBox="1"/>
          <p:nvPr/>
        </p:nvSpPr>
        <p:spPr>
          <a:xfrm>
            <a:off x="619124" y="765782"/>
            <a:ext cx="10953751" cy="6494085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R="127000">
              <a:spcBef>
                <a:spcPts val="600"/>
              </a:spcBef>
              <a:tabLst>
                <a:tab pos="228600" algn="l"/>
                <a:tab pos="457200" algn="l"/>
              </a:tabLst>
            </a:pPr>
            <a:r>
              <a:rPr lang="en-GB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5.22.1.7 CSI Reporting</a:t>
            </a:r>
            <a:endParaRPr lang="en-US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Sidelink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Channel State Information (SL-CSI) reporting procedure is used to provide a peer UE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sidelink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channel state information as specified in clause 8.5 of TS 38.214 [7].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/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RRC configures the following parameters to control the SL-CSI reporting procedure: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/>
            <a:r>
              <a:rPr lang="en-GB" sz="12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LatencyBoundCSI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-Report</a:t>
            </a:r>
            <a:r>
              <a:rPr lang="en-GB" sz="12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, which is maintained for each PC5-RRC connection.</a:t>
            </a:r>
            <a:endParaRPr lang="en-US" sz="12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0" marR="0"/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MAC entity maintains an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-CSI-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ReportTimer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for each pair of the Source Layer-2 ID and the Destination Layer-2 ID corresponding to a PC5-RRC connection.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-CSI-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ReportTimer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used for an SL-CSI reporting UE to follow the latency requirement signalled from a CSI triggering UE. The value of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-CSI-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ReportTimer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the same as the‎ latency requirement of the SL-CSI reporting in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LatencyBoundCSI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-Report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configured by RRC.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/>
            <a:r>
              <a:rPr lang="en-GB" sz="1400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SL CSI reporting MAC CE corresponding to an SL CSI request is transmitted on the carrier where the SL CSI request is received</a:t>
            </a:r>
            <a:r>
              <a:rPr lang="en-GB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0" marR="0"/>
            <a:r>
              <a:rPr lang="en-GB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[LG] need this for general coverage. [Nokia] want to limit the change to transmission only as </a:t>
            </a:r>
            <a:r>
              <a:rPr lang="en-GB" sz="1400" i="1" dirty="0">
                <a:solidFill>
                  <a:srgbClr val="0070C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highlighted </a:t>
            </a:r>
            <a:r>
              <a:rPr lang="en-GB" sz="1400" i="1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below.</a:t>
            </a:r>
            <a:r>
              <a:rPr lang="en-GB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1400" i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/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MAC entity shall for each pair of the Source Layer-2 ID and the Destination Layer-2 ID corresponding to a PC5-RRC connection which has been established by upper layers: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/>
            <a:r>
              <a:rPr lang="en-GB" sz="12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1&gt;	if the SL-CSI reporting has been triggered by an SCI and not cancelled:</a:t>
            </a:r>
          </a:p>
          <a:p>
            <a:pPr marL="540385" marR="0" indent="-180340" hangingPunct="0"/>
            <a:r>
              <a:rPr lang="en-GB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2&gt;	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if the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-CSI-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ReportTimer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for the triggered SL-CSI reporting is not running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40385" marR="0" indent="0" hangingPunct="0"/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3&gt;	start the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-CSI-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ReportTimer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40385" marR="0" indent="-180340" hangingPunct="0"/>
            <a:r>
              <a:rPr lang="en-GB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2&gt;	if 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GB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-CSI-</a:t>
            </a:r>
            <a:r>
              <a:rPr lang="en-GB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ReportTimer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for the triggered SL-CSI reporting</a:t>
            </a:r>
            <a:r>
              <a:rPr lang="en-GB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expires</a:t>
            </a:r>
            <a:r>
              <a:rPr lang="en-GB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0725" marR="0" indent="-266700"/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3&gt;	cancel the triggered SL-CSI reporting.</a:t>
            </a:r>
          </a:p>
          <a:p>
            <a:pPr marL="540385" marR="0" indent="-180340" hangingPunct="0"/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2&gt;	else if the MAC entity has SL resources allocated for new transmission </a:t>
            </a:r>
            <a:r>
              <a:rPr lang="en-US" sz="1400" dirty="0">
                <a:solidFill>
                  <a:srgbClr val="C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on the carrier where the corresponding SL-CSI request is received [Nokia],</a:t>
            </a:r>
            <a:r>
              <a:rPr lang="en-US" sz="1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and the SL</a:t>
            </a:r>
            <a:r>
              <a:rPr lang="en-GB" sz="1400" strike="sng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-SCH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resources </a:t>
            </a:r>
            <a:r>
              <a:rPr lang="en-US" sz="1400" strike="sngStrike" dirty="0">
                <a:solidFill>
                  <a:srgbClr val="C0000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on the carrier where the corresponding SL-CSI request is received [ZTE]</a:t>
            </a:r>
            <a:r>
              <a:rPr lang="en-US" sz="1400" strike="sngStrike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can accommodate the SL-CSI reporting MAC CE and its </a:t>
            </a:r>
            <a:r>
              <a:rPr lang="en-GB" sz="14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subheader</a:t>
            </a:r>
            <a:r>
              <a:rPr lang="en-GB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as a result of logical channel prioritization</a:t>
            </a:r>
            <a:r>
              <a:rPr lang="en-GB" sz="13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marL="540385" marR="0" indent="-180340" hangingPunct="0"/>
            <a:r>
              <a:rPr lang="en-GB" sz="1300" dirty="0">
                <a:latin typeface="Times New Roman" panose="02020603050405020304" pitchFamily="18" charset="0"/>
                <a:ea typeface="SimSun" panose="02010600030101010101" pitchFamily="2" charset="-122"/>
              </a:rPr>
              <a:t>    </a:t>
            </a:r>
            <a:r>
              <a:rPr lang="en-GB" sz="1300" i="1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[Ericsson] Not add it here since this can be for both Mode 1 &amp;2. How about if there is no grant on the wanted carrier? [QC] SL resources here can be triggered by data or CSI MAC CE based resource selection. [Apple, LG, QC, HW, </a:t>
            </a:r>
            <a:r>
              <a:rPr lang="en-GB" sz="1300" i="1" dirty="0" err="1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AsusTek</a:t>
            </a:r>
            <a:r>
              <a:rPr lang="en-GB" sz="1300" i="1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 currently CSI MAC CE triggers the resource selection if no grant available due to the latency requirement. May do the same for carrier selection. [Nokia] don’t support CSI MAC CE triggering carrier selection. [Ericsson] we need to think of how to handle this CSI MAC CE triggered carrier selection.</a:t>
            </a:r>
            <a:endParaRPr lang="en-US" sz="1300" i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0725" marR="0" indent="-266700"/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3&gt;	instruct the Multiplexing and Assembly procedure to generate a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Sidelink</a:t>
            </a:r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CSI Reporting MAC CE as defined in clause 6.1.3.35;</a:t>
            </a:r>
          </a:p>
          <a:p>
            <a:pPr marL="720725" marR="0" indent="-266700"/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3&gt;	stop the </a:t>
            </a:r>
            <a:r>
              <a:rPr lang="en-US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sl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-CSI-</a:t>
            </a:r>
            <a:r>
              <a:rPr lang="en-US" sz="12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ReportTimer</a:t>
            </a:r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for the triggered SL-CSI reporting;</a:t>
            </a:r>
          </a:p>
          <a:p>
            <a:pPr marL="720725" marR="0" indent="-266700"/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3&gt;	cancel the triggered SL-CSI reporting.</a:t>
            </a:r>
          </a:p>
          <a:p>
            <a:pPr marL="540385" marR="0" indent="-180340" hangingPunct="0"/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2&gt;	else if the MAC entity has been configured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Sidelink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resource allocation mode 1: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0725" marR="0" indent="-266700"/>
            <a:r>
              <a: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3&gt;	trigger a Scheduling Request.</a:t>
            </a:r>
          </a:p>
          <a:p>
            <a:pPr marL="720725" marR="0" indent="-540385"/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 1:	The MAC entity configured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Sidelink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resource allocation mode 1 may trigger a Scheduling Request if transmission of a pending SL-CSI reporting with the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sidelink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grant(s) cannot fulfil the latency requirement associated to the SL-CSI reporting.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0725" marR="0" indent="-540385"/>
            <a:r>
              <a:rPr lang="en-GB" sz="1300" strike="sngStrike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NOTE 2:	Regardless of a carrier that receives an indicator triggering SL-CSI reporting in the SL Carrier Aggregation, it is up to UE implementation to decide which carrier the UE sends SL-CSI reporting MAC CE.</a:t>
            </a:r>
            <a:endParaRPr lang="en-US" sz="1300" strike="sngStrike" dirty="0">
              <a:solidFill>
                <a:srgbClr val="C0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60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1806</Words>
  <Application>Microsoft Office PowerPoint</Application>
  <PresentationFormat>Widescreen</PresentationFormat>
  <Paragraphs>112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Courier New</vt:lpstr>
      <vt:lpstr>Times</vt:lpstr>
      <vt:lpstr>Times New Roman</vt:lpstr>
      <vt:lpstr>Wingdings</vt:lpstr>
      <vt:lpstr>Office Theme</vt:lpstr>
      <vt:lpstr>Discussion on CSI report for SL-CA</vt:lpstr>
      <vt:lpstr>Offline discussion</vt:lpstr>
      <vt:lpstr>Technical aspects</vt:lpstr>
      <vt:lpstr>WI aspects(RP-230077)</vt:lpstr>
      <vt:lpstr>Specification aspect</vt:lpstr>
      <vt:lpstr>Options to RAN2 spec</vt:lpstr>
      <vt:lpstr>TP for SL CSI report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CSI report for SL-CA</dc:title>
  <dc:creator>QC (Qing)</dc:creator>
  <cp:lastModifiedBy>QC (Qing)</cp:lastModifiedBy>
  <cp:revision>9</cp:revision>
  <dcterms:created xsi:type="dcterms:W3CDTF">2024-04-16T09:24:58Z</dcterms:created>
  <dcterms:modified xsi:type="dcterms:W3CDTF">2024-04-17T10:57:03Z</dcterms:modified>
</cp:coreProperties>
</file>