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87" r:id="rId3"/>
    <p:sldId id="288" r:id="rId4"/>
    <p:sldId id="289" r:id="rId5"/>
    <p:sldId id="292" r:id="rId6"/>
    <p:sldId id="290" r:id="rId7"/>
    <p:sldId id="291" r:id="rId8"/>
    <p:sldId id="274"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5332" autoAdjust="0"/>
  </p:normalViewPr>
  <p:slideViewPr>
    <p:cSldViewPr>
      <p:cViewPr varScale="1">
        <p:scale>
          <a:sx n="117" d="100"/>
          <a:sy n="117" d="100"/>
        </p:scale>
        <p:origin x="-1452" y="-90"/>
      </p:cViewPr>
      <p:guideLst>
        <p:guide orient="horz" pos="2160"/>
        <p:guide pos="2880"/>
      </p:guideLst>
    </p:cSldViewPr>
  </p:slideViewPr>
  <p:outlineViewPr>
    <p:cViewPr>
      <p:scale>
        <a:sx n="1" d="2"/>
        <a:sy n="1" d="2"/>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36EB1-9188-4DFE-AEF4-926E650EFF03}" type="datetimeFigureOut">
              <a:rPr lang="en-US" smtClean="0"/>
              <a:pPr/>
              <a:t>10/12/2017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47DDCF-4688-419C-BD92-0BA4A0461CA0}" type="slidenum">
              <a:rPr lang="en-US" smtClean="0"/>
              <a:pPr/>
              <a:t>‹#›</a:t>
            </a:fld>
            <a:endParaRPr lang="en-US"/>
          </a:p>
        </p:txBody>
      </p:sp>
    </p:spTree>
    <p:extLst>
      <p:ext uri="{BB962C8B-B14F-4D97-AF65-F5344CB8AC3E}">
        <p14:creationId xmlns:p14="http://schemas.microsoft.com/office/powerpoint/2010/main" val="2612475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76159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3533983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912548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30361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137214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2365107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005637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4091831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673027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1224750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2497130-609E-44AC-A63A-5224976C0B11}"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B82D59-1B37-4987-B1FB-56B7F3B51F01}" type="slidenum">
              <a:rPr lang="en-US" smtClean="0"/>
              <a:pPr/>
              <a:t>‹#›</a:t>
            </a:fld>
            <a:endParaRPr lang="en-US"/>
          </a:p>
        </p:txBody>
      </p:sp>
    </p:spTree>
    <p:extLst>
      <p:ext uri="{BB962C8B-B14F-4D97-AF65-F5344CB8AC3E}">
        <p14:creationId xmlns:p14="http://schemas.microsoft.com/office/powerpoint/2010/main" val="3150595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497130-609E-44AC-A63A-5224976C0B11}" type="datetimeFigureOut">
              <a:rPr lang="en-US" smtClean="0"/>
              <a:pPr/>
              <a:t>10/12/2017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B82D59-1B37-4987-B1FB-56B7F3B51F01}" type="slidenum">
              <a:rPr lang="en-US" smtClean="0"/>
              <a:pPr/>
              <a:t>‹#›</a:t>
            </a:fld>
            <a:endParaRPr lang="en-US"/>
          </a:p>
        </p:txBody>
      </p:sp>
    </p:spTree>
    <p:extLst>
      <p:ext uri="{BB962C8B-B14F-4D97-AF65-F5344CB8AC3E}">
        <p14:creationId xmlns:p14="http://schemas.microsoft.com/office/powerpoint/2010/main" val="1652782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381000"/>
            <a:ext cx="8305800" cy="1200329"/>
          </a:xfrm>
          <a:prstGeom prst="rect">
            <a:avLst/>
          </a:prstGeom>
        </p:spPr>
        <p:txBody>
          <a:bodyPr wrap="square">
            <a:spAutoFit/>
          </a:bodyPr>
          <a:lstStyle/>
          <a:p>
            <a:r>
              <a:rPr lang="de-DE" sz="2400" b="1" dirty="0"/>
              <a:t>3GPP TSG RAN WG1 Meeting #90bis       </a:t>
            </a:r>
            <a:r>
              <a:rPr lang="de-DE" sz="2400" b="1" dirty="0" smtClean="0"/>
              <a:t>                      R1-17</a:t>
            </a:r>
            <a:r>
              <a:rPr lang="en-US" sz="2400" b="1" dirty="0" smtClean="0"/>
              <a:t>19041</a:t>
            </a:r>
            <a:endParaRPr lang="en-US" sz="2400" dirty="0"/>
          </a:p>
          <a:p>
            <a:r>
              <a:rPr lang="de-DE" sz="2400" b="1" dirty="0"/>
              <a:t>Prague, P.R. Czechia, 9th – 13th, October 2017</a:t>
            </a:r>
            <a:endParaRPr lang="en-US" sz="2400" dirty="0"/>
          </a:p>
          <a:p>
            <a:r>
              <a:rPr kumimoji="1" lang="en-US" altLang="ja-JP" sz="2400" b="1" dirty="0" smtClean="0"/>
              <a:t>Agenda </a:t>
            </a:r>
            <a:r>
              <a:rPr kumimoji="1" lang="en-US" altLang="ja-JP" sz="2400" b="1" dirty="0"/>
              <a:t>item: 7</a:t>
            </a:r>
            <a:r>
              <a:rPr kumimoji="1" lang="en-US" altLang="ja-JP" sz="2400" b="1" dirty="0" smtClean="0"/>
              <a:t>.1.1</a:t>
            </a:r>
            <a:endParaRPr kumimoji="1" lang="ja-JP" altLang="en-US" sz="2400" b="1" dirty="0"/>
          </a:p>
        </p:txBody>
      </p:sp>
      <p:sp>
        <p:nvSpPr>
          <p:cNvPr id="2" name="TextBox 1"/>
          <p:cNvSpPr txBox="1"/>
          <p:nvPr/>
        </p:nvSpPr>
        <p:spPr>
          <a:xfrm>
            <a:off x="381000" y="2416314"/>
            <a:ext cx="8382000" cy="1323439"/>
          </a:xfrm>
          <a:prstGeom prst="rect">
            <a:avLst/>
          </a:prstGeom>
          <a:noFill/>
        </p:spPr>
        <p:txBody>
          <a:bodyPr wrap="square" rtlCol="0">
            <a:spAutoFit/>
          </a:bodyPr>
          <a:lstStyle/>
          <a:p>
            <a:pPr algn="ctr"/>
            <a:r>
              <a:rPr lang="en-GB" sz="4000" dirty="0" smtClean="0"/>
              <a:t>WF on </a:t>
            </a:r>
            <a:r>
              <a:rPr lang="en-US" sz="4000" dirty="0"/>
              <a:t>S</a:t>
            </a:r>
            <a:r>
              <a:rPr lang="en-US" sz="4000" dirty="0" smtClean="0"/>
              <a:t>upporting Multiple SCSs for SS Block</a:t>
            </a:r>
            <a:endParaRPr lang="en-US" sz="4000" dirty="0"/>
          </a:p>
        </p:txBody>
      </p:sp>
      <p:sp>
        <p:nvSpPr>
          <p:cNvPr id="3" name="TextBox 2"/>
          <p:cNvSpPr txBox="1"/>
          <p:nvPr/>
        </p:nvSpPr>
        <p:spPr>
          <a:xfrm>
            <a:off x="329292" y="4177605"/>
            <a:ext cx="8458200" cy="1815882"/>
          </a:xfrm>
          <a:prstGeom prst="rect">
            <a:avLst/>
          </a:prstGeom>
          <a:noFill/>
        </p:spPr>
        <p:txBody>
          <a:bodyPr wrap="square" rtlCol="0">
            <a:spAutoFit/>
          </a:bodyPr>
          <a:lstStyle/>
          <a:p>
            <a:r>
              <a:rPr lang="en-US" altLang="zh-CN" sz="2800" dirty="0" smtClean="0"/>
              <a:t>Samsung</a:t>
            </a:r>
            <a:r>
              <a:rPr lang="en-US" sz="2800" dirty="0" smtClean="0"/>
              <a:t>, </a:t>
            </a:r>
            <a:r>
              <a:rPr lang="en-US" sz="2800" dirty="0" err="1" smtClean="0"/>
              <a:t>MediaTek</a:t>
            </a:r>
            <a:r>
              <a:rPr lang="en-US" sz="2800" dirty="0" smtClean="0"/>
              <a:t>, </a:t>
            </a:r>
            <a:r>
              <a:rPr lang="en-US" altLang="zh-CN" sz="2800" dirty="0" smtClean="0"/>
              <a:t>AT&amp;T, NTT DoCoMo, CMCC, T-Mobile, China Telecom, KT, KDDI, CHTTL, BT, LGE, ZTE, </a:t>
            </a:r>
            <a:r>
              <a:rPr lang="en-US" altLang="zh-CN" sz="2800" dirty="0" err="1" smtClean="0"/>
              <a:t>Sanechips</a:t>
            </a:r>
            <a:r>
              <a:rPr lang="en-US" altLang="zh-CN" sz="2800" dirty="0" smtClean="0"/>
              <a:t>, Nokia, </a:t>
            </a:r>
            <a:r>
              <a:rPr lang="en-US" altLang="zh-CN" sz="2800" dirty="0" err="1" smtClean="0"/>
              <a:t>InterDigital</a:t>
            </a:r>
            <a:r>
              <a:rPr lang="en-US" altLang="zh-CN" sz="2800" dirty="0" smtClean="0"/>
              <a:t>, ITL, Sharp, Fujitsu, Sony, ETRI, </a:t>
            </a:r>
            <a:r>
              <a:rPr lang="en-US" altLang="zh-CN" sz="2800" dirty="0" err="1" smtClean="0"/>
              <a:t>Spreadtrum</a:t>
            </a:r>
            <a:r>
              <a:rPr lang="en-US" altLang="zh-CN" sz="2800" dirty="0" smtClean="0"/>
              <a:t>, NEC, Panasonic </a:t>
            </a:r>
            <a:endParaRPr kumimoji="1" lang="ja-JP" altLang="en-US" sz="2800" dirty="0"/>
          </a:p>
        </p:txBody>
      </p:sp>
    </p:spTree>
    <p:extLst>
      <p:ext uri="{BB962C8B-B14F-4D97-AF65-F5344CB8AC3E}">
        <p14:creationId xmlns:p14="http://schemas.microsoft.com/office/powerpoint/2010/main" val="10578119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4525963"/>
          </a:xfrm>
        </p:spPr>
        <p:txBody>
          <a:bodyPr>
            <a:normAutofit/>
          </a:bodyPr>
          <a:lstStyle/>
          <a:p>
            <a:r>
              <a:rPr lang="en-US" sz="2000" dirty="0" smtClean="0"/>
              <a:t>The following agreements were made in RAN1 regarding the numerology of SS block</a:t>
            </a:r>
            <a:endParaRPr lang="en-US" sz="2000" dirty="0"/>
          </a:p>
          <a:p>
            <a:pPr marL="914400" lvl="2" indent="0">
              <a:buNone/>
            </a:pPr>
            <a:endParaRPr lang="en-US" sz="1100" dirty="0"/>
          </a:p>
          <a:p>
            <a:pPr lvl="1"/>
            <a:endParaRPr lang="en-US" sz="1800" dirty="0"/>
          </a:p>
          <a:p>
            <a:pPr marL="0" indent="0">
              <a:buNone/>
            </a:pPr>
            <a:endParaRPr lang="en-US" sz="2400" dirty="0"/>
          </a:p>
        </p:txBody>
      </p:sp>
      <p:sp>
        <p:nvSpPr>
          <p:cNvPr id="2" name="Title 1"/>
          <p:cNvSpPr>
            <a:spLocks noGrp="1"/>
          </p:cNvSpPr>
          <p:nvPr>
            <p:ph type="title"/>
          </p:nvPr>
        </p:nvSpPr>
        <p:spPr>
          <a:xfrm>
            <a:off x="457200" y="152400"/>
            <a:ext cx="8229600" cy="1143000"/>
          </a:xfrm>
        </p:spPr>
        <p:txBody>
          <a:bodyPr/>
          <a:lstStyle/>
          <a:p>
            <a:r>
              <a:rPr lang="en-US" dirty="0" smtClean="0"/>
              <a:t>Background (1/2)</a:t>
            </a:r>
            <a:endParaRPr lang="en-US" dirty="0"/>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3287" y="3226294"/>
            <a:ext cx="7478713" cy="3050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3288" y="2045381"/>
            <a:ext cx="7478709" cy="1076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4525963"/>
          </a:xfrm>
        </p:spPr>
        <p:txBody>
          <a:bodyPr>
            <a:normAutofit fontScale="77500" lnSpcReduction="20000"/>
          </a:bodyPr>
          <a:lstStyle/>
          <a:p>
            <a:pPr marL="0" indent="0" algn="just">
              <a:buNone/>
            </a:pPr>
            <a:r>
              <a:rPr lang="en-GB" sz="2000" b="1" dirty="0"/>
              <a:t>R1-1715373 (R4-1709187</a:t>
            </a:r>
            <a:r>
              <a:rPr lang="en-GB" sz="2000" b="1" dirty="0" smtClean="0"/>
              <a:t>) </a:t>
            </a:r>
            <a:r>
              <a:rPr lang="en-US" sz="2000" b="1" dirty="0"/>
              <a:t>Reply LS on NR minimum carrier bandwidth </a:t>
            </a:r>
            <a:endParaRPr lang="en-US" sz="2000" b="1" dirty="0" smtClean="0"/>
          </a:p>
          <a:p>
            <a:pPr algn="just"/>
            <a:endParaRPr lang="en-US" sz="2100" dirty="0" smtClean="0"/>
          </a:p>
          <a:p>
            <a:pPr algn="just"/>
            <a:r>
              <a:rPr lang="en-US" sz="2100" dirty="0" smtClean="0"/>
              <a:t>RAN4 </a:t>
            </a:r>
            <a:r>
              <a:rPr lang="en-US" sz="2100" dirty="0"/>
              <a:t>has identified issues with respect to this incoming LS after careful studies. RAN4 has agreed 5MHz and 50MHz to be applicable minimum carrier bandwidths for many Sub-6GHz and </a:t>
            </a:r>
            <a:r>
              <a:rPr lang="en-US" sz="2100" dirty="0" err="1"/>
              <a:t>mmWave</a:t>
            </a:r>
            <a:r>
              <a:rPr lang="en-US" sz="2100" dirty="0"/>
              <a:t> NR bands. However, for bands where these minimum bandwidths are required, there is also need on higher SS SCS due to either LTE-NR co-existence or wider minimum CH BW deployment need. Hence the support of 10MHz and 100MHz minimum carrier bandwidths associated with 30kHz and 240kHz SS SCS for these bands is unclear from RAN4 perspective.</a:t>
            </a:r>
          </a:p>
          <a:p>
            <a:pPr lvl="1" algn="just"/>
            <a:endParaRPr lang="en-US" sz="2100" dirty="0"/>
          </a:p>
          <a:p>
            <a:pPr algn="just"/>
            <a:r>
              <a:rPr lang="en-GB" sz="2100" dirty="0"/>
              <a:t>RAN1 is asked to find a solution how to support the following cases:</a:t>
            </a:r>
            <a:endParaRPr lang="en-US" sz="2100" dirty="0"/>
          </a:p>
          <a:p>
            <a:pPr lvl="1" algn="just"/>
            <a:r>
              <a:rPr lang="en-US" sz="2100" dirty="0" smtClean="0"/>
              <a:t>Minimum </a:t>
            </a:r>
            <a:r>
              <a:rPr lang="en-US" sz="2100" dirty="0"/>
              <a:t>required channel BW and SS SCS for a Sub-6GHz band are 5MHz and 15kHz, respectively. An operator plans to operate with 10MHz bandwidth 30kHz SCS in order to deploy NR/LTE DL co-existence within the same band</a:t>
            </a:r>
            <a:r>
              <a:rPr lang="en-US" sz="2100" dirty="0" smtClean="0"/>
              <a:t>.</a:t>
            </a:r>
            <a:endParaRPr lang="en-US" sz="2100" dirty="0"/>
          </a:p>
          <a:p>
            <a:pPr lvl="1" algn="just"/>
            <a:r>
              <a:rPr lang="en-US" sz="2100" dirty="0"/>
              <a:t>For bands above 6GHz, the minimum required channel BW and SS SCS are 50MHz and 120kHz, respectively. An operator who has at least 100MHz contiguous spectrum, plans to operate with 240kHz SS SCS within the same band.</a:t>
            </a:r>
          </a:p>
          <a:p>
            <a:pPr lvl="1" algn="just"/>
            <a:r>
              <a:rPr lang="en-US" sz="2100" dirty="0" smtClean="0"/>
              <a:t>RAN1 </a:t>
            </a:r>
            <a:r>
              <a:rPr lang="en-US" sz="2100" dirty="0"/>
              <a:t>is asked to find a solution that shall support the ability for a UE to perform initial access to the NR cells operating with the above carrier bandwidth/SS SCS combinations.</a:t>
            </a:r>
          </a:p>
          <a:p>
            <a:pPr marL="0" indent="0" algn="just">
              <a:buNone/>
            </a:pPr>
            <a:endParaRPr lang="en-US" sz="2400" dirty="0"/>
          </a:p>
        </p:txBody>
      </p:sp>
      <p:sp>
        <p:nvSpPr>
          <p:cNvPr id="2" name="Title 1"/>
          <p:cNvSpPr>
            <a:spLocks noGrp="1"/>
          </p:cNvSpPr>
          <p:nvPr>
            <p:ph type="title"/>
          </p:nvPr>
        </p:nvSpPr>
        <p:spPr>
          <a:xfrm>
            <a:off x="457200" y="152400"/>
            <a:ext cx="8229600" cy="1143000"/>
          </a:xfrm>
        </p:spPr>
        <p:txBody>
          <a:bodyPr/>
          <a:lstStyle/>
          <a:p>
            <a:r>
              <a:rPr lang="en-US" dirty="0" smtClean="0"/>
              <a:t>Background (2/2)</a:t>
            </a:r>
            <a:endParaRPr lang="en-US" dirty="0"/>
          </a:p>
        </p:txBody>
      </p:sp>
    </p:spTree>
    <p:extLst>
      <p:ext uri="{BB962C8B-B14F-4D97-AF65-F5344CB8AC3E}">
        <p14:creationId xmlns:p14="http://schemas.microsoft.com/office/powerpoint/2010/main" val="18452866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5065094"/>
          </a:xfrm>
        </p:spPr>
        <p:txBody>
          <a:bodyPr>
            <a:noAutofit/>
          </a:bodyPr>
          <a:lstStyle/>
          <a:p>
            <a:pPr algn="just"/>
            <a:r>
              <a:rPr lang="en-US" sz="1800" dirty="0" smtClean="0"/>
              <a:t>Proposals [RAN1 NR-AH3]:</a:t>
            </a:r>
            <a:endParaRPr lang="en-US" sz="1800" dirty="0"/>
          </a:p>
          <a:p>
            <a:pPr lvl="1" algn="just"/>
            <a:r>
              <a:rPr lang="en-US" sz="1800" dirty="0" smtClean="0"/>
              <a:t>Alt </a:t>
            </a:r>
            <a:r>
              <a:rPr lang="en-US" sz="1800" dirty="0"/>
              <a:t>1: Redesign the SS block design, i.e., reduce PBCH BW to 12 PRBs so that UE minimum BW does not exceed 5 MHz for sub6GHz and 50MHz for over6GHz, regardless of the selected subcarrier </a:t>
            </a:r>
            <a:r>
              <a:rPr lang="en-US" sz="1800" dirty="0" smtClean="0"/>
              <a:t>spacing</a:t>
            </a:r>
          </a:p>
          <a:p>
            <a:pPr lvl="1" algn="just"/>
            <a:r>
              <a:rPr lang="en-US" sz="1800" dirty="0" smtClean="0"/>
              <a:t>Alt </a:t>
            </a:r>
            <a:r>
              <a:rPr lang="en-US" sz="1800" dirty="0"/>
              <a:t>2: RAN4 is allowed to select up to two SCS values for SS/PBCH and the corresponding UE minimum BW for each band of a limited set of bands</a:t>
            </a:r>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(1/4)</a:t>
            </a:r>
            <a:endParaRPr lang="en-US" dirty="0"/>
          </a:p>
        </p:txBody>
      </p:sp>
    </p:spTree>
    <p:extLst>
      <p:ext uri="{BB962C8B-B14F-4D97-AF65-F5344CB8AC3E}">
        <p14:creationId xmlns:p14="http://schemas.microsoft.com/office/powerpoint/2010/main" val="265691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t>Discussion </a:t>
            </a:r>
            <a:r>
              <a:rPr lang="en-US" dirty="0" smtClean="0"/>
              <a:t>(2/4</a:t>
            </a:r>
            <a:r>
              <a:rPr lang="en-US" dirty="0"/>
              <a:t>)</a:t>
            </a:r>
            <a:endParaRPr lang="en-US" dirty="0">
              <a:solidFill>
                <a:srgbClr val="FF0000"/>
              </a:solidFill>
            </a:endParaRPr>
          </a:p>
        </p:txBody>
      </p:sp>
      <p:graphicFrame>
        <p:nvGraphicFramePr>
          <p:cNvPr id="4" name="内容占位符 3"/>
          <p:cNvGraphicFramePr>
            <a:graphicFrameLocks noGrp="1"/>
          </p:cNvGraphicFramePr>
          <p:nvPr>
            <p:ph idx="1"/>
            <p:extLst>
              <p:ext uri="{D42A27DB-BD31-4B8C-83A1-F6EECF244321}">
                <p14:modId xmlns:p14="http://schemas.microsoft.com/office/powerpoint/2010/main" val="259583188"/>
              </p:ext>
            </p:extLst>
          </p:nvPr>
        </p:nvGraphicFramePr>
        <p:xfrm>
          <a:off x="457200" y="1981200"/>
          <a:ext cx="8201410" cy="4531315"/>
        </p:xfrm>
        <a:graphic>
          <a:graphicData uri="http://schemas.openxmlformats.org/drawingml/2006/table">
            <a:tbl>
              <a:tblPr/>
              <a:tblGrid>
                <a:gridCol w="4100705"/>
                <a:gridCol w="4100705"/>
              </a:tblGrid>
              <a:tr h="238715">
                <a:tc>
                  <a:txBody>
                    <a:bodyPr/>
                    <a:lstStyle/>
                    <a:p>
                      <a:pPr marL="0" marR="0" algn="just">
                        <a:spcAft>
                          <a:spcPts val="600"/>
                        </a:spcAft>
                      </a:pPr>
                      <a:r>
                        <a:rPr lang="en-US" sz="1600" dirty="0">
                          <a:effectLst/>
                          <a:latin typeface="Calibri"/>
                        </a:rPr>
                        <a:t>Multiple default SCSs request</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a:effectLst/>
                          <a:latin typeface="Calibri"/>
                        </a:rPr>
                        <a:t>Revising PBCH design (12 RBs)</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19770">
                <a:tc>
                  <a:txBody>
                    <a:bodyPr/>
                    <a:lstStyle/>
                    <a:p>
                      <a:pPr marL="0" marR="0" algn="just">
                        <a:spcAft>
                          <a:spcPts val="600"/>
                        </a:spcAft>
                      </a:pPr>
                      <a:r>
                        <a:rPr lang="en-US" sz="1600" dirty="0">
                          <a:effectLst/>
                          <a:latin typeface="Calibri"/>
                        </a:rPr>
                        <a:t>Band n5, n66</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As current agreed SU for 5MHz (30kHz) is 11 RB, even revising PBCH as 12 RB, with 5MHz CHBW still cannot support 30kHz.</a:t>
                      </a:r>
                      <a:endParaRPr lang="en-US" sz="1600" dirty="0">
                        <a:effectLst/>
                      </a:endParaRPr>
                    </a:p>
                    <a:p>
                      <a:pPr marL="0" marR="0" algn="just">
                        <a:spcAft>
                          <a:spcPts val="600"/>
                        </a:spcAft>
                      </a:pPr>
                      <a:r>
                        <a:rPr lang="en-US" sz="1600" dirty="0">
                          <a:effectLst/>
                          <a:latin typeface="Calibri"/>
                        </a:rPr>
                        <a:t>Meanwhile revising PBCH required to extend PBCH symbols (from 2 to 4 or 5 symbols), then even with 30kHz SCS, operator </a:t>
                      </a:r>
                      <a:r>
                        <a:rPr lang="en-US" sz="1600" dirty="0" smtClean="0">
                          <a:effectLst/>
                          <a:latin typeface="Calibri"/>
                        </a:rPr>
                        <a:t>cannot </a:t>
                      </a:r>
                      <a:r>
                        <a:rPr lang="en-US" sz="1600" dirty="0">
                          <a:effectLst/>
                          <a:latin typeface="Calibri"/>
                        </a:rPr>
                        <a:t>apply TDM operation for UL co-existence.</a:t>
                      </a:r>
                      <a:endParaRPr lang="en-US" sz="1600" dirty="0">
                        <a:effectLst/>
                      </a:endParaRPr>
                    </a:p>
                    <a:p>
                      <a:pPr marL="0" marR="0" algn="just">
                        <a:spcAft>
                          <a:spcPts val="600"/>
                        </a:spcAft>
                      </a:pPr>
                      <a:r>
                        <a:rPr lang="en-US" sz="1600" dirty="0">
                          <a:effectLst/>
                          <a:latin typeface="Calibri"/>
                        </a:rPr>
                        <a:t>Conclusion: Not solve problems, even make more worse</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21170">
                <a:tc>
                  <a:txBody>
                    <a:bodyPr/>
                    <a:lstStyle/>
                    <a:p>
                      <a:pPr marL="0" marR="0" algn="just">
                        <a:spcAft>
                          <a:spcPts val="600"/>
                        </a:spcAft>
                      </a:pPr>
                      <a:r>
                        <a:rPr lang="en-US" sz="1600">
                          <a:effectLst/>
                          <a:latin typeface="Calibri"/>
                        </a:rPr>
                        <a:t>Band n41, n77, n78</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FFS situations still pending on operators initial deployment plan </a:t>
                      </a:r>
                      <a:r>
                        <a:rPr lang="en-US" sz="1600" dirty="0" smtClean="0">
                          <a:effectLst/>
                          <a:latin typeface="Calibri"/>
                        </a:rPr>
                        <a:t>difference.</a:t>
                      </a:r>
                    </a:p>
                    <a:p>
                      <a:pPr marL="0" marR="0" algn="just">
                        <a:spcAft>
                          <a:spcPts val="600"/>
                        </a:spcAft>
                      </a:pPr>
                      <a:r>
                        <a:rPr lang="en-US" sz="1600" dirty="0" smtClean="0">
                          <a:effectLst/>
                          <a:latin typeface="Calibri"/>
                        </a:rPr>
                        <a:t>Current</a:t>
                      </a:r>
                      <a:r>
                        <a:rPr lang="en-US" sz="1600" baseline="0" dirty="0" smtClean="0">
                          <a:effectLst/>
                          <a:latin typeface="Calibri"/>
                        </a:rPr>
                        <a:t> CHBW already allow deploy either 15kHz or 30kHz SS numerology.</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145">
                <a:tc>
                  <a:txBody>
                    <a:bodyPr/>
                    <a:lstStyle/>
                    <a:p>
                      <a:pPr marL="0" marR="0" algn="just">
                        <a:spcAft>
                          <a:spcPts val="600"/>
                        </a:spcAft>
                      </a:pPr>
                      <a:r>
                        <a:rPr lang="en-US" sz="1600">
                          <a:effectLst/>
                          <a:latin typeface="Calibri"/>
                        </a:rPr>
                        <a:t>Mm Wave bands</a:t>
                      </a:r>
                      <a:endParaRPr lang="en-US" sz="160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just">
                        <a:spcAft>
                          <a:spcPts val="600"/>
                        </a:spcAft>
                      </a:pPr>
                      <a:r>
                        <a:rPr lang="en-US" sz="1600" dirty="0">
                          <a:effectLst/>
                          <a:latin typeface="Calibri"/>
                        </a:rPr>
                        <a:t>Possible can be resolved, since with revising PBCH, 240kHz can be applied for 50MHz CHBW.</a:t>
                      </a:r>
                      <a:endParaRPr lang="en-US" sz="1600" dirty="0">
                        <a:effectLst/>
                      </a:endParaRPr>
                    </a:p>
                  </a:txBody>
                  <a:tcPr marL="68345" marR="683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Content Placeholder 2"/>
          <p:cNvSpPr txBox="1">
            <a:spLocks/>
          </p:cNvSpPr>
          <p:nvPr/>
        </p:nvSpPr>
        <p:spPr>
          <a:xfrm>
            <a:off x="457200" y="1183306"/>
            <a:ext cx="8229600" cy="506509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en-US" sz="1600" dirty="0" smtClean="0"/>
              <a:t>Observation: Even after truncating the PBCH bandwidth, multiple numerologies may still be needed. Hence, Alt1 is not a complete solution. </a:t>
            </a:r>
          </a:p>
          <a:p>
            <a:pPr lvl="1" algn="just"/>
            <a:endParaRPr lang="en-US" sz="1200" dirty="0" smtClean="0"/>
          </a:p>
          <a:p>
            <a:pPr algn="just"/>
            <a:endParaRPr lang="en-GB" sz="1600" dirty="0" smtClean="0"/>
          </a:p>
        </p:txBody>
      </p:sp>
    </p:spTree>
    <p:extLst>
      <p:ext uri="{BB962C8B-B14F-4D97-AF65-F5344CB8AC3E}">
        <p14:creationId xmlns:p14="http://schemas.microsoft.com/office/powerpoint/2010/main" val="2993462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183306"/>
            <a:ext cx="8229600" cy="5065094"/>
          </a:xfrm>
        </p:spPr>
        <p:txBody>
          <a:bodyPr>
            <a:noAutofit/>
          </a:bodyPr>
          <a:lstStyle/>
          <a:p>
            <a:pPr algn="just"/>
            <a:r>
              <a:rPr lang="en-US" sz="1600" dirty="0" smtClean="0"/>
              <a:t>Observation: If truncating the NR-PBCH bandwidth from 24 PRB to 12 PRB, at least two additional symbols are required for each SS block to achieve similar performance to current design, which may lead to lots of redesigns and further issues. </a:t>
            </a:r>
          </a:p>
          <a:p>
            <a:pPr lvl="1" algn="just"/>
            <a:r>
              <a:rPr lang="en-US" sz="1400" dirty="0"/>
              <a:t>T</a:t>
            </a:r>
            <a:r>
              <a:rPr lang="en-US" sz="1400" dirty="0" smtClean="0"/>
              <a:t>he </a:t>
            </a:r>
            <a:r>
              <a:rPr lang="en-US" sz="1400" dirty="0"/>
              <a:t>mapping of 6-symbol SS block into a slot may not avoid the collision with control </a:t>
            </a:r>
            <a:r>
              <a:rPr lang="en-US" sz="1400" dirty="0" smtClean="0"/>
              <a:t>channels</a:t>
            </a:r>
          </a:p>
          <a:p>
            <a:pPr lvl="1" algn="just"/>
            <a:r>
              <a:rPr lang="en-US" sz="1400" dirty="0" smtClean="0"/>
              <a:t>URLLC 1ms latency requirement cannot be met if using </a:t>
            </a:r>
            <a:r>
              <a:rPr lang="en-US" sz="1400" dirty="0"/>
              <a:t>6-symbol SS block </a:t>
            </a:r>
          </a:p>
          <a:p>
            <a:pPr algn="just"/>
            <a:r>
              <a:rPr lang="en-US" sz="1600" dirty="0" smtClean="0"/>
              <a:t>Hence, Alt1 is not a realistic solution. </a:t>
            </a:r>
          </a:p>
          <a:p>
            <a:pPr lvl="1" algn="just"/>
            <a:endParaRPr lang="en-US" sz="1200" dirty="0"/>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(3/4)</a:t>
            </a:r>
            <a:endParaRPr lang="en-US" dirty="0"/>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1788133584"/>
              </p:ext>
            </p:extLst>
          </p:nvPr>
        </p:nvGraphicFramePr>
        <p:xfrm>
          <a:off x="232096" y="3581400"/>
          <a:ext cx="4339904" cy="1845150"/>
        </p:xfrm>
        <a:graphic>
          <a:graphicData uri="http://schemas.openxmlformats.org/presentationml/2006/ole">
            <mc:AlternateContent xmlns:mc="http://schemas.openxmlformats.org/markup-compatibility/2006">
              <mc:Choice xmlns:v="urn:schemas-microsoft-com:vml" Requires="v">
                <p:oleObj spid="_x0000_s1070" name="Visio" r:id="rId3" imgW="5114967" imgH="2181330" progId="Visio.Drawing.15">
                  <p:embed/>
                </p:oleObj>
              </mc:Choice>
              <mc:Fallback>
                <p:oleObj name="Visio" r:id="rId3" imgW="5114967" imgH="218133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096" y="3581400"/>
                        <a:ext cx="4339904" cy="1845150"/>
                      </a:xfrm>
                      <a:prstGeom prst="rect">
                        <a:avLst/>
                      </a:prstGeom>
                      <a:noFill/>
                    </p:spPr>
                  </p:pic>
                </p:oleObj>
              </mc:Fallback>
            </mc:AlternateContent>
          </a:graphicData>
        </a:graphic>
      </p:graphicFrame>
      <p:pic>
        <p:nvPicPr>
          <p:cNvPr id="6" name="Picture 5"/>
          <p:cNvPicPr/>
          <p:nvPr/>
        </p:nvPicPr>
        <p:blipFill>
          <a:blip r:embed="rId5">
            <a:extLst>
              <a:ext uri="{28A0092B-C50C-407E-A947-70E740481C1C}">
                <a14:useLocalDpi xmlns:a14="http://schemas.microsoft.com/office/drawing/2010/main" val="0"/>
              </a:ext>
            </a:extLst>
          </a:blip>
          <a:srcRect/>
          <a:stretch>
            <a:fillRect/>
          </a:stretch>
        </p:blipFill>
        <p:spPr bwMode="auto">
          <a:xfrm>
            <a:off x="4343399" y="2743200"/>
            <a:ext cx="4922833" cy="3352800"/>
          </a:xfrm>
          <a:prstGeom prst="rect">
            <a:avLst/>
          </a:prstGeom>
          <a:noFill/>
          <a:ln>
            <a:noFill/>
          </a:ln>
        </p:spPr>
      </p:pic>
      <p:sp>
        <p:nvSpPr>
          <p:cNvPr id="5" name="Rectangle 4"/>
          <p:cNvSpPr/>
          <p:nvPr/>
        </p:nvSpPr>
        <p:spPr>
          <a:xfrm>
            <a:off x="2065330" y="6183868"/>
            <a:ext cx="4564070" cy="369332"/>
          </a:xfrm>
          <a:prstGeom prst="rect">
            <a:avLst/>
          </a:prstGeom>
        </p:spPr>
        <p:txBody>
          <a:bodyPr wrap="none">
            <a:spAutoFit/>
          </a:bodyPr>
          <a:lstStyle/>
          <a:p>
            <a:r>
              <a:rPr lang="en-US" dirty="0" smtClean="0"/>
              <a:t>Evaluation results </a:t>
            </a:r>
            <a:r>
              <a:rPr lang="en-US" dirty="0"/>
              <a:t>from </a:t>
            </a:r>
            <a:r>
              <a:rPr lang="en-US" dirty="0" smtClean="0"/>
              <a:t>R1-1717576 (Samsung)</a:t>
            </a:r>
            <a:endParaRPr lang="en-US" dirty="0"/>
          </a:p>
        </p:txBody>
      </p:sp>
    </p:spTree>
    <p:extLst>
      <p:ext uri="{BB962C8B-B14F-4D97-AF65-F5344CB8AC3E}">
        <p14:creationId xmlns:p14="http://schemas.microsoft.com/office/powerpoint/2010/main" val="2065352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57200" y="1335706"/>
            <a:ext cx="8229600" cy="5065094"/>
          </a:xfrm>
        </p:spPr>
        <p:txBody>
          <a:bodyPr>
            <a:noAutofit/>
          </a:bodyPr>
          <a:lstStyle/>
          <a:p>
            <a:pPr algn="just"/>
            <a:r>
              <a:rPr lang="en-GB" sz="2000" dirty="0" smtClean="0"/>
              <a:t>For the potential sync raster issue, there are multiple solutions. </a:t>
            </a:r>
          </a:p>
          <a:p>
            <a:pPr lvl="1" algn="just"/>
            <a:r>
              <a:rPr lang="en-GB" sz="1800" dirty="0" smtClean="0"/>
              <a:t>For example, </a:t>
            </a:r>
            <a:r>
              <a:rPr lang="en-US" sz="1800" dirty="0" smtClean="0"/>
              <a:t>the </a:t>
            </a:r>
            <a:r>
              <a:rPr lang="en-US" sz="1800" dirty="0"/>
              <a:t>most problematic is for NR band N77, N78 (3.5GHz band) and band 41, with 30 kHz SCS and 10MHz minimum </a:t>
            </a:r>
            <a:r>
              <a:rPr lang="en-US" sz="1800" dirty="0" smtClean="0"/>
              <a:t>channel bandwidth. The following schemes can efficiently reduce the number of sync </a:t>
            </a:r>
            <a:r>
              <a:rPr lang="en-US" sz="1800" dirty="0" err="1" smtClean="0"/>
              <a:t>rasters</a:t>
            </a:r>
            <a:r>
              <a:rPr lang="en-US" sz="1800" dirty="0" smtClean="0"/>
              <a:t>:</a:t>
            </a:r>
            <a:endParaRPr lang="en-US" sz="1800" dirty="0"/>
          </a:p>
          <a:p>
            <a:pPr lvl="2"/>
            <a:r>
              <a:rPr lang="en-US" sz="1600" dirty="0"/>
              <a:t>Alt1: Revising minimum channel bandwidth starting with 15MHz or above</a:t>
            </a:r>
          </a:p>
          <a:p>
            <a:pPr lvl="2"/>
            <a:r>
              <a:rPr lang="en-US" sz="1600" dirty="0"/>
              <a:t>Alt2: Introduce multiple numerologies for SS block pending on channel bandwidth, for 10MHz carrier only allowed 15kHz SS Block</a:t>
            </a:r>
          </a:p>
          <a:p>
            <a:pPr lvl="2"/>
            <a:r>
              <a:rPr lang="en-US" sz="1600" dirty="0"/>
              <a:t>Alt3: Truncating the NR-PBCH </a:t>
            </a:r>
            <a:r>
              <a:rPr lang="en-US" sz="1600" dirty="0" smtClean="0"/>
              <a:t>bandwidth</a:t>
            </a:r>
          </a:p>
          <a:p>
            <a:pPr lvl="1"/>
            <a:r>
              <a:rPr lang="en-US" sz="2000" dirty="0" smtClean="0"/>
              <a:t>RAN4 can try to solve the issue using Alt1 or Alt2 without the need of changing the SS block design in RAN1</a:t>
            </a:r>
            <a:endParaRPr lang="en-US" sz="2000" dirty="0"/>
          </a:p>
          <a:p>
            <a:pPr algn="just"/>
            <a:endParaRPr lang="en-GB" sz="1600" dirty="0" smtClean="0"/>
          </a:p>
        </p:txBody>
      </p:sp>
      <p:sp>
        <p:nvSpPr>
          <p:cNvPr id="2" name="Title 1"/>
          <p:cNvSpPr>
            <a:spLocks noGrp="1"/>
          </p:cNvSpPr>
          <p:nvPr>
            <p:ph type="title"/>
          </p:nvPr>
        </p:nvSpPr>
        <p:spPr>
          <a:xfrm>
            <a:off x="457200" y="152400"/>
            <a:ext cx="8229600" cy="1143000"/>
          </a:xfrm>
        </p:spPr>
        <p:txBody>
          <a:bodyPr/>
          <a:lstStyle/>
          <a:p>
            <a:r>
              <a:rPr lang="en-US" dirty="0" smtClean="0"/>
              <a:t>Discussion (4/4)</a:t>
            </a:r>
            <a:endParaRPr lang="en-US" dirty="0"/>
          </a:p>
        </p:txBody>
      </p:sp>
    </p:spTree>
    <p:extLst>
      <p:ext uri="{BB962C8B-B14F-4D97-AF65-F5344CB8AC3E}">
        <p14:creationId xmlns:p14="http://schemas.microsoft.com/office/powerpoint/2010/main" val="1313550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200" y="76200"/>
            <a:ext cx="8229600" cy="1143000"/>
          </a:xfrm>
        </p:spPr>
        <p:txBody>
          <a:bodyPr/>
          <a:lstStyle/>
          <a:p>
            <a:r>
              <a:rPr lang="en-US" altLang="zh-CN" dirty="0" smtClean="0"/>
              <a:t>Proposal</a:t>
            </a:r>
            <a:endParaRPr lang="zh-CN" altLang="en-US" dirty="0"/>
          </a:p>
        </p:txBody>
      </p:sp>
      <p:sp>
        <p:nvSpPr>
          <p:cNvPr id="3" name="内容占位符 2"/>
          <p:cNvSpPr>
            <a:spLocks noGrp="1"/>
          </p:cNvSpPr>
          <p:nvPr>
            <p:ph idx="1"/>
          </p:nvPr>
        </p:nvSpPr>
        <p:spPr>
          <a:xfrm>
            <a:off x="457200" y="1295400"/>
            <a:ext cx="8229600" cy="4876800"/>
          </a:xfrm>
        </p:spPr>
        <p:txBody>
          <a:bodyPr>
            <a:noAutofit/>
          </a:bodyPr>
          <a:lstStyle/>
          <a:p>
            <a:r>
              <a:rPr lang="en-US" altLang="zh-CN" sz="1800" dirty="0" smtClean="0"/>
              <a:t>For </a:t>
            </a:r>
            <a:r>
              <a:rPr lang="en-US" altLang="zh-CN" sz="1800" dirty="0"/>
              <a:t>UE initial access to the concerned frequency bands mentioned in RAN4 LS, 120khz and 240khz SS block numerologies can be supported for above-6GHz; 15khz and 30khz SS block numerologies can be supported for below-6GHz.</a:t>
            </a:r>
          </a:p>
          <a:p>
            <a:pPr lvl="1"/>
            <a:r>
              <a:rPr lang="en-US" altLang="zh-CN" sz="1600" dirty="0"/>
              <a:t>To minimize the impact on UE complexity and power consumption, the following options are recommended for support from RAN1 perspective, e.g.,  </a:t>
            </a:r>
            <a:endParaRPr lang="zh-CN" altLang="zh-CN" sz="1600" dirty="0"/>
          </a:p>
          <a:p>
            <a:pPr lvl="2"/>
            <a:r>
              <a:rPr lang="en-US" altLang="zh-CN" sz="1600" dirty="0"/>
              <a:t>Restrict the number of frequency bands and sync </a:t>
            </a:r>
            <a:r>
              <a:rPr lang="en-US" altLang="zh-CN" sz="1600" dirty="0" err="1"/>
              <a:t>rasters</a:t>
            </a:r>
            <a:r>
              <a:rPr lang="en-US" altLang="zh-CN" sz="1600" dirty="0"/>
              <a:t> with two SS block numerologies for </a:t>
            </a:r>
            <a:r>
              <a:rPr lang="en-US" altLang="zh-CN" sz="1600" dirty="0" smtClean="0"/>
              <a:t>detection </a:t>
            </a:r>
          </a:p>
          <a:p>
            <a:pPr lvl="2"/>
            <a:r>
              <a:rPr lang="en-US" altLang="zh-CN" sz="1600" dirty="0" smtClean="0"/>
              <a:t>Operator </a:t>
            </a:r>
            <a:r>
              <a:rPr lang="en-US" altLang="zh-CN" sz="1600" dirty="0"/>
              <a:t>settings in the UE may provide operator’s used SCS information for prioritized cell search. </a:t>
            </a:r>
            <a:endParaRPr lang="zh-CN" altLang="zh-CN" sz="1600" dirty="0"/>
          </a:p>
          <a:p>
            <a:pPr lvl="2"/>
            <a:r>
              <a:rPr lang="en-US" altLang="zh-CN" sz="1600" dirty="0"/>
              <a:t>The delay requirement for initial </a:t>
            </a:r>
            <a:r>
              <a:rPr lang="en-US" altLang="zh-CN" sz="1600"/>
              <a:t>access </a:t>
            </a:r>
            <a:r>
              <a:rPr lang="en-US" altLang="zh-CN" sz="1600" smtClean="0"/>
              <a:t>is </a:t>
            </a:r>
            <a:r>
              <a:rPr lang="en-US" altLang="zh-CN" sz="1600" dirty="0"/>
              <a:t>relaxed according to the number of numerologies per frequency band for detection without assistance information (e.g., operator settings information), if defined in RAN4.</a:t>
            </a:r>
            <a:endParaRPr lang="zh-CN" altLang="zh-CN" sz="1600" dirty="0"/>
          </a:p>
          <a:p>
            <a:r>
              <a:rPr lang="en-US" altLang="zh-CN" sz="1800" dirty="0"/>
              <a:t>For the idle and connected mode UEs, there is no blind detection of the SS block numerologies for the stand-alone carrier.</a:t>
            </a:r>
            <a:endParaRPr lang="zh-CN" altLang="zh-CN" sz="1800" dirty="0"/>
          </a:p>
          <a:p>
            <a:pPr lvl="1"/>
            <a:r>
              <a:rPr lang="en-US" altLang="zh-CN" sz="1600" dirty="0"/>
              <a:t>For the intra-frequency case, SS block numerology is assumed same as the camping cell.</a:t>
            </a:r>
            <a:endParaRPr lang="zh-CN" altLang="zh-CN" sz="1600" dirty="0"/>
          </a:p>
          <a:p>
            <a:pPr lvl="1"/>
            <a:r>
              <a:rPr lang="en-US" altLang="zh-CN" sz="1600" dirty="0"/>
              <a:t>For the inter-frequency case, the single SS block numerology shall be signaled by the network</a:t>
            </a:r>
            <a:r>
              <a:rPr lang="en-US" altLang="zh-CN" sz="1600" dirty="0" smtClean="0"/>
              <a:t>.</a:t>
            </a:r>
          </a:p>
          <a:p>
            <a:pPr lvl="1"/>
            <a:endParaRPr lang="zh-CN" altLang="zh-CN" sz="1600" dirty="0"/>
          </a:p>
          <a:p>
            <a:pPr lvl="1"/>
            <a:endParaRPr lang="en-US" sz="1600" dirty="0"/>
          </a:p>
          <a:p>
            <a:pPr lvl="1"/>
            <a:endParaRPr lang="en-US" sz="1600" dirty="0"/>
          </a:p>
          <a:p>
            <a:pPr lvl="1"/>
            <a:endParaRPr lang="en-US" sz="1600" dirty="0"/>
          </a:p>
        </p:txBody>
      </p:sp>
    </p:spTree>
    <p:extLst>
      <p:ext uri="{BB962C8B-B14F-4D97-AF65-F5344CB8AC3E}">
        <p14:creationId xmlns:p14="http://schemas.microsoft.com/office/powerpoint/2010/main" val="13971649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15094</TotalTime>
  <Words>852</Words>
  <Application>Microsoft Office PowerPoint</Application>
  <PresentationFormat>On-screen Show (4:3)</PresentationFormat>
  <Paragraphs>58</Paragraphs>
  <Slides>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0" baseType="lpstr">
      <vt:lpstr>Office Theme</vt:lpstr>
      <vt:lpstr>Visio</vt:lpstr>
      <vt:lpstr>PowerPoint Presentation</vt:lpstr>
      <vt:lpstr>Background (1/2)</vt:lpstr>
      <vt:lpstr>Background (2/2)</vt:lpstr>
      <vt:lpstr>Discussion (1/4)</vt:lpstr>
      <vt:lpstr>Discussion (2/4)</vt:lpstr>
      <vt:lpstr>Discussion (3/4)</vt:lpstr>
      <vt:lpstr>Discussion (4/4)</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4-Step RACH</dc:title>
  <dc:creator>Yuan Pu;Liu Jin</dc:creator>
  <cp:keywords>Initial Access &amp; Mobility</cp:keywords>
  <cp:lastModifiedBy>Hongbo Si</cp:lastModifiedBy>
  <cp:revision>985</cp:revision>
  <dcterms:created xsi:type="dcterms:W3CDTF">2016-03-24T01:14:08Z</dcterms:created>
  <dcterms:modified xsi:type="dcterms:W3CDTF">2017-10-12T06:40:56Z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868a7f80-b3a3-49dc-80fd-b45017cf4999</vt:lpwstr>
  </property>
  <property fmtid="{D5CDD505-2E9C-101B-9397-08002B2CF9AE}" pid="3" name="CTP_TimeStamp">
    <vt:lpwstr>2016-04-14 11:16:18Z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CTP_PUBLIC</vt:lpwstr>
  </property>
  <property fmtid="{D5CDD505-2E9C-101B-9397-08002B2CF9AE}" pid="8" name="_2015_ms_pID_725343">
    <vt:lpwstr>(3)NQtT/7RqK9Zx0ZYcyNfSZsb6p7isuIxN1ysRaIAOYmenlfGti7zVt8+UXtY2hq8xrCnVGcNx
V0cPnLX7nOSqLhh3Qw297wyYLmk+Do+EL42RYq8fkb7L9HpMdOC3py9GwA+Nqpaxlm4hf8WS
IghGlWvcP8F9ZoP2GT4/yn/0PgN6eCQLBl/QeDLQWneQwljswrI2lG0cBq/aUyDquz4iAy8Z
r6QoBUPl6NYC8HtkDf</vt:lpwstr>
  </property>
  <property fmtid="{D5CDD505-2E9C-101B-9397-08002B2CF9AE}" pid="9" name="_2015_ms_pID_7253431">
    <vt:lpwstr>GMmadfTQApEckiEJBhpMMMfjb1Sa1BfZWAoXqmQ1B33QD4F3FgmZ1F
5NwIqQXAk9UU7KIQhflePUAv142kmxFNP73i/7wTeoPH91Rs5mdgXr3KvOvj+rNUIufE3rPS
ebW/eAZBoEszZMcj8EHNsTaSIiWGhLI223HWOsawmzP4rfKTqU52vSauetqh385OCLkgK1r7
v371B04zcFugzqRVG7sA4oK0Rf/B653P7sZC</vt:lpwstr>
  </property>
  <property fmtid="{D5CDD505-2E9C-101B-9397-08002B2CF9AE}" pid="10" name="_2015_ms_pID_7253432">
    <vt:lpwstr>trQLmzKCLCUJbGmupr4TkSgZAQ7HfxYr4e2z
nbUyvMyI</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1491353392</vt:lpwstr>
  </property>
  <property fmtid="{5C58129F-E5B8-477A-9B38-B3E54BFA04C8}" pid="2">
    <vt:lpwstr>A27793D690CCD30776C89F226D19CB029AFA08B5C5966C767549A007611A3F29</vt:lpwstr>
  </property>
</Properties>
</file>