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329" r:id="rId3"/>
    <p:sldId id="330" r:id="rId4"/>
    <p:sldId id="325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70" autoAdjust="0"/>
    <p:restoredTop sz="90873" autoAdjust="0"/>
  </p:normalViewPr>
  <p:slideViewPr>
    <p:cSldViewPr>
      <p:cViewPr>
        <p:scale>
          <a:sx n="70" d="100"/>
          <a:sy n="70" d="100"/>
        </p:scale>
        <p:origin x="-648" y="7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CD51C17-AB22-4225-B0DB-713C1A554554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dirty="0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74F17EC-9C1B-42B8-B2A0-E6A878466343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C0F46-1809-4975-AF05-B50753C795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DEEED-D12D-451A-8AC9-ED9EBECB4FB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E872F-DDAD-49FE-8C5D-C244E48147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B7B65-C803-41C7-B6E4-8475F34B0FD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7E601-BD1B-4492-8CF4-AAA0026D2A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831D03-4284-47D1-94F2-5E0BFA20BBC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D1F601-6A7E-4F45-9532-162AFE5F16B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009A19-AE8A-4864-A464-E4592C9AB18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D844A-EEBE-4621-BC78-B5DF1AA4707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652205-6CC7-467C-A1D2-547AA6CB839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B2148-0427-4529-BE49-001EEA4B29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1CE5474-8E99-43B1-8496-CD3197E84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 noChangeArrowheads="1"/>
          </p:cNvSpPr>
          <p:nvPr>
            <p:ph type="ctrTitle"/>
          </p:nvPr>
        </p:nvSpPr>
        <p:spPr>
          <a:xfrm>
            <a:off x="381000" y="24384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</a:t>
            </a:r>
            <a:r>
              <a:rPr lang="en-US" altLang="en-GB" sz="3600" dirty="0" smtClean="0">
                <a:ea typeface="Malgun Gothic" pitchFamily="34" charset="-127"/>
              </a:rPr>
              <a:t>early PUSCH termination</a:t>
            </a:r>
          </a:p>
        </p:txBody>
      </p:sp>
      <p:sp>
        <p:nvSpPr>
          <p:cNvPr id="3074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smtClean="0">
                <a:solidFill>
                  <a:schemeClr val="tx1"/>
                </a:solidFill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zh-CN" sz="2800" dirty="0" smtClean="0">
                <a:solidFill>
                  <a:schemeClr val="tx1"/>
                </a:solidFill>
              </a:rPr>
              <a:t>, LGE,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Intel,Huawei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sz="2800" dirty="0" smtClean="0">
                <a:solidFill>
                  <a:schemeClr val="tx1"/>
                </a:solidFill>
              </a:rPr>
              <a:t>, Sony, </a:t>
            </a:r>
            <a:r>
              <a:rPr lang="en-GB" altLang="zh-CN" sz="2800" dirty="0" err="1" smtClean="0">
                <a:solidFill>
                  <a:schemeClr val="tx1"/>
                </a:solidFill>
              </a:rPr>
              <a:t>Lenovo</a:t>
            </a:r>
            <a:r>
              <a:rPr lang="en-GB" altLang="zh-CN" sz="2800" dirty="0" smtClean="0">
                <a:solidFill>
                  <a:schemeClr val="tx1"/>
                </a:solidFill>
              </a:rPr>
              <a:t>, Motorola </a:t>
            </a:r>
            <a:r>
              <a:rPr lang="en-GB" altLang="zh-CN" sz="2800" dirty="0" smtClean="0">
                <a:solidFill>
                  <a:schemeClr val="tx1"/>
                </a:solidFill>
              </a:rPr>
              <a:t>Mobility,</a:t>
            </a:r>
            <a:r>
              <a:rPr lang="en-US" altLang="zh-CN" sz="2800" dirty="0" smtClean="0">
                <a:solidFill>
                  <a:schemeClr val="tx1"/>
                </a:solidFill>
              </a:rPr>
              <a:t> </a:t>
            </a:r>
            <a:r>
              <a:rPr lang="en-GB" altLang="zh-CN" sz="2800" dirty="0" smtClean="0">
                <a:solidFill>
                  <a:schemeClr val="tx1"/>
                </a:solidFill>
              </a:rPr>
              <a:t>Ericsson,</a:t>
            </a:r>
            <a:r>
              <a:rPr lang="en-US" altLang="zh-CN" sz="2800" dirty="0" smtClean="0">
                <a:solidFill>
                  <a:schemeClr val="tx1"/>
                </a:solidFill>
              </a:rPr>
              <a:t>Nokia</a:t>
            </a:r>
            <a:r>
              <a:rPr lang="en-US" altLang="zh-CN" sz="2800" dirty="0" smtClean="0">
                <a:solidFill>
                  <a:schemeClr val="tx1"/>
                </a:solidFill>
              </a:rPr>
              <a:t>, Nokia Shanghai </a:t>
            </a:r>
            <a:r>
              <a:rPr lang="en-US" altLang="zh-CN" sz="2800" dirty="0" smtClean="0">
                <a:solidFill>
                  <a:schemeClr val="tx1"/>
                </a:solidFill>
              </a:rPr>
              <a:t>Bell</a:t>
            </a:r>
            <a:r>
              <a:rPr lang="en-GB" altLang="zh-CN" sz="2800" dirty="0" smtClean="0">
                <a:solidFill>
                  <a:schemeClr val="tx1"/>
                </a:solidFill>
              </a:rPr>
              <a:t>,</a:t>
            </a:r>
            <a:r>
              <a:rPr lang="en-US" altLang="zh-CN" sz="2800" dirty="0" smtClean="0">
                <a:solidFill>
                  <a:schemeClr val="tx1"/>
                </a:solidFill>
              </a:rPr>
              <a:t>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6193"/>
            <a:ext cx="4572000" cy="8915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Meeting #90bis</a:t>
            </a:r>
          </a:p>
          <a:p>
            <a:pPr eaLnBrk="0" hangingPunct="0">
              <a:buFontTx/>
              <a:buNone/>
              <a:defRPr/>
            </a:pPr>
            <a:r>
              <a:rPr lang="en-US" altLang="zh-CN" sz="1600" b="1" dirty="0">
                <a:latin typeface="+mn-lt"/>
              </a:rPr>
              <a:t>Prague, </a:t>
            </a:r>
            <a:r>
              <a:rPr lang="en-US" altLang="zh-CN" sz="1600" b="1" dirty="0" err="1">
                <a:latin typeface="+mn-lt"/>
              </a:rPr>
              <a:t>Czechia</a:t>
            </a:r>
            <a:r>
              <a:rPr lang="en-US" altLang="zh-CN" sz="1600" b="1" dirty="0">
                <a:latin typeface="+mn-lt"/>
              </a:rPr>
              <a:t>, </a:t>
            </a:r>
            <a:r>
              <a:rPr lang="en-US" altLang="zh-CN" sz="1600" b="1" dirty="0">
                <a:latin typeface="+mn-lt"/>
                <a:sym typeface="+mn-ea"/>
              </a:rPr>
              <a:t>9</a:t>
            </a:r>
            <a:r>
              <a:rPr lang="en-US" altLang="zh-CN" sz="1600" b="1" baseline="30000" dirty="0">
                <a:latin typeface="+mn-lt"/>
                <a:sym typeface="+mn-ea"/>
              </a:rPr>
              <a:t>th</a:t>
            </a:r>
            <a:r>
              <a:rPr lang="en-US" altLang="zh-CN" sz="1600" b="1" dirty="0">
                <a:latin typeface="+mn-lt"/>
              </a:rPr>
              <a:t> – 13</a:t>
            </a:r>
            <a:r>
              <a:rPr lang="en-US" altLang="zh-CN" sz="1600" b="1" baseline="30000" dirty="0">
                <a:latin typeface="+mn-lt"/>
              </a:rPr>
              <a:t>th</a:t>
            </a:r>
            <a:r>
              <a:rPr lang="en-US" altLang="zh-CN" sz="1600" b="1" dirty="0">
                <a:latin typeface="+mn-lt"/>
              </a:rPr>
              <a:t> October 2017</a:t>
            </a:r>
            <a:endParaRPr lang="zh-CN" altLang="zh-CN" sz="1600" dirty="0">
              <a:latin typeface="+mn-lt"/>
            </a:endParaRPr>
          </a:p>
          <a:p>
            <a:pPr eaLnBrk="0" hangingPunct="0">
              <a:buFontTx/>
              <a:buNone/>
              <a:defRPr/>
            </a:pP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 6.2.5.4</a:t>
            </a: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ko-KR" b="1" dirty="0" smtClean="0">
                <a:latin typeface="Calibri" panose="020F0502020204030204" pitchFamily="34" charset="0"/>
              </a:rPr>
              <a:t>R1-1718899</a:t>
            </a:r>
            <a:endParaRPr lang="en-US" altLang="ko-KR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>
                <a:latin typeface="Calibri" panose="020F0502020204030204" pitchFamily="34" charset="0"/>
                <a:ea typeface="Malgun Gothic" pitchFamily="34" charset="-127"/>
              </a:rPr>
              <a:t>Background </a:t>
            </a:r>
            <a:r>
              <a:rPr lang="en-US" altLang="en-US" sz="4000" dirty="0" smtClean="0">
                <a:latin typeface="Calibri" panose="020F0502020204030204" pitchFamily="34" charset="0"/>
                <a:ea typeface="Malgun Gothic" pitchFamily="34" charset="-127"/>
              </a:rPr>
              <a:t> </a:t>
            </a:r>
            <a:endParaRPr lang="en-US" altLang="en-US" sz="4000" dirty="0">
              <a:latin typeface="Calibri" panose="020F0502020204030204" pitchFamily="34" charset="0"/>
              <a:ea typeface="Malgun Gothic" pitchFamily="34" charset="-127"/>
            </a:endParaRPr>
          </a:p>
        </p:txBody>
      </p:sp>
      <p:sp>
        <p:nvSpPr>
          <p:cNvPr id="5122" name="내용 개체 틀 2"/>
          <p:cNvSpPr txBox="1"/>
          <p:nvPr/>
        </p:nvSpPr>
        <p:spPr>
          <a:xfrm>
            <a:off x="0" y="1143000"/>
            <a:ext cx="8839200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hangingPunct="0"/>
            <a:r>
              <a:rPr lang="en-US" altLang="zh-CN" dirty="0" smtClean="0"/>
              <a:t>RAN1 #90 meeting agreements on enhancement of UL HARQ-ACK feedback:</a:t>
            </a:r>
            <a:endParaRPr lang="zh-CN" altLang="zh-CN" sz="2400" dirty="0" smtClean="0"/>
          </a:p>
          <a:p>
            <a:pPr marL="800100" lvl="2" indent="-342900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Explicit HARQ-ACK feedback is supported for the following purpose(s):</a:t>
            </a:r>
            <a:endParaRPr lang="zh-CN" altLang="zh-CN" sz="2000" dirty="0" smtClean="0"/>
          </a:p>
          <a:p>
            <a:pPr marL="1257300" lvl="3" indent="-342900" eaLnBrk="0" hangingPunct="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Early termination of MPDCCH monitoring before going to sleep (details up to RAN2)</a:t>
            </a:r>
            <a:endParaRPr lang="zh-CN" altLang="zh-CN" sz="2000" dirty="0" smtClean="0"/>
          </a:p>
          <a:p>
            <a:pPr marL="1257300" lvl="3" indent="-342900" eaLnBrk="0" hangingPunct="0">
              <a:buFont typeface="Arial" panose="020B0604020202020204" pitchFamily="34" charset="0"/>
              <a:buChar char="•"/>
            </a:pPr>
            <a:r>
              <a:rPr lang="en-US" altLang="zh-CN" sz="2000" i="1" dirty="0" smtClean="0">
                <a:solidFill>
                  <a:srgbClr val="FF0000"/>
                </a:solidFill>
              </a:rPr>
              <a:t>FFS</a:t>
            </a:r>
            <a:r>
              <a:rPr lang="en-US" altLang="zh-CN" sz="2000" dirty="0" smtClean="0"/>
              <a:t>: Early termination of PUSCH transmission at least in FD-FDD and TDD</a:t>
            </a:r>
            <a:endParaRPr lang="zh-CN" altLang="zh-CN" sz="2000" dirty="0" smtClean="0"/>
          </a:p>
          <a:p>
            <a:pPr marL="800100" lvl="2" indent="-342900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The introduction of explicit HARQ-ACK feedback shall not increase the maximum number of MPDCCH blind decoding attempts.</a:t>
            </a:r>
            <a:endParaRPr lang="zh-CN" altLang="zh-CN" sz="2000" dirty="0" smtClean="0"/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dirty="0" smtClean="0">
              <a:cs typeface="+mn-ea"/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</a:pPr>
            <a:endParaRPr lang="en-US" altLang="zh-CN" sz="2400" b="1" i="1" noProof="1" smtClean="0">
              <a:cs typeface="+mn-ea"/>
              <a:sym typeface="+mn-ea"/>
            </a:endParaRPr>
          </a:p>
          <a:p>
            <a:pPr marL="0" lvl="1" indent="0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2000" noProof="1">
              <a:cs typeface="+mn-ea"/>
              <a:sym typeface="+mn-ea"/>
            </a:endParaRP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000" noProof="1" smtClean="0">
              <a:cs typeface="+mn-ea"/>
              <a:sym typeface="+mn-ea"/>
            </a:endParaRP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noProof="1"/>
          </a:p>
          <a:p>
            <a:pPr marL="0" lvl="1" eaLnBrk="0" hangingPunct="0">
              <a:spcBef>
                <a:spcPct val="20000"/>
              </a:spcBef>
            </a:pPr>
            <a:endParaRPr lang="en-US" altLang="zh-CN" sz="2800" noProof="1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en-US" sz="4000" dirty="0" smtClean="0">
                <a:latin typeface="Calibri" panose="020F0502020204030204" pitchFamily="34" charset="0"/>
                <a:ea typeface="Malgun Gothic" pitchFamily="34" charset="-127"/>
              </a:rPr>
              <a:t>Observations </a:t>
            </a:r>
            <a:endParaRPr lang="en-US" altLang="en-US" sz="4000" dirty="0">
              <a:latin typeface="Calibri" panose="020F0502020204030204" pitchFamily="34" charset="0"/>
              <a:ea typeface="Malgun Gothic" pitchFamily="34" charset="-127"/>
            </a:endParaRPr>
          </a:p>
        </p:txBody>
      </p:sp>
      <p:sp>
        <p:nvSpPr>
          <p:cNvPr id="5122" name="내용 개체 틀 2"/>
          <p:cNvSpPr txBox="1"/>
          <p:nvPr/>
        </p:nvSpPr>
        <p:spPr>
          <a:xfrm>
            <a:off x="0" y="1143000"/>
            <a:ext cx="8839200" cy="5410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noProof="1" smtClean="0">
                <a:cs typeface="+mn-ea"/>
                <a:sym typeface="+mn-ea"/>
              </a:rPr>
              <a:t>Benefits of early PUSCH termination</a:t>
            </a:r>
          </a:p>
          <a:p>
            <a:pPr marL="800100" lvl="2" indent="-342900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R</a:t>
            </a:r>
            <a:r>
              <a:rPr lang="en-US" altLang="zh-CN" sz="2000" dirty="0" smtClean="0">
                <a:sym typeface="+mn-ea"/>
              </a:rPr>
              <a:t>educing PUSCH overhead</a:t>
            </a:r>
          </a:p>
          <a:p>
            <a:pPr marL="800100" lvl="2" indent="-342900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ym typeface="+mn-ea"/>
              </a:rPr>
              <a:t>Reducing  UE’s power consumption</a:t>
            </a:r>
          </a:p>
          <a:p>
            <a:pPr marL="800100" lvl="2" indent="-342900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Reducing uplink interference</a:t>
            </a:r>
            <a:endParaRPr lang="en-US" altLang="zh-CN" sz="2000" dirty="0" smtClean="0">
              <a:sym typeface="+mn-ea"/>
            </a:endParaRPr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noProof="1" smtClean="0">
                <a:cs typeface="+mn-ea"/>
                <a:sym typeface="+mn-ea"/>
              </a:rPr>
              <a:t>Introduction of early PUSCH termination</a:t>
            </a:r>
            <a:r>
              <a:rPr lang="en-US" altLang="zh-CN" sz="2400" dirty="0" smtClean="0"/>
              <a:t> is feasible.</a:t>
            </a:r>
            <a:endParaRPr lang="en-US" altLang="zh-CN" sz="2400" noProof="1" smtClean="0">
              <a:cs typeface="+mn-ea"/>
              <a:sym typeface="+mn-ea"/>
            </a:endParaRPr>
          </a:p>
          <a:p>
            <a:pPr marL="800100" lvl="2" indent="-342900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Even if the UE fails to decode HARQ-ACK feedback for early PUSCH termination, the impact is very minor.</a:t>
            </a:r>
          </a:p>
          <a:p>
            <a:pPr marL="800100" lvl="2" indent="-342900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err="1" smtClean="0"/>
              <a:t>eNB</a:t>
            </a:r>
            <a:r>
              <a:rPr lang="en-US" altLang="zh-CN" sz="2000" dirty="0" smtClean="0"/>
              <a:t> can use implementation related approaches to handle the misdetection of HAQK-ACK feedback.  </a:t>
            </a:r>
          </a:p>
          <a:p>
            <a:pPr marL="800100" lvl="2" indent="-342900" eaLnBrk="0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zh-CN" sz="2000" dirty="0" smtClean="0"/>
          </a:p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b="1" i="1" noProof="1" smtClean="0">
              <a:cs typeface="+mn-ea"/>
              <a:sym typeface="+mn-ea"/>
            </a:endParaRPr>
          </a:p>
          <a:p>
            <a:pPr marL="0" lvl="1" indent="0" eaLnBrk="0" hangingPunct="0">
              <a:spcBef>
                <a:spcPct val="20000"/>
              </a:spcBef>
              <a:buFont typeface="Arial" panose="020B0604020202020204" pitchFamily="34" charset="0"/>
              <a:buNone/>
            </a:pPr>
            <a:endParaRPr lang="en-US" altLang="zh-CN" sz="2000" noProof="1">
              <a:cs typeface="+mn-ea"/>
              <a:sym typeface="+mn-ea"/>
            </a:endParaRP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000" noProof="1" smtClean="0">
              <a:cs typeface="+mn-ea"/>
              <a:sym typeface="+mn-ea"/>
            </a:endParaRP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noProof="1"/>
          </a:p>
          <a:p>
            <a:pPr marL="0" lvl="1" eaLnBrk="0" hangingPunct="0">
              <a:spcBef>
                <a:spcPct val="20000"/>
              </a:spcBef>
            </a:pPr>
            <a:endParaRPr lang="en-US" altLang="zh-CN" sz="2800" noProof="1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 smtClean="0">
                <a:latin typeface="Calibri" panose="020F0502020204030204" pitchFamily="34" charset="0"/>
              </a:rPr>
              <a:t>Proposal</a:t>
            </a:r>
            <a:endParaRPr lang="ko-KR" altLang="en-US" sz="4000" dirty="0">
              <a:latin typeface="Calibri" panose="020F0502020204030204" pitchFamily="34" charset="0"/>
            </a:endParaRPr>
          </a:p>
        </p:txBody>
      </p:sp>
      <p:sp>
        <p:nvSpPr>
          <p:cNvPr id="7170" name="내용 개체 틀 2"/>
          <p:cNvSpPr txBox="1">
            <a:spLocks noChangeArrowheads="1"/>
          </p:cNvSpPr>
          <p:nvPr/>
        </p:nvSpPr>
        <p:spPr bwMode="auto">
          <a:xfrm>
            <a:off x="228600" y="1219200"/>
            <a:ext cx="88392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Early termination of PUSCH transmission is supported at least in FD-FDD and TDD by the following:</a:t>
            </a:r>
          </a:p>
          <a:p>
            <a:pPr marL="800100" lvl="2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by MPDCCH for UL grant for scheduling new UL data   </a:t>
            </a:r>
          </a:p>
          <a:p>
            <a:pPr marL="800100" lvl="2" indent="-342900" eaLnBrk="0" hangingPunc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by MPDCCH for explicit </a:t>
            </a:r>
            <a:r>
              <a:rPr lang="en-US" altLang="zh-CN" sz="2000" dirty="0" smtClean="0"/>
              <a:t>HARQ-ACK feedback</a:t>
            </a:r>
            <a:endParaRPr lang="en-US" altLang="zh-CN" sz="4400" dirty="0">
              <a:solidFill>
                <a:srgbClr val="FF0000"/>
              </a:solidFill>
            </a:endParaRPr>
          </a:p>
          <a:p>
            <a:pPr marL="0" lvl="2" indent="-285750">
              <a:spcBef>
                <a:spcPct val="20000"/>
              </a:spcBef>
              <a:spcAft>
                <a:spcPts val="300"/>
              </a:spcAft>
              <a:defRPr/>
            </a:pPr>
            <a:endParaRPr lang="en-US" altLang="zh-CN" sz="2400" i="1" dirty="0" smtClean="0"/>
          </a:p>
          <a:p>
            <a:pPr marL="742950" lvl="1" indent="-285750">
              <a:spcBef>
                <a:spcPct val="20000"/>
              </a:spcBef>
              <a:spcAft>
                <a:spcPts val="300"/>
              </a:spcAft>
              <a:defRPr/>
            </a:pPr>
            <a:endParaRPr lang="en-US" altLang="zh-CN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213</Words>
  <Application>Microsoft Office PowerPoint</Application>
  <PresentationFormat>全屏显示(4:3)</PresentationFormat>
  <Paragraphs>34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early PUSCH termination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1578</cp:revision>
  <dcterms:created xsi:type="dcterms:W3CDTF">2010-05-12T23:28:00Z</dcterms:created>
  <dcterms:modified xsi:type="dcterms:W3CDTF">2017-10-10T09:56:15Z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2052-10.8.0.6206</vt:lpwstr>
  </property>
</Properties>
</file>