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conflicting PHICH handling for short processing time with 1ms 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Sharp,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…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39924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3GPP TSG RAN1 #89	</a:t>
            </a:r>
          </a:p>
          <a:p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Hangzhou, China, 15th – 19th May 2017</a:t>
            </a:r>
            <a:endParaRPr lang="sv-SE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Agenda Item: 6.2.1.1.2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78910" y="0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R1-1709634</a:t>
            </a:r>
            <a:endParaRPr lang="sv-SE" altLang="ko-KR" b="1" dirty="0" smtClean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ctangle 256"/>
          <p:cNvSpPr>
            <a:spLocks noChangeArrowheads="1"/>
          </p:cNvSpPr>
          <p:nvPr/>
        </p:nvSpPr>
        <p:spPr bwMode="auto">
          <a:xfrm>
            <a:off x="2057400" y="4415136"/>
            <a:ext cx="1219200" cy="4227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ja-JP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MS Mincho" pitchFamily="49" charset="-128"/>
                <a:cs typeface="Arial" pitchFamily="34" charset="0"/>
              </a:rPr>
              <a:t>DL subframe</a:t>
            </a:r>
          </a:p>
        </p:txBody>
      </p:sp>
      <p:grpSp>
        <p:nvGrpSpPr>
          <p:cNvPr id="165" name="グループ化 18"/>
          <p:cNvGrpSpPr>
            <a:grpSpLocks/>
          </p:cNvGrpSpPr>
          <p:nvPr/>
        </p:nvGrpSpPr>
        <p:grpSpPr bwMode="auto">
          <a:xfrm>
            <a:off x="3208650" y="4419579"/>
            <a:ext cx="3033648" cy="330110"/>
            <a:chOff x="0" y="0"/>
            <a:chExt cx="31496" cy="2730"/>
          </a:xfrm>
        </p:grpSpPr>
        <p:grpSp>
          <p:nvGrpSpPr>
            <p:cNvPr id="166" name="グループ化 19"/>
            <p:cNvGrpSpPr>
              <a:grpSpLocks/>
            </p:cNvGrpSpPr>
            <p:nvPr/>
          </p:nvGrpSpPr>
          <p:grpSpPr bwMode="auto">
            <a:xfrm>
              <a:off x="0" y="0"/>
              <a:ext cx="15748" cy="2730"/>
              <a:chOff x="0" y="0"/>
              <a:chExt cx="15748" cy="2730"/>
            </a:xfrm>
          </p:grpSpPr>
          <p:grpSp>
            <p:nvGrpSpPr>
              <p:cNvPr id="174" name="グループ化 20"/>
              <p:cNvGrpSpPr>
                <a:grpSpLocks/>
              </p:cNvGrpSpPr>
              <p:nvPr/>
            </p:nvGrpSpPr>
            <p:grpSpPr bwMode="auto">
              <a:xfrm>
                <a:off x="0" y="0"/>
                <a:ext cx="7874" cy="2730"/>
                <a:chOff x="0" y="0"/>
                <a:chExt cx="7874" cy="2730"/>
              </a:xfrm>
            </p:grpSpPr>
            <p:sp>
              <p:nvSpPr>
                <p:cNvPr id="178" name="正方形/長方形 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37" cy="2730"/>
                </a:xfrm>
                <a:prstGeom prst="rect">
                  <a:avLst/>
                </a:prstGeom>
                <a:solidFill>
                  <a:srgbClr val="9CC2E5"/>
                </a:solidFill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Times New Roman" pitchFamily="18" charset="0"/>
                      <a:ea typeface="MS Mincho" pitchFamily="49" charset="-128"/>
                      <a:cs typeface="Arial" pitchFamily="34" charset="0"/>
                    </a:rPr>
                    <a:t>0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9" name="正方形/長方形 22"/>
                <p:cNvSpPr>
                  <a:spLocks noChangeArrowheads="1"/>
                </p:cNvSpPr>
                <p:nvPr/>
              </p:nvSpPr>
              <p:spPr bwMode="auto">
                <a:xfrm>
                  <a:off x="3937" y="0"/>
                  <a:ext cx="3937" cy="2730"/>
                </a:xfrm>
                <a:prstGeom prst="rect">
                  <a:avLst/>
                </a:prstGeom>
                <a:solidFill>
                  <a:srgbClr val="9CC2E5"/>
                </a:solidFill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 1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75" name="グループ化 23"/>
              <p:cNvGrpSpPr>
                <a:grpSpLocks/>
              </p:cNvGrpSpPr>
              <p:nvPr/>
            </p:nvGrpSpPr>
            <p:grpSpPr bwMode="auto">
              <a:xfrm>
                <a:off x="7874" y="0"/>
                <a:ext cx="7874" cy="2730"/>
                <a:chOff x="0" y="0"/>
                <a:chExt cx="7874" cy="2730"/>
              </a:xfrm>
            </p:grpSpPr>
            <p:sp>
              <p:nvSpPr>
                <p:cNvPr id="176" name="正方形/長方形 2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37" cy="2730"/>
                </a:xfrm>
                <a:prstGeom prst="rect">
                  <a:avLst/>
                </a:prstGeom>
                <a:solidFill>
                  <a:srgbClr val="9CC2E5"/>
                </a:solidFill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2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7" name="正方形/長方形 25"/>
                <p:cNvSpPr>
                  <a:spLocks noChangeArrowheads="1"/>
                </p:cNvSpPr>
                <p:nvPr/>
              </p:nvSpPr>
              <p:spPr bwMode="auto">
                <a:xfrm>
                  <a:off x="3937" y="0"/>
                  <a:ext cx="3937" cy="2730"/>
                </a:xfrm>
                <a:prstGeom prst="rect">
                  <a:avLst/>
                </a:prstGeom>
                <a:solidFill>
                  <a:srgbClr val="9CC2E5"/>
                </a:solidFill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3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grpSp>
          <p:nvGrpSpPr>
            <p:cNvPr id="167" name="グループ化 26"/>
            <p:cNvGrpSpPr>
              <a:grpSpLocks/>
            </p:cNvGrpSpPr>
            <p:nvPr/>
          </p:nvGrpSpPr>
          <p:grpSpPr bwMode="auto">
            <a:xfrm>
              <a:off x="15748" y="0"/>
              <a:ext cx="15748" cy="2730"/>
              <a:chOff x="0" y="0"/>
              <a:chExt cx="15748" cy="2730"/>
            </a:xfrm>
          </p:grpSpPr>
          <p:grpSp>
            <p:nvGrpSpPr>
              <p:cNvPr id="168" name="グループ化 27"/>
              <p:cNvGrpSpPr>
                <a:grpSpLocks/>
              </p:cNvGrpSpPr>
              <p:nvPr/>
            </p:nvGrpSpPr>
            <p:grpSpPr bwMode="auto">
              <a:xfrm>
                <a:off x="0" y="0"/>
                <a:ext cx="7874" cy="2730"/>
                <a:chOff x="0" y="0"/>
                <a:chExt cx="7874" cy="2730"/>
              </a:xfrm>
            </p:grpSpPr>
            <p:sp>
              <p:nvSpPr>
                <p:cNvPr id="172" name="正方形/長方形 2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37" cy="2730"/>
                </a:xfrm>
                <a:prstGeom prst="rect">
                  <a:avLst/>
                </a:prstGeom>
                <a:solidFill>
                  <a:srgbClr val="9CC2E5"/>
                </a:solidFill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4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3" name="正方形/長方形 29"/>
                <p:cNvSpPr>
                  <a:spLocks noChangeArrowheads="1"/>
                </p:cNvSpPr>
                <p:nvPr/>
              </p:nvSpPr>
              <p:spPr bwMode="auto">
                <a:xfrm>
                  <a:off x="3937" y="0"/>
                  <a:ext cx="3937" cy="2730"/>
                </a:xfrm>
                <a:prstGeom prst="rect">
                  <a:avLst/>
                </a:prstGeom>
                <a:solidFill>
                  <a:srgbClr val="9CC2E5"/>
                </a:solidFill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5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69" name="グループ化 30"/>
              <p:cNvGrpSpPr>
                <a:grpSpLocks/>
              </p:cNvGrpSpPr>
              <p:nvPr/>
            </p:nvGrpSpPr>
            <p:grpSpPr bwMode="auto">
              <a:xfrm>
                <a:off x="7874" y="0"/>
                <a:ext cx="7874" cy="2730"/>
                <a:chOff x="0" y="0"/>
                <a:chExt cx="7874" cy="2730"/>
              </a:xfrm>
            </p:grpSpPr>
            <p:sp>
              <p:nvSpPr>
                <p:cNvPr id="170" name="正方形/長方形 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37" cy="2730"/>
                </a:xfrm>
                <a:prstGeom prst="rect">
                  <a:avLst/>
                </a:prstGeom>
                <a:solidFill>
                  <a:srgbClr val="9CC2E5"/>
                </a:solidFill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6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1" name="正方形/長方形 32"/>
                <p:cNvSpPr>
                  <a:spLocks noChangeArrowheads="1"/>
                </p:cNvSpPr>
                <p:nvPr/>
              </p:nvSpPr>
              <p:spPr bwMode="auto">
                <a:xfrm>
                  <a:off x="3937" y="0"/>
                  <a:ext cx="3937" cy="2730"/>
                </a:xfrm>
                <a:prstGeom prst="rect">
                  <a:avLst/>
                </a:prstGeom>
                <a:solidFill>
                  <a:srgbClr val="9CC2E5"/>
                </a:solidFill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7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151" name="グループ化 46"/>
          <p:cNvGrpSpPr>
            <a:grpSpLocks/>
          </p:cNvGrpSpPr>
          <p:nvPr/>
        </p:nvGrpSpPr>
        <p:grpSpPr bwMode="auto">
          <a:xfrm>
            <a:off x="3208650" y="5426416"/>
            <a:ext cx="3033648" cy="330110"/>
            <a:chOff x="0" y="0"/>
            <a:chExt cx="31496" cy="2730"/>
          </a:xfrm>
        </p:grpSpPr>
        <p:grpSp>
          <p:nvGrpSpPr>
            <p:cNvPr id="152" name="グループ化 47"/>
            <p:cNvGrpSpPr>
              <a:grpSpLocks/>
            </p:cNvGrpSpPr>
            <p:nvPr/>
          </p:nvGrpSpPr>
          <p:grpSpPr bwMode="auto">
            <a:xfrm>
              <a:off x="0" y="0"/>
              <a:ext cx="15748" cy="2730"/>
              <a:chOff x="0" y="0"/>
              <a:chExt cx="15748" cy="2730"/>
            </a:xfrm>
          </p:grpSpPr>
          <p:grpSp>
            <p:nvGrpSpPr>
              <p:cNvPr id="156" name="グループ化 48"/>
              <p:cNvGrpSpPr>
                <a:grpSpLocks/>
              </p:cNvGrpSpPr>
              <p:nvPr/>
            </p:nvGrpSpPr>
            <p:grpSpPr bwMode="auto">
              <a:xfrm>
                <a:off x="0" y="0"/>
                <a:ext cx="7874" cy="2730"/>
                <a:chOff x="0" y="0"/>
                <a:chExt cx="7874" cy="2730"/>
              </a:xfrm>
            </p:grpSpPr>
            <p:sp>
              <p:nvSpPr>
                <p:cNvPr id="46" name="正方形/長方形 4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37" cy="2730"/>
                </a:xfrm>
                <a:prstGeom prst="rect">
                  <a:avLst/>
                </a:prstGeom>
                <a:noFill/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Times New Roman" pitchFamily="18" charset="0"/>
                      <a:ea typeface="MS Mincho" pitchFamily="49" charset="-128"/>
                      <a:cs typeface="Arial" pitchFamily="34" charset="0"/>
                    </a:rPr>
                    <a:t>0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7" name="正方形/長方形 50"/>
                <p:cNvSpPr>
                  <a:spLocks noChangeArrowheads="1"/>
                </p:cNvSpPr>
                <p:nvPr/>
              </p:nvSpPr>
              <p:spPr bwMode="auto">
                <a:xfrm>
                  <a:off x="3937" y="0"/>
                  <a:ext cx="3937" cy="2730"/>
                </a:xfrm>
                <a:prstGeom prst="rect">
                  <a:avLst/>
                </a:prstGeom>
                <a:noFill/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1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57" name="グループ化 51"/>
              <p:cNvGrpSpPr>
                <a:grpSpLocks/>
              </p:cNvGrpSpPr>
              <p:nvPr/>
            </p:nvGrpSpPr>
            <p:grpSpPr bwMode="auto">
              <a:xfrm>
                <a:off x="7874" y="0"/>
                <a:ext cx="7874" cy="2730"/>
                <a:chOff x="0" y="0"/>
                <a:chExt cx="7874" cy="2730"/>
              </a:xfrm>
            </p:grpSpPr>
            <p:sp>
              <p:nvSpPr>
                <p:cNvPr id="49" name="正方形/長方形 5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37" cy="2730"/>
                </a:xfrm>
                <a:prstGeom prst="rect">
                  <a:avLst/>
                </a:prstGeom>
                <a:noFill/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2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0" name="正方形/長方形 53"/>
                <p:cNvSpPr>
                  <a:spLocks noChangeArrowheads="1"/>
                </p:cNvSpPr>
                <p:nvPr/>
              </p:nvSpPr>
              <p:spPr bwMode="auto">
                <a:xfrm>
                  <a:off x="3937" y="0"/>
                  <a:ext cx="3937" cy="2730"/>
                </a:xfrm>
                <a:prstGeom prst="rect">
                  <a:avLst/>
                </a:prstGeom>
                <a:noFill/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3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grpSp>
          <p:nvGrpSpPr>
            <p:cNvPr id="153" name="グループ化 54"/>
            <p:cNvGrpSpPr>
              <a:grpSpLocks/>
            </p:cNvGrpSpPr>
            <p:nvPr/>
          </p:nvGrpSpPr>
          <p:grpSpPr bwMode="auto">
            <a:xfrm>
              <a:off x="15748" y="0"/>
              <a:ext cx="15748" cy="2730"/>
              <a:chOff x="0" y="0"/>
              <a:chExt cx="15748" cy="2730"/>
            </a:xfrm>
          </p:grpSpPr>
          <p:grpSp>
            <p:nvGrpSpPr>
              <p:cNvPr id="154" name="グループ化 55"/>
              <p:cNvGrpSpPr>
                <a:grpSpLocks/>
              </p:cNvGrpSpPr>
              <p:nvPr/>
            </p:nvGrpSpPr>
            <p:grpSpPr bwMode="auto">
              <a:xfrm>
                <a:off x="0" y="0"/>
                <a:ext cx="7874" cy="2730"/>
                <a:chOff x="0" y="0"/>
                <a:chExt cx="7874" cy="2730"/>
              </a:xfrm>
            </p:grpSpPr>
            <p:sp>
              <p:nvSpPr>
                <p:cNvPr id="53" name="正方形/長方形 5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37" cy="2730"/>
                </a:xfrm>
                <a:prstGeom prst="rect">
                  <a:avLst/>
                </a:prstGeom>
                <a:solidFill>
                  <a:srgbClr val="FFC000"/>
                </a:solidFill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4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4" name="正方形/長方形 57"/>
                <p:cNvSpPr>
                  <a:spLocks noChangeArrowheads="1"/>
                </p:cNvSpPr>
                <p:nvPr/>
              </p:nvSpPr>
              <p:spPr bwMode="auto">
                <a:xfrm>
                  <a:off x="3937" y="0"/>
                  <a:ext cx="3937" cy="2730"/>
                </a:xfrm>
                <a:prstGeom prst="rect">
                  <a:avLst/>
                </a:prstGeom>
                <a:noFill/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5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55" name="グループ化 58"/>
              <p:cNvGrpSpPr>
                <a:grpSpLocks/>
              </p:cNvGrpSpPr>
              <p:nvPr/>
            </p:nvGrpSpPr>
            <p:grpSpPr bwMode="auto">
              <a:xfrm>
                <a:off x="7874" y="0"/>
                <a:ext cx="7874" cy="2730"/>
                <a:chOff x="0" y="0"/>
                <a:chExt cx="7874" cy="2730"/>
              </a:xfrm>
            </p:grpSpPr>
            <p:sp>
              <p:nvSpPr>
                <p:cNvPr id="56" name="正方形/長方形 5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37" cy="2730"/>
                </a:xfrm>
                <a:prstGeom prst="rect">
                  <a:avLst/>
                </a:prstGeom>
                <a:noFill/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6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7" name="正方形/長方形 60"/>
                <p:cNvSpPr>
                  <a:spLocks noChangeArrowheads="1"/>
                </p:cNvSpPr>
                <p:nvPr/>
              </p:nvSpPr>
              <p:spPr bwMode="auto">
                <a:xfrm>
                  <a:off x="3937" y="0"/>
                  <a:ext cx="3937" cy="2730"/>
                </a:xfrm>
                <a:prstGeom prst="rect">
                  <a:avLst/>
                </a:prstGeom>
                <a:noFill/>
                <a:ln w="12700">
                  <a:solidFill>
                    <a:srgbClr val="1F4D78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ja-JP" sz="1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itchFamily="34" charset="0"/>
                      <a:ea typeface="MS Mincho" pitchFamily="49" charset="-128"/>
                      <a:cs typeface="Arial" pitchFamily="34" charset="0"/>
                    </a:rPr>
                    <a:t>7</a:t>
                  </a:r>
                  <a:endParaRPr kumimoji="0" lang="en-US" altLang="ja-JP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Mincho" pitchFamily="49" charset="-128"/>
                    <a:cs typeface="Arial" pitchFamily="34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</p:grpSp>
      <p:cxnSp>
        <p:nvCxnSpPr>
          <p:cNvPr id="148" name="直線矢印コネクタ 61"/>
          <p:cNvCxnSpPr>
            <a:cxnSpLocks noChangeShapeType="1"/>
          </p:cNvCxnSpPr>
          <p:nvPr/>
        </p:nvCxnSpPr>
        <p:spPr bwMode="auto">
          <a:xfrm>
            <a:off x="3399160" y="4749690"/>
            <a:ext cx="1517096" cy="667839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miter lim="800000"/>
            <a:headEnd/>
            <a:tailEnd type="triangle" w="med" len="med"/>
          </a:ln>
        </p:spPr>
      </p:cxnSp>
      <p:sp>
        <p:nvSpPr>
          <p:cNvPr id="60" name="Text Box 313"/>
          <p:cNvSpPr txBox="1">
            <a:spLocks noChangeArrowheads="1"/>
          </p:cNvSpPr>
          <p:nvPr/>
        </p:nvSpPr>
        <p:spPr bwMode="auto">
          <a:xfrm>
            <a:off x="3133081" y="4343400"/>
            <a:ext cx="225437" cy="54531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6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MS Mincho" pitchFamily="49" charset="-128"/>
                <a:cs typeface="Arial" pitchFamily="34" charset="0"/>
              </a:rPr>
              <a:t>NACK</a:t>
            </a: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314"/>
          <p:cNvSpPr>
            <a:spLocks noChangeArrowheads="1"/>
          </p:cNvSpPr>
          <p:nvPr/>
        </p:nvSpPr>
        <p:spPr bwMode="auto">
          <a:xfrm>
            <a:off x="2061173" y="5333731"/>
            <a:ext cx="1219200" cy="4227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ja-JP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MS Mincho" pitchFamily="49" charset="-128"/>
                <a:cs typeface="Arial" pitchFamily="34" charset="0"/>
              </a:rPr>
              <a:t>UL subframe</a:t>
            </a:r>
          </a:p>
        </p:txBody>
      </p:sp>
      <p:sp>
        <p:nvSpPr>
          <p:cNvPr id="62" name="AutoShape 315"/>
          <p:cNvSpPr>
            <a:spLocks noChangeArrowheads="1"/>
          </p:cNvSpPr>
          <p:nvPr/>
        </p:nvSpPr>
        <p:spPr bwMode="auto">
          <a:xfrm>
            <a:off x="3661372" y="5479741"/>
            <a:ext cx="2507807" cy="1200459"/>
          </a:xfrm>
          <a:prstGeom prst="irregularSeal1">
            <a:avLst/>
          </a:prstGeom>
          <a:gradFill rotWithShape="0">
            <a:gsLst>
              <a:gs pos="0">
                <a:srgbClr val="FFFFFF"/>
              </a:gs>
              <a:gs pos="100000">
                <a:srgbClr val="F7CAAC"/>
              </a:gs>
            </a:gsLst>
            <a:lin ang="5400000" scaled="1"/>
          </a:gradFill>
          <a:ln w="12700">
            <a:solidFill>
              <a:srgbClr val="F4B083"/>
            </a:solidFill>
            <a:miter lim="800000"/>
            <a:headEnd/>
            <a:tailEnd/>
          </a:ln>
          <a:effectLst>
            <a:outerShdw dist="28398" dir="3806097" algn="ctr" rotWithShape="0">
              <a:srgbClr val="823B0B">
                <a:alpha val="50000"/>
              </a:srgbClr>
            </a:outerShdw>
          </a:effec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MS Mincho" pitchFamily="49" charset="-128"/>
                <a:cs typeface="Arial" pitchFamily="34" charset="0"/>
              </a:rPr>
              <a:t>Collision with PUSCH scheduled by UL grant with n+3 timing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743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Agreements in RAN1#88bis :</a:t>
            </a:r>
          </a:p>
          <a:p>
            <a:pPr lvl="1"/>
            <a:r>
              <a:rPr lang="en-US" dirty="0" smtClean="0"/>
              <a:t>If the UE receives conflicting PHICH with n+4 timing and UL grant with n+3 timing scheduling PUSCH for the same UL subframe of a carrier, only the PUSCH scheduled by UL grant with n+3 timing is transmitted.</a:t>
            </a:r>
          </a:p>
          <a:p>
            <a:pPr lvl="1"/>
            <a:r>
              <a:rPr lang="en-US" dirty="0" smtClean="0"/>
              <a:t>Note: This might not have specification impact</a:t>
            </a:r>
            <a:endParaRPr lang="en-US" dirty="0"/>
          </a:p>
        </p:txBody>
      </p:sp>
      <p:grpSp>
        <p:nvGrpSpPr>
          <p:cNvPr id="1249" name="Group 225"/>
          <p:cNvGrpSpPr>
            <a:grpSpLocks/>
          </p:cNvGrpSpPr>
          <p:nvPr/>
        </p:nvGrpSpPr>
        <p:grpSpPr bwMode="auto">
          <a:xfrm>
            <a:off x="3504209" y="4408488"/>
            <a:ext cx="1414463" cy="1008062"/>
            <a:chOff x="0" y="0"/>
            <a:chExt cx="14155" cy="10087"/>
          </a:xfrm>
        </p:grpSpPr>
        <p:cxnSp>
          <p:nvCxnSpPr>
            <p:cNvPr id="141" name="直線矢印コネクタ 61"/>
            <p:cNvCxnSpPr>
              <a:cxnSpLocks noChangeShapeType="1"/>
            </p:cNvCxnSpPr>
            <p:nvPr/>
          </p:nvCxnSpPr>
          <p:spPr bwMode="auto">
            <a:xfrm>
              <a:off x="2782" y="3657"/>
              <a:ext cx="11373" cy="64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42" name="Text Box 313"/>
            <p:cNvSpPr txBox="1">
              <a:spLocks noChangeArrowheads="1"/>
            </p:cNvSpPr>
            <p:nvPr/>
          </p:nvSpPr>
          <p:spPr bwMode="auto">
            <a:xfrm>
              <a:off x="0" y="0"/>
              <a:ext cx="5348" cy="480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64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MS Mincho" pitchFamily="49" charset="-128"/>
                  <a:cs typeface="Arial" pitchFamily="34" charset="0"/>
                </a:rPr>
                <a:t>   </a:t>
              </a:r>
            </a:p>
            <a:p>
              <a:pPr marL="0" marR="0" lvl="0" indent="0" algn="l" defTabSz="914400" rtl="0" eaLnBrk="1" fontAlgn="base" latinLnBrk="0" hangingPunct="1">
                <a:lnSpc>
                  <a:spcPct val="64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MS Mincho" pitchFamily="49" charset="-128"/>
                  <a:cs typeface="Arial" pitchFamily="34" charset="0"/>
                </a:rPr>
                <a:t>UL</a:t>
              </a:r>
            </a:p>
            <a:p>
              <a:pPr marL="0" marR="0" lvl="0" indent="0" algn="l" defTabSz="914400" rtl="0" eaLnBrk="1" fontAlgn="base" latinLnBrk="0" hangingPunct="1">
                <a:lnSpc>
                  <a:spcPct val="64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MS Mincho" pitchFamily="49" charset="-128"/>
                  <a:cs typeface="Arial" pitchFamily="34" charset="0"/>
                </a:rPr>
                <a:t>Grant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" name="Rectangle 256"/>
            <p:cNvSpPr>
              <a:spLocks noChangeArrowheads="1"/>
            </p:cNvSpPr>
            <p:nvPr/>
          </p:nvSpPr>
          <p:spPr bwMode="auto">
            <a:xfrm>
              <a:off x="7633" y="5247"/>
              <a:ext cx="5407" cy="2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5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MS Mincho" pitchFamily="49" charset="-128"/>
                  <a:cs typeface="Arial" pitchFamily="34" charset="0"/>
                </a:rPr>
                <a:t>n+3</a:t>
              </a:r>
              <a:endParaRPr kumimoji="0" lang="en-US" altLang="ja-JP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S Mincho" pitchFamily="49" charset="-128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Possible behaviors of the UE which does not detect ACK via PHICH with n+4 timing on subframe </a:t>
            </a:r>
            <a:r>
              <a:rPr lang="en-US" i="1" dirty="0" smtClean="0"/>
              <a:t>n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UE behavior 1</a:t>
            </a:r>
          </a:p>
          <a:p>
            <a:pPr lvl="2"/>
            <a:r>
              <a:rPr lang="en-US" dirty="0" smtClean="0"/>
              <a:t>Layer 1 delivers NACK to MAC layer in subframe </a:t>
            </a:r>
            <a:r>
              <a:rPr lang="en-US" i="1" dirty="0" smtClean="0"/>
              <a:t>n</a:t>
            </a:r>
            <a:r>
              <a:rPr lang="en-US" dirty="0" smtClean="0"/>
              <a:t>, regardless of UL grant detection in subframe </a:t>
            </a:r>
            <a:r>
              <a:rPr lang="en-US" i="1" dirty="0" smtClean="0"/>
              <a:t>n</a:t>
            </a:r>
            <a:r>
              <a:rPr lang="en-US" dirty="0" smtClean="0"/>
              <a:t>+1.</a:t>
            </a:r>
          </a:p>
          <a:p>
            <a:pPr lvl="1"/>
            <a:r>
              <a:rPr lang="en-US" dirty="0" smtClean="0"/>
              <a:t>UE behavior 2</a:t>
            </a:r>
          </a:p>
          <a:p>
            <a:pPr lvl="2"/>
            <a:r>
              <a:rPr lang="en-US" dirty="0" smtClean="0"/>
              <a:t>Layer 1 suspends delivery of ACK/NACK to MAC layer until subframe </a:t>
            </a:r>
            <a:r>
              <a:rPr lang="en-US" i="1" dirty="0" smtClean="0"/>
              <a:t>n</a:t>
            </a:r>
            <a:r>
              <a:rPr lang="en-US" dirty="0" smtClean="0"/>
              <a:t>+1</a:t>
            </a:r>
          </a:p>
          <a:p>
            <a:pPr lvl="3"/>
            <a:r>
              <a:rPr lang="en-US" dirty="0" smtClean="0"/>
              <a:t>If UL grant with n+3 timing is detected in subframe </a:t>
            </a:r>
            <a:r>
              <a:rPr lang="en-US" i="1" dirty="0" smtClean="0"/>
              <a:t>n</a:t>
            </a:r>
            <a:r>
              <a:rPr lang="en-US" dirty="0" smtClean="0"/>
              <a:t>+1, Layer 1 delivers ACK for the PHICH-associated HARQ process,</a:t>
            </a:r>
          </a:p>
          <a:p>
            <a:pPr lvl="3"/>
            <a:r>
              <a:rPr lang="en-US" dirty="0" smtClean="0"/>
              <a:t>If UL grant with n+3 timing is not detected in subframe </a:t>
            </a:r>
            <a:r>
              <a:rPr lang="en-US" i="1" dirty="0" smtClean="0"/>
              <a:t>n</a:t>
            </a:r>
            <a:r>
              <a:rPr lang="en-US" dirty="0" smtClean="0"/>
              <a:t>+1, Layer 1 delivers NACK for the PHICH-associated HARQ process.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7179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 the current MAC spec, PUSCH dropping after NACK delivery is defined only for the collision between the PUSCH and measurement gap.</a:t>
            </a:r>
          </a:p>
          <a:p>
            <a:pPr lvl="1"/>
            <a:r>
              <a:rPr lang="en-US" dirty="0" smtClean="0"/>
              <a:t>If colliding with measurement gap, autonomous non-adaptive PUSCH retransmission has to be performed.</a:t>
            </a:r>
            <a:endParaRPr lang="en-US" dirty="0"/>
          </a:p>
        </p:txBody>
      </p:sp>
      <p:sp>
        <p:nvSpPr>
          <p:cNvPr id="16447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6385" name="Group 254"/>
          <p:cNvGrpSpPr>
            <a:grpSpLocks/>
          </p:cNvGrpSpPr>
          <p:nvPr/>
        </p:nvGrpSpPr>
        <p:grpSpPr bwMode="auto">
          <a:xfrm>
            <a:off x="1219200" y="4114800"/>
            <a:ext cx="5922963" cy="2025650"/>
            <a:chOff x="1138" y="3071"/>
            <a:chExt cx="9327" cy="3190"/>
          </a:xfrm>
        </p:grpSpPr>
        <p:grpSp>
          <p:nvGrpSpPr>
            <p:cNvPr id="366" name="Group 255"/>
            <p:cNvGrpSpPr>
              <a:grpSpLocks/>
            </p:cNvGrpSpPr>
            <p:nvPr/>
          </p:nvGrpSpPr>
          <p:grpSpPr bwMode="auto">
            <a:xfrm>
              <a:off x="1138" y="3071"/>
              <a:ext cx="9327" cy="2226"/>
              <a:chOff x="1321" y="2857"/>
              <a:chExt cx="9327" cy="2226"/>
            </a:xfrm>
          </p:grpSpPr>
          <p:sp>
            <p:nvSpPr>
              <p:cNvPr id="16446" name="Rectangle 256"/>
              <p:cNvSpPr>
                <a:spLocks noChangeArrowheads="1"/>
              </p:cNvSpPr>
              <p:nvPr/>
            </p:nvSpPr>
            <p:spPr bwMode="auto">
              <a:xfrm>
                <a:off x="1321" y="2970"/>
                <a:ext cx="1074" cy="66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Gothic" pitchFamily="49" charset="-128"/>
                    <a:cs typeface="Times New Roman" pitchFamily="18" charset="0"/>
                  </a:rPr>
                  <a:t>DL subframe</a:t>
                </a:r>
                <a:endParaRPr kumimoji="0" lang="en-GB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368" name="グループ化 33"/>
              <p:cNvGrpSpPr>
                <a:grpSpLocks/>
              </p:cNvGrpSpPr>
              <p:nvPr/>
            </p:nvGrpSpPr>
            <p:grpSpPr bwMode="auto">
              <a:xfrm>
                <a:off x="2288" y="2977"/>
                <a:ext cx="8360" cy="520"/>
                <a:chOff x="0" y="0"/>
                <a:chExt cx="55118" cy="2730"/>
              </a:xfrm>
            </p:grpSpPr>
            <p:grpSp>
              <p:nvGrpSpPr>
                <p:cNvPr id="369" name="グループ化 17"/>
                <p:cNvGrpSpPr>
                  <a:grpSpLocks/>
                </p:cNvGrpSpPr>
                <p:nvPr/>
              </p:nvGrpSpPr>
              <p:grpSpPr bwMode="auto">
                <a:xfrm>
                  <a:off x="31496" y="0"/>
                  <a:ext cx="23622" cy="2730"/>
                  <a:chOff x="0" y="0"/>
                  <a:chExt cx="23622" cy="2730"/>
                </a:xfrm>
              </p:grpSpPr>
              <p:grpSp>
                <p:nvGrpSpPr>
                  <p:cNvPr id="370" name="グループ化 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5748" cy="2730"/>
                    <a:chOff x="0" y="0"/>
                    <a:chExt cx="15748" cy="2730"/>
                  </a:xfrm>
                </p:grpSpPr>
                <p:grpSp>
                  <p:nvGrpSpPr>
                    <p:cNvPr id="371" name="グループ化 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45" name="Rectangle 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8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44" name="正方形/長方形 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9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  <p:grpSp>
                  <p:nvGrpSpPr>
                    <p:cNvPr id="374" name="グループ化 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74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42" name="正方形/長方形 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0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41" name="正方形/長方形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1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377" name="グループ化 11"/>
                  <p:cNvGrpSpPr>
                    <a:grpSpLocks/>
                  </p:cNvGrpSpPr>
                  <p:nvPr/>
                </p:nvGrpSpPr>
                <p:grpSpPr bwMode="auto">
                  <a:xfrm>
                    <a:off x="15748" y="0"/>
                    <a:ext cx="7874" cy="2730"/>
                    <a:chOff x="0" y="0"/>
                    <a:chExt cx="7874" cy="2730"/>
                  </a:xfrm>
                </p:grpSpPr>
                <p:sp>
                  <p:nvSpPr>
                    <p:cNvPr id="16438" name="正方形/長方形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3937" cy="2730"/>
                    </a:xfrm>
                    <a:prstGeom prst="rect">
                      <a:avLst/>
                    </a:prstGeom>
                    <a:solidFill>
                      <a:srgbClr val="9CC2E5"/>
                    </a:solidFill>
                    <a:ln w="12700">
                      <a:solidFill>
                        <a:srgbClr val="1F4D78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  <a:cs typeface="Times New Roman" pitchFamily="18" charset="0"/>
                        </a:rPr>
                        <a:t>2</a:t>
                      </a:r>
                      <a:endParaRPr kumimoji="0" lang="en-GB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6437" name="正方形/長方形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37" y="0"/>
                      <a:ext cx="3937" cy="2730"/>
                    </a:xfrm>
                    <a:prstGeom prst="rect">
                      <a:avLst/>
                    </a:prstGeom>
                    <a:solidFill>
                      <a:srgbClr val="9CC2E5"/>
                    </a:solidFill>
                    <a:ln w="12700">
                      <a:solidFill>
                        <a:srgbClr val="1F4D78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  <a:cs typeface="Times New Roman" pitchFamily="18" charset="0"/>
                        </a:rPr>
                        <a:t>3</a:t>
                      </a:r>
                      <a:endParaRPr kumimoji="0" lang="en-GB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80" name="グループ化 1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31496" cy="2730"/>
                  <a:chOff x="0" y="0"/>
                  <a:chExt cx="31496" cy="2730"/>
                </a:xfrm>
              </p:grpSpPr>
              <p:grpSp>
                <p:nvGrpSpPr>
                  <p:cNvPr id="381" name="グループ化 1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5748" cy="2730"/>
                    <a:chOff x="0" y="0"/>
                    <a:chExt cx="15748" cy="2730"/>
                  </a:xfrm>
                </p:grpSpPr>
                <p:grpSp>
                  <p:nvGrpSpPr>
                    <p:cNvPr id="382" name="グループ化 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34" name="正方形/長方形 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0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33" name="正方形/長方形 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1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  <p:grpSp>
                  <p:nvGrpSpPr>
                    <p:cNvPr id="385" name="グループ化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74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31" name="正方形/長方形 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2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30" name="正方形/長方形 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3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388" name="グループ化 26"/>
                  <p:cNvGrpSpPr>
                    <a:grpSpLocks/>
                  </p:cNvGrpSpPr>
                  <p:nvPr/>
                </p:nvGrpSpPr>
                <p:grpSpPr bwMode="auto">
                  <a:xfrm>
                    <a:off x="15748" y="0"/>
                    <a:ext cx="15748" cy="2730"/>
                    <a:chOff x="0" y="0"/>
                    <a:chExt cx="15748" cy="2730"/>
                  </a:xfrm>
                </p:grpSpPr>
                <p:grpSp>
                  <p:nvGrpSpPr>
                    <p:cNvPr id="389" name="グループ化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27" name="正方形/長方形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4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26" name="正方形/長方形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5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  <p:grpSp>
                  <p:nvGrpSpPr>
                    <p:cNvPr id="392" name="グループ化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74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24" name="正方形/長方形 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6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23" name="正方形/長方形 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9CC2E5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7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395" name="グループ化 34"/>
              <p:cNvGrpSpPr>
                <a:grpSpLocks/>
              </p:cNvGrpSpPr>
              <p:nvPr/>
            </p:nvGrpSpPr>
            <p:grpSpPr bwMode="auto">
              <a:xfrm>
                <a:off x="2288" y="4563"/>
                <a:ext cx="8360" cy="520"/>
                <a:chOff x="0" y="0"/>
                <a:chExt cx="55118" cy="2730"/>
              </a:xfrm>
            </p:grpSpPr>
            <p:grpSp>
              <p:nvGrpSpPr>
                <p:cNvPr id="396" name="グループ化 35"/>
                <p:cNvGrpSpPr>
                  <a:grpSpLocks/>
                </p:cNvGrpSpPr>
                <p:nvPr/>
              </p:nvGrpSpPr>
              <p:grpSpPr bwMode="auto">
                <a:xfrm>
                  <a:off x="31496" y="0"/>
                  <a:ext cx="23622" cy="2730"/>
                  <a:chOff x="0" y="0"/>
                  <a:chExt cx="23622" cy="2730"/>
                </a:xfrm>
              </p:grpSpPr>
              <p:grpSp>
                <p:nvGrpSpPr>
                  <p:cNvPr id="397" name="グループ化 36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5748" cy="2730"/>
                    <a:chOff x="0" y="0"/>
                    <a:chExt cx="15748" cy="2730"/>
                  </a:xfrm>
                </p:grpSpPr>
                <p:grpSp>
                  <p:nvGrpSpPr>
                    <p:cNvPr id="398" name="グループ化 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18" name="正方形/長方形 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8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17" name="正方形/長方形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9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  <p:grpSp>
                  <p:nvGrpSpPr>
                    <p:cNvPr id="401" name="グループ化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74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15" name="正方形/長方形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0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14" name="正方形/長方形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1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404" name="グループ化 43"/>
                  <p:cNvGrpSpPr>
                    <a:grpSpLocks/>
                  </p:cNvGrpSpPr>
                  <p:nvPr/>
                </p:nvGrpSpPr>
                <p:grpSpPr bwMode="auto">
                  <a:xfrm>
                    <a:off x="15748" y="0"/>
                    <a:ext cx="7874" cy="2730"/>
                    <a:chOff x="0" y="0"/>
                    <a:chExt cx="7874" cy="2730"/>
                  </a:xfrm>
                </p:grpSpPr>
                <p:sp>
                  <p:nvSpPr>
                    <p:cNvPr id="16411" name="正方形/長方形 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3937" cy="2730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 w="12700">
                      <a:solidFill>
                        <a:srgbClr val="1F4D78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  <a:cs typeface="Times New Roman" pitchFamily="18" charset="0"/>
                        </a:rPr>
                        <a:t>2</a:t>
                      </a:r>
                      <a:endParaRPr kumimoji="0" lang="en-GB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6410" name="正方形/長方形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37" y="0"/>
                      <a:ext cx="3937" cy="273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1F4D78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  <a:cs typeface="Times New Roman" pitchFamily="18" charset="0"/>
                        </a:rPr>
                        <a:t>3</a:t>
                      </a:r>
                      <a:endParaRPr kumimoji="0" lang="en-GB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</p:grpSp>
            <p:grpSp>
              <p:nvGrpSpPr>
                <p:cNvPr id="407" name="グループ化 4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31496" cy="2730"/>
                  <a:chOff x="0" y="0"/>
                  <a:chExt cx="31496" cy="2730"/>
                </a:xfrm>
              </p:grpSpPr>
              <p:grpSp>
                <p:nvGrpSpPr>
                  <p:cNvPr id="408" name="グループ化 4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5748" cy="2730"/>
                    <a:chOff x="0" y="0"/>
                    <a:chExt cx="15748" cy="2730"/>
                  </a:xfrm>
                </p:grpSpPr>
                <p:grpSp>
                  <p:nvGrpSpPr>
                    <p:cNvPr id="409" name="グループ化 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07" name="正方形/長方形 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0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06" name="正方形/長方形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1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  <p:grpSp>
                  <p:nvGrpSpPr>
                    <p:cNvPr id="412" name="グループ化 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74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04" name="正方形/長方形 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2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403" name="正方形/長方形 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3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415" name="グループ化 54"/>
                  <p:cNvGrpSpPr>
                    <a:grpSpLocks/>
                  </p:cNvGrpSpPr>
                  <p:nvPr/>
                </p:nvGrpSpPr>
                <p:grpSpPr bwMode="auto">
                  <a:xfrm>
                    <a:off x="15748" y="0"/>
                    <a:ext cx="15748" cy="2730"/>
                    <a:chOff x="0" y="0"/>
                    <a:chExt cx="15748" cy="2730"/>
                  </a:xfrm>
                </p:grpSpPr>
                <p:grpSp>
                  <p:nvGrpSpPr>
                    <p:cNvPr id="416" name="グループ化 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400" name="正方形/長方形 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4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399" name="正方形/長方形 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5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  <p:grpSp>
                  <p:nvGrpSpPr>
                    <p:cNvPr id="419" name="グループ化 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74" y="0"/>
                      <a:ext cx="7874" cy="2730"/>
                      <a:chOff x="0" y="0"/>
                      <a:chExt cx="7874" cy="2730"/>
                    </a:xfrm>
                  </p:grpSpPr>
                  <p:sp>
                    <p:nvSpPr>
                      <p:cNvPr id="16397" name="正方形/長方形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6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  <p:sp>
                    <p:nvSpPr>
                      <p:cNvPr id="16396" name="正方形/長方形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7" y="0"/>
                        <a:ext cx="3937" cy="273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1F4D78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GB" sz="12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MS Gothic" pitchFamily="49" charset="-128"/>
                            <a:cs typeface="Times New Roman" pitchFamily="18" charset="0"/>
                          </a:rPr>
                          <a:t>7</a:t>
                        </a:r>
                        <a:endPara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  <a:p>
                        <a:pPr marL="0" marR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422" name="直線矢印コネクタ 61"/>
              <p:cNvSpPr>
                <a:spLocks noChangeShapeType="1"/>
              </p:cNvSpPr>
              <p:nvPr/>
            </p:nvSpPr>
            <p:spPr bwMode="auto">
              <a:xfrm>
                <a:off x="2588" y="3497"/>
                <a:ext cx="2389" cy="105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miter lim="800000"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Arc 312"/>
              <p:cNvSpPr>
                <a:spLocks/>
              </p:cNvSpPr>
              <p:nvPr/>
            </p:nvSpPr>
            <p:spPr bwMode="auto">
              <a:xfrm>
                <a:off x="5003" y="3969"/>
                <a:ext cx="2377" cy="594"/>
              </a:xfrm>
              <a:custGeom>
                <a:avLst/>
                <a:gdLst>
                  <a:gd name="T0" fmla="*/ 0 w 21600"/>
                  <a:gd name="T1" fmla="*/ 13 h 21600"/>
                  <a:gd name="T2" fmla="*/ 523 w 21600"/>
                  <a:gd name="T3" fmla="*/ 16 h 21600"/>
                  <a:gd name="T4" fmla="*/ 258 w 21600"/>
                  <a:gd name="T5" fmla="*/ 16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16952"/>
                    </a:moveTo>
                    <a:cubicBezTo>
                      <a:pt x="2181" y="7051"/>
                      <a:pt x="10955" y="0"/>
                      <a:pt x="21094" y="0"/>
                    </a:cubicBezTo>
                    <a:cubicBezTo>
                      <a:pt x="33023" y="0"/>
                      <a:pt x="42694" y="9670"/>
                      <a:pt x="42694" y="21600"/>
                    </a:cubicBezTo>
                  </a:path>
                  <a:path w="21600" h="21600" stroke="0" extrusionOk="0">
                    <a:moveTo>
                      <a:pt x="-1" y="16952"/>
                    </a:moveTo>
                    <a:cubicBezTo>
                      <a:pt x="2181" y="7051"/>
                      <a:pt x="10955" y="0"/>
                      <a:pt x="21094" y="0"/>
                    </a:cubicBezTo>
                    <a:cubicBezTo>
                      <a:pt x="33023" y="0"/>
                      <a:pt x="42694" y="9670"/>
                      <a:pt x="42694" y="21600"/>
                    </a:cubicBezTo>
                    <a:lnTo>
                      <a:pt x="21094" y="21600"/>
                    </a:lnTo>
                    <a:lnTo>
                      <a:pt x="-1" y="1695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89" name="Text Box 313"/>
              <p:cNvSpPr txBox="1">
                <a:spLocks noChangeArrowheads="1"/>
              </p:cNvSpPr>
              <p:nvPr/>
            </p:nvSpPr>
            <p:spPr bwMode="auto">
              <a:xfrm>
                <a:off x="2169" y="2857"/>
                <a:ext cx="355" cy="859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sz="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MS Gothic" pitchFamily="49" charset="-128"/>
                    <a:cs typeface="Times New Roman" pitchFamily="18" charset="0"/>
                  </a:rPr>
                  <a:t>NACK</a:t>
                </a:r>
                <a:endParaRPr kumimoji="0" lang="en-GB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388" name="Rectangle 314"/>
              <p:cNvSpPr>
                <a:spLocks noChangeArrowheads="1"/>
              </p:cNvSpPr>
              <p:nvPr/>
            </p:nvSpPr>
            <p:spPr bwMode="auto">
              <a:xfrm>
                <a:off x="1321" y="4417"/>
                <a:ext cx="1074" cy="66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MS Gothic" pitchFamily="49" charset="-128"/>
                    <a:cs typeface="Times New Roman" pitchFamily="18" charset="0"/>
                  </a:rPr>
                  <a:t>UL subframe</a:t>
                </a:r>
                <a:endParaRPr kumimoji="0" lang="en-GB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6386" name="AutoShape 315"/>
            <p:cNvSpPr>
              <a:spLocks noChangeArrowheads="1"/>
            </p:cNvSpPr>
            <p:nvPr/>
          </p:nvSpPr>
          <p:spPr bwMode="auto">
            <a:xfrm>
              <a:off x="3897" y="4930"/>
              <a:ext cx="1848" cy="1331"/>
            </a:xfrm>
            <a:prstGeom prst="irregularSeal1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7CAAC"/>
                </a:gs>
              </a:gsLst>
              <a:lin ang="5400000" scaled="1"/>
            </a:gradFill>
            <a:ln w="12700">
              <a:solidFill>
                <a:srgbClr val="F4B083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823B0B">
                  <a:alpha val="50000"/>
                </a:srgbClr>
              </a:outerShdw>
            </a:effec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MS Gothic" pitchFamily="49" charset="-128"/>
                  <a:cs typeface="Times New Roman" pitchFamily="18" charset="0"/>
                </a:rPr>
                <a:t>Collision with Gap</a:t>
              </a: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533400" y="60198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 1: Autonomous non-adaptive PUSCH retransmission after a collision between a non-adaptive PUSCH retransmission and measurement gap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Clarify RAN1’s understanding on UE behavior when the UE does not detect ACK via PHICH with n+4 timing on subframe </a:t>
            </a:r>
            <a:r>
              <a:rPr lang="en-US" i="1" dirty="0" smtClean="0"/>
              <a:t>n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Alternative 1</a:t>
            </a:r>
          </a:p>
          <a:p>
            <a:pPr lvl="2"/>
            <a:r>
              <a:rPr lang="en-US" dirty="0" smtClean="0"/>
              <a:t>Layer 1 delivers NACK to MAC layer in subframe </a:t>
            </a:r>
            <a:r>
              <a:rPr lang="en-US" i="1" dirty="0" smtClean="0"/>
              <a:t>n</a:t>
            </a:r>
            <a:r>
              <a:rPr lang="en-US" dirty="0" smtClean="0"/>
              <a:t>, regardless of UL grant detection in subframe </a:t>
            </a:r>
            <a:r>
              <a:rPr lang="en-US" i="1" dirty="0" smtClean="0"/>
              <a:t>n</a:t>
            </a:r>
            <a:r>
              <a:rPr lang="en-US" dirty="0" smtClean="0"/>
              <a:t>+1.</a:t>
            </a:r>
          </a:p>
          <a:p>
            <a:pPr lvl="1"/>
            <a:r>
              <a:rPr lang="en-US" dirty="0" smtClean="0"/>
              <a:t>Alternative 2</a:t>
            </a:r>
          </a:p>
          <a:p>
            <a:pPr lvl="2"/>
            <a:r>
              <a:rPr lang="en-US" dirty="0" smtClean="0"/>
              <a:t>Layer 1 suspends delivery of ACK/NACK to MAC layer until subframe </a:t>
            </a:r>
            <a:r>
              <a:rPr lang="en-US" i="1" dirty="0" smtClean="0"/>
              <a:t>n</a:t>
            </a:r>
            <a:r>
              <a:rPr lang="en-US" dirty="0" smtClean="0"/>
              <a:t>+1</a:t>
            </a:r>
          </a:p>
          <a:p>
            <a:pPr lvl="3"/>
            <a:r>
              <a:rPr lang="en-US" dirty="0" smtClean="0"/>
              <a:t>If UL grant with n+3 timing is detected in subframe </a:t>
            </a:r>
            <a:r>
              <a:rPr lang="en-US" i="1" dirty="0" smtClean="0"/>
              <a:t>n</a:t>
            </a:r>
            <a:r>
              <a:rPr lang="en-US" dirty="0" smtClean="0"/>
              <a:t>+1, Layer 1 delivers ACK for the PHICH-associated HARQ process,</a:t>
            </a:r>
          </a:p>
          <a:p>
            <a:pPr lvl="3"/>
            <a:r>
              <a:rPr lang="en-US" dirty="0" smtClean="0"/>
              <a:t>If UL grant with n+3 timing is not detected in subframe </a:t>
            </a:r>
            <a:r>
              <a:rPr lang="en-US" i="1" dirty="0" smtClean="0"/>
              <a:t>n</a:t>
            </a:r>
            <a:r>
              <a:rPr lang="en-US" dirty="0" smtClean="0"/>
              <a:t>+1, Layer 1 delivers NACK for the PHICH-associated HARQ process,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taking alternative 1, </a:t>
            </a:r>
          </a:p>
          <a:p>
            <a:pPr lvl="1"/>
            <a:r>
              <a:rPr lang="en-US" smtClean="0"/>
              <a:t>Clarify </a:t>
            </a:r>
            <a:r>
              <a:rPr lang="en-US" dirty="0" smtClean="0"/>
              <a:t>RAN1’s understanding on whether or not Autonomous non-adaptive PUSCH retransmission is adopted.</a:t>
            </a:r>
          </a:p>
          <a:p>
            <a:pPr lvl="1"/>
            <a:r>
              <a:rPr lang="en-US" dirty="0" smtClean="0"/>
              <a:t>Inform RAN2 of RAN1’s understanding on the above 2 issues.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456</Words>
  <Application>Microsoft Office PowerPoint</Application>
  <PresentationFormat>On-screen Show (4:3)</PresentationFormat>
  <Paragraphs>90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conflicting PHICH handling for short processing time with 1ms TTI</vt:lpstr>
      <vt:lpstr>Background (1/3)</vt:lpstr>
      <vt:lpstr>Background (2/3)</vt:lpstr>
      <vt:lpstr>Background (3/3)</vt:lpstr>
      <vt:lpstr>Proposal (1/2)</vt:lpstr>
      <vt:lpstr>Proposal (2/2)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REG-to-CCE mapping</dc:title>
  <dc:creator>Nogami, Toshizo</dc:creator>
  <cp:lastModifiedBy>Sharp</cp:lastModifiedBy>
  <cp:revision>28</cp:revision>
  <dcterms:created xsi:type="dcterms:W3CDTF">2006-08-16T00:00:00Z</dcterms:created>
  <dcterms:modified xsi:type="dcterms:W3CDTF">2017-05-17T07:02:14Z</dcterms:modified>
</cp:coreProperties>
</file>