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8" r:id="rId3"/>
    <p:sldId id="285" r:id="rId4"/>
    <p:sldId id="284" r:id="rId5"/>
    <p:sldId id="277" r:id="rId6"/>
    <p:sldId id="282" r:id="rId7"/>
    <p:sldId id="283" r:id="rId8"/>
    <p:sldId id="276" r:id="rId9"/>
    <p:sldId id="281" r:id="rId10"/>
    <p:sldId id="275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echoon Lee" initials="HL" lastIdx="1" clrIdx="0">
    <p:extLst>
      <p:ext uri="{19B8F6BF-5375-455C-9EA6-DF929625EA0E}">
        <p15:presenceInfo xmlns:p15="http://schemas.microsoft.com/office/powerpoint/2012/main" userId="S-1-5-21-945540591-4024260831-3861152641-16006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91147" autoAdjust="0"/>
  </p:normalViewPr>
  <p:slideViewPr>
    <p:cSldViewPr>
      <p:cViewPr varScale="1">
        <p:scale>
          <a:sx n="67" d="100"/>
          <a:sy n="67" d="100"/>
        </p:scale>
        <p:origin x="97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90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962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862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503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910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707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5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892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RS design requirement for </a:t>
            </a:r>
            <a:r>
              <a:rPr kumimoji="1" lang="en-US" altLang="ja-JP" dirty="0" smtClean="0"/>
              <a:t>fine time </a:t>
            </a:r>
            <a:r>
              <a:rPr kumimoji="1" lang="en-US" altLang="ja-JP" dirty="0"/>
              <a:t>and frequency tracking</a:t>
            </a:r>
            <a:endParaRPr kumimoji="1" lang="ja-JP" altLang="en-US" strike="sngStrike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err="1">
                <a:solidFill>
                  <a:schemeClr val="tx1"/>
                </a:solidFill>
              </a:rPr>
              <a:t>MediaTek</a:t>
            </a:r>
            <a:r>
              <a:rPr lang="en-US" altLang="ja-JP" dirty="0">
                <a:solidFill>
                  <a:schemeClr val="tx1"/>
                </a:solidFill>
              </a:rPr>
              <a:t>, Huawei, </a:t>
            </a:r>
            <a:r>
              <a:rPr lang="en-US" altLang="ja-JP" dirty="0" err="1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Ericsson, Samsung </a:t>
            </a:r>
            <a:r>
              <a:rPr lang="en-US" altLang="ja-JP" dirty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dirty="0" smtClean="0">
                <a:solidFill>
                  <a:schemeClr val="bg1">
                    <a:lumMod val="65000"/>
                  </a:schemeClr>
                </a:solidFill>
              </a:rPr>
              <a:t>Qualcomm, Intel]</a:t>
            </a:r>
            <a:endParaRPr kumimoji="1" lang="ja-JP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281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#89</a:t>
            </a:r>
          </a:p>
          <a:p>
            <a:r>
              <a:rPr lang="en-US" altLang="ja-JP" dirty="0"/>
              <a:t>Hangzhou, China, 15</a:t>
            </a:r>
            <a:r>
              <a:rPr lang="en-US" altLang="ja-JP" baseline="30000" dirty="0"/>
              <a:t>th</a:t>
            </a:r>
            <a:r>
              <a:rPr lang="en-US" altLang="ja-JP" dirty="0"/>
              <a:t> – 19</a:t>
            </a:r>
            <a:r>
              <a:rPr lang="en-US" altLang="ja-JP" baseline="30000" dirty="0"/>
              <a:t>th</a:t>
            </a:r>
            <a:r>
              <a:rPr lang="en-US" altLang="ja-JP" dirty="0"/>
              <a:t> May 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7.1.2.4.6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R1-1709565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Reference Examples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184576"/>
          </a:xfrm>
        </p:spPr>
        <p:txBody>
          <a:bodyPr>
            <a:normAutofit/>
          </a:bodyPr>
          <a:lstStyle/>
          <a:p>
            <a:r>
              <a:rPr lang="en-GB" dirty="0"/>
              <a:t>LTE CRS: </a:t>
            </a:r>
            <a:r>
              <a:rPr lang="en-GB" b="1" dirty="0"/>
              <a:t>X</a:t>
            </a:r>
            <a:r>
              <a:rPr lang="en-GB" dirty="0"/>
              <a:t>=1, </a:t>
            </a:r>
            <a:r>
              <a:rPr lang="en-GB" b="1" dirty="0"/>
              <a:t>Y</a:t>
            </a:r>
            <a:r>
              <a:rPr lang="en-GB" dirty="0"/>
              <a:t>=1, </a:t>
            </a:r>
            <a:r>
              <a:rPr lang="en-GB" b="1" dirty="0"/>
              <a:t>S</a:t>
            </a:r>
            <a:r>
              <a:rPr lang="en-GB" b="1" baseline="-25000" dirty="0"/>
              <a:t>f</a:t>
            </a:r>
            <a:r>
              <a:rPr lang="en-GB" dirty="0"/>
              <a:t>= 6, </a:t>
            </a:r>
            <a:r>
              <a:rPr lang="en-GB" b="1" dirty="0"/>
              <a:t>S</a:t>
            </a:r>
            <a:r>
              <a:rPr lang="en-GB" b="1" baseline="-25000" dirty="0"/>
              <a:t>t</a:t>
            </a:r>
            <a:r>
              <a:rPr lang="en-GB" dirty="0"/>
              <a:t>= (3,4), </a:t>
            </a:r>
            <a:r>
              <a:rPr lang="en-GB" b="1" dirty="0"/>
              <a:t>N</a:t>
            </a:r>
            <a:r>
              <a:rPr lang="en-GB" dirty="0"/>
              <a:t>=4, </a:t>
            </a:r>
            <a:r>
              <a:rPr lang="en-GB" b="1" dirty="0"/>
              <a:t>B</a:t>
            </a:r>
            <a:r>
              <a:rPr lang="en-GB" dirty="0"/>
              <a:t>= channel bandwidth</a:t>
            </a:r>
          </a:p>
          <a:p>
            <a:r>
              <a:rPr lang="en-GB" dirty="0"/>
              <a:t>LTE CSI-RS: </a:t>
            </a:r>
            <a:r>
              <a:rPr lang="en-GB" b="1" dirty="0"/>
              <a:t>X</a:t>
            </a:r>
            <a:r>
              <a:rPr lang="en-GB" dirty="0"/>
              <a:t>=1, </a:t>
            </a:r>
            <a:r>
              <a:rPr lang="en-GB" b="1" dirty="0"/>
              <a:t>Y</a:t>
            </a:r>
            <a:r>
              <a:rPr lang="en-GB" dirty="0"/>
              <a:t>= configured period, </a:t>
            </a:r>
            <a:r>
              <a:rPr lang="en-GB" b="1" dirty="0"/>
              <a:t>S</a:t>
            </a:r>
            <a:r>
              <a:rPr lang="en-GB" b="1" baseline="-25000" dirty="0"/>
              <a:t>f</a:t>
            </a:r>
            <a:r>
              <a:rPr lang="en-GB" dirty="0"/>
              <a:t>=12, </a:t>
            </a:r>
            <a:r>
              <a:rPr lang="en-GB" b="1" dirty="0"/>
              <a:t>S</a:t>
            </a:r>
            <a:r>
              <a:rPr lang="en-GB" b="1" baseline="-25000" dirty="0"/>
              <a:t>t</a:t>
            </a:r>
            <a:r>
              <a:rPr lang="en-GB" dirty="0"/>
              <a:t> = 14x</a:t>
            </a:r>
            <a:r>
              <a:rPr lang="en-GB" b="1" dirty="0"/>
              <a:t>Y</a:t>
            </a:r>
            <a:r>
              <a:rPr lang="en-GB" dirty="0"/>
              <a:t>, </a:t>
            </a:r>
            <a:r>
              <a:rPr lang="en-GB" b="1" dirty="0"/>
              <a:t>N</a:t>
            </a:r>
            <a:r>
              <a:rPr lang="en-GB" dirty="0"/>
              <a:t>=1, </a:t>
            </a:r>
            <a:r>
              <a:rPr lang="en-GB" b="1" dirty="0"/>
              <a:t>B</a:t>
            </a:r>
            <a:r>
              <a:rPr lang="en-GB" dirty="0"/>
              <a:t>=channel bandwidth</a:t>
            </a:r>
          </a:p>
          <a:p>
            <a:r>
              <a:rPr lang="en-GB" dirty="0"/>
              <a:t>NR SSS: </a:t>
            </a:r>
            <a:r>
              <a:rPr lang="en-US" b="1" dirty="0"/>
              <a:t>X</a:t>
            </a:r>
            <a:r>
              <a:rPr lang="en-US" dirty="0"/>
              <a:t>=1, </a:t>
            </a:r>
            <a:r>
              <a:rPr lang="en-US" b="1" dirty="0"/>
              <a:t>Y</a:t>
            </a:r>
            <a:r>
              <a:rPr lang="en-US" dirty="0"/>
              <a:t>=20, </a:t>
            </a:r>
            <a:r>
              <a:rPr lang="en-US" b="1" dirty="0"/>
              <a:t>S</a:t>
            </a:r>
            <a:r>
              <a:rPr lang="en-US" b="1" baseline="-25000" dirty="0"/>
              <a:t>f</a:t>
            </a:r>
            <a:r>
              <a:rPr lang="en-US" dirty="0"/>
              <a:t>=1, </a:t>
            </a:r>
            <a:r>
              <a:rPr lang="en-US" b="1" dirty="0"/>
              <a:t>S</a:t>
            </a:r>
            <a:r>
              <a:rPr lang="en-US" b="1" baseline="-25000" dirty="0"/>
              <a:t>t</a:t>
            </a:r>
            <a:r>
              <a:rPr lang="en-US" dirty="0"/>
              <a:t>=14x</a:t>
            </a:r>
            <a:r>
              <a:rPr lang="en-US" b="1" dirty="0"/>
              <a:t>Y</a:t>
            </a:r>
            <a:r>
              <a:rPr lang="en-US" dirty="0"/>
              <a:t>, </a:t>
            </a:r>
            <a:r>
              <a:rPr lang="en-US" b="1" dirty="0"/>
              <a:t>N</a:t>
            </a:r>
            <a:r>
              <a:rPr lang="en-US" dirty="0"/>
              <a:t>=1, </a:t>
            </a:r>
            <a:r>
              <a:rPr lang="en-US" b="1" dirty="0"/>
              <a:t>B</a:t>
            </a:r>
            <a:r>
              <a:rPr lang="en-US" dirty="0"/>
              <a:t>=10.5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    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8683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pPr lvl="0" algn="just"/>
            <a:r>
              <a:rPr lang="en-US" dirty="0"/>
              <a:t>The summary of issues and views on fine time and frequency of channel is provided in R1-1709290</a:t>
            </a:r>
          </a:p>
        </p:txBody>
      </p:sp>
    </p:spTree>
    <p:extLst>
      <p:ext uri="{BB962C8B-B14F-4D97-AF65-F5344CB8AC3E}">
        <p14:creationId xmlns:p14="http://schemas.microsoft.com/office/powerpoint/2010/main" val="2566023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184576"/>
          </a:xfrm>
        </p:spPr>
        <p:txBody>
          <a:bodyPr>
            <a:normAutofit/>
          </a:bodyPr>
          <a:lstStyle/>
          <a:p>
            <a:pPr algn="just"/>
            <a:r>
              <a:rPr lang="en-US" sz="2600" dirty="0"/>
              <a:t>RS for </a:t>
            </a:r>
            <a:r>
              <a:rPr lang="en-US" sz="2600" dirty="0" smtClean="0"/>
              <a:t>fine/time frequency tracking </a:t>
            </a:r>
            <a:r>
              <a:rPr lang="en-US" sz="2600" dirty="0"/>
              <a:t>is </a:t>
            </a:r>
            <a:r>
              <a:rPr lang="en-US" sz="2600" dirty="0" smtClean="0"/>
              <a:t>denoted as </a:t>
            </a:r>
            <a:r>
              <a:rPr lang="en-US" sz="2600" dirty="0"/>
              <a:t>TRS </a:t>
            </a:r>
          </a:p>
          <a:p>
            <a:pPr lvl="1" algn="just"/>
            <a:r>
              <a:rPr lang="en-US" sz="2400" dirty="0"/>
              <a:t>Whether the term “TRS” appear in specifications is </a:t>
            </a:r>
            <a:r>
              <a:rPr lang="en-US" sz="2400" dirty="0" smtClean="0"/>
              <a:t>FFS</a:t>
            </a:r>
          </a:p>
          <a:p>
            <a:pPr algn="just"/>
            <a:r>
              <a:rPr lang="en-US" dirty="0" smtClean="0"/>
              <a:t>The TRS framework includes burst structure and TRS structure inside a burst</a:t>
            </a:r>
          </a:p>
          <a:p>
            <a:pPr algn="just"/>
            <a:r>
              <a:rPr lang="en-US" sz="2800" dirty="0" smtClean="0"/>
              <a:t>The parameters for burst structure are </a:t>
            </a:r>
            <a:r>
              <a:rPr lang="en-US" sz="2800" dirty="0"/>
              <a:t>at least</a:t>
            </a:r>
          </a:p>
          <a:p>
            <a:pPr lvl="1" algn="just"/>
            <a:r>
              <a:rPr lang="en-US" sz="2400" b="1" dirty="0"/>
              <a:t>X</a:t>
            </a:r>
            <a:r>
              <a:rPr lang="en-US" sz="2400" dirty="0"/>
              <a:t>: </a:t>
            </a:r>
            <a:r>
              <a:rPr lang="en-GB" sz="2400" dirty="0"/>
              <a:t>the length of TRS burst in terms of number of slots</a:t>
            </a:r>
            <a:endParaRPr lang="en-US" sz="2400" dirty="0"/>
          </a:p>
          <a:p>
            <a:pPr lvl="1" algn="just"/>
            <a:r>
              <a:rPr lang="en-US" sz="2400" b="1" dirty="0"/>
              <a:t>Y</a:t>
            </a:r>
            <a:r>
              <a:rPr lang="en-US" sz="2400" dirty="0"/>
              <a:t>: </a:t>
            </a:r>
            <a:r>
              <a:rPr lang="en-GB" sz="2400" dirty="0"/>
              <a:t>the TRS burst periodicity in terms of number of slots</a:t>
            </a:r>
          </a:p>
          <a:p>
            <a:pPr marL="0" indent="0">
              <a:buNone/>
            </a:pPr>
            <a:endParaRPr lang="en-GB" dirty="0"/>
          </a:p>
        </p:txBody>
      </p:sp>
      <p:grpSp>
        <p:nvGrpSpPr>
          <p:cNvPr id="4" name="Canvas 1"/>
          <p:cNvGrpSpPr/>
          <p:nvPr/>
        </p:nvGrpSpPr>
        <p:grpSpPr>
          <a:xfrm>
            <a:off x="1249174" y="4903812"/>
            <a:ext cx="6357620" cy="1333500"/>
            <a:chOff x="0" y="0"/>
            <a:chExt cx="6357620" cy="1333500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6357620" cy="1333500"/>
            </a:xfrm>
            <a:prstGeom prst="rect">
              <a:avLst/>
            </a:prstGeom>
          </p:spPr>
        </p:sp>
        <p:sp>
          <p:nvSpPr>
            <p:cNvPr id="6" name="Rectangle 5"/>
            <p:cNvSpPr/>
            <p:nvPr/>
          </p:nvSpPr>
          <p:spPr bwMode="auto">
            <a:xfrm>
              <a:off x="179996" y="555857"/>
              <a:ext cx="486796" cy="29095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613943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180003" y="447170"/>
              <a:ext cx="973586" cy="0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 bwMode="auto">
            <a:xfrm>
              <a:off x="1153590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1640373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…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2127158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666793" y="555857"/>
              <a:ext cx="486796" cy="29095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3100702" y="555857"/>
              <a:ext cx="486796" cy="29095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5534649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4074296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4561079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…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5047864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3587499" y="555857"/>
              <a:ext cx="486796" cy="29095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>
              <a:off x="179994" y="940834"/>
              <a:ext cx="2920685" cy="0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 Box 2"/>
            <p:cNvSpPr txBox="1">
              <a:spLocks noChangeArrowheads="1"/>
            </p:cNvSpPr>
            <p:nvPr/>
          </p:nvSpPr>
          <p:spPr bwMode="auto">
            <a:xfrm>
              <a:off x="196825" y="22439"/>
              <a:ext cx="981252" cy="347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marL="0" marR="0" hangingPunct="0">
                <a:spcBef>
                  <a:spcPts val="0"/>
                </a:spcBef>
                <a:spcAft>
                  <a:spcPts val="900"/>
                </a:spcAft>
              </a:pPr>
              <a:r>
                <a:rPr lang="en-US" sz="1200"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Each TRS bust spans X Slots</a:t>
              </a:r>
            </a:p>
          </p:txBody>
        </p:sp>
        <p:sp>
          <p:nvSpPr>
            <p:cNvPr id="21" name="Text Box 2"/>
            <p:cNvSpPr txBox="1">
              <a:spLocks noChangeArrowheads="1"/>
            </p:cNvSpPr>
            <p:nvPr/>
          </p:nvSpPr>
          <p:spPr bwMode="auto">
            <a:xfrm>
              <a:off x="666782" y="998548"/>
              <a:ext cx="2070784" cy="218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marL="0" marR="0" hangingPunct="0">
                <a:spcBef>
                  <a:spcPts val="0"/>
                </a:spcBef>
                <a:spcAft>
                  <a:spcPts val="900"/>
                </a:spcAft>
              </a:pPr>
              <a:r>
                <a:rPr lang="en-US" sz="1200"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One TRS burst for every Y slots</a:t>
              </a: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3100688" y="940834"/>
              <a:ext cx="2920685" cy="0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 Box 2"/>
            <p:cNvSpPr txBox="1">
              <a:spLocks noChangeArrowheads="1"/>
            </p:cNvSpPr>
            <p:nvPr/>
          </p:nvSpPr>
          <p:spPr bwMode="auto">
            <a:xfrm>
              <a:off x="3587476" y="998548"/>
              <a:ext cx="2070784" cy="218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marL="0" marR="0" hangingPunct="0">
                <a:spcBef>
                  <a:spcPts val="0"/>
                </a:spcBef>
                <a:spcAft>
                  <a:spcPts val="900"/>
                </a:spcAft>
              </a:pPr>
              <a:r>
                <a:rPr lang="en-US" sz="1200"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One TRS burst for every Y slots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>
              <a:off x="3100702" y="447170"/>
              <a:ext cx="973586" cy="0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 Box 2"/>
            <p:cNvSpPr txBox="1">
              <a:spLocks noChangeArrowheads="1"/>
            </p:cNvSpPr>
            <p:nvPr/>
          </p:nvSpPr>
          <p:spPr bwMode="auto">
            <a:xfrm>
              <a:off x="3117524" y="22439"/>
              <a:ext cx="981252" cy="347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marL="0" marR="0" hangingPunct="0">
                <a:spcBef>
                  <a:spcPts val="0"/>
                </a:spcBef>
                <a:spcAft>
                  <a:spcPts val="900"/>
                </a:spcAft>
              </a:pPr>
              <a:r>
                <a:rPr lang="en-US" sz="12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Each TRS bust spans X Slots</a:t>
              </a:r>
            </a:p>
          </p:txBody>
        </p:sp>
      </p:grpSp>
      <p:sp>
        <p:nvSpPr>
          <p:cNvPr id="26" name="Rectangle 25"/>
          <p:cNvSpPr/>
          <p:nvPr/>
        </p:nvSpPr>
        <p:spPr>
          <a:xfrm>
            <a:off x="6053644" y="4884146"/>
            <a:ext cx="2563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(figure from R1-1708602</a:t>
            </a:r>
            <a:r>
              <a:rPr lang="en-GB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25366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6238"/>
            <a:ext cx="8507288" cy="5611762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parameters for TRS structure inside a burst are least</a:t>
            </a:r>
          </a:p>
          <a:p>
            <a:pPr lvl="1" algn="just"/>
            <a:r>
              <a:rPr lang="en-GB" b="1" dirty="0"/>
              <a:t>S</a:t>
            </a:r>
            <a:r>
              <a:rPr lang="en-GB" b="1" baseline="-25000" dirty="0"/>
              <a:t>f</a:t>
            </a:r>
            <a:r>
              <a:rPr lang="en-GB" dirty="0"/>
              <a:t>: </a:t>
            </a:r>
            <a:r>
              <a:rPr lang="en-GB" dirty="0" smtClean="0"/>
              <a:t>TRS subcarrier spacing</a:t>
            </a:r>
            <a:endParaRPr lang="en-GB" dirty="0"/>
          </a:p>
          <a:p>
            <a:pPr lvl="1" algn="just"/>
            <a:r>
              <a:rPr lang="en-GB" b="1" dirty="0"/>
              <a:t>S</a:t>
            </a:r>
            <a:r>
              <a:rPr lang="en-GB" b="1" baseline="-25000" dirty="0"/>
              <a:t>t</a:t>
            </a:r>
            <a:r>
              <a:rPr lang="en-GB" dirty="0"/>
              <a:t>: </a:t>
            </a:r>
            <a:r>
              <a:rPr lang="en-GB" dirty="0" smtClean="0"/>
              <a:t>TRS symbol spacing within a slot</a:t>
            </a:r>
            <a:endParaRPr lang="en-GB" dirty="0"/>
          </a:p>
          <a:p>
            <a:pPr lvl="1" algn="just"/>
            <a:r>
              <a:rPr lang="en-GB" b="1" dirty="0"/>
              <a:t>N</a:t>
            </a:r>
            <a:r>
              <a:rPr lang="en-GB" dirty="0"/>
              <a:t>: Number of </a:t>
            </a:r>
            <a:r>
              <a:rPr lang="en-GB" dirty="0" smtClean="0"/>
              <a:t>OFDM symbols per TRS within </a:t>
            </a:r>
            <a:r>
              <a:rPr lang="en-GB" dirty="0"/>
              <a:t>a slot</a:t>
            </a:r>
          </a:p>
          <a:p>
            <a:pPr lvl="1" algn="just"/>
            <a:r>
              <a:rPr lang="en-GB" b="1" dirty="0"/>
              <a:t>B</a:t>
            </a:r>
            <a:r>
              <a:rPr lang="en-GB" dirty="0"/>
              <a:t>: </a:t>
            </a:r>
            <a:r>
              <a:rPr lang="en-GB" dirty="0" smtClean="0"/>
              <a:t>TRS </a:t>
            </a:r>
            <a:r>
              <a:rPr lang="en-GB" dirty="0"/>
              <a:t>bandwidth in terms of number of </a:t>
            </a:r>
            <a:r>
              <a:rPr lang="en-GB" dirty="0" smtClean="0"/>
              <a:t>RBs</a:t>
            </a:r>
            <a:endParaRPr lang="en-US" strike="sngStrike" dirty="0">
              <a:solidFill>
                <a:srgbClr val="00B0F0"/>
              </a:solidFill>
            </a:endParaRPr>
          </a:p>
          <a:p>
            <a:r>
              <a:rPr lang="en-GB" dirty="0"/>
              <a:t>The different </a:t>
            </a:r>
            <a:r>
              <a:rPr lang="en-GB" dirty="0" smtClean="0"/>
              <a:t>slots in </a:t>
            </a:r>
            <a:r>
              <a:rPr lang="en-GB" dirty="0"/>
              <a:t>a TRS burst may have different TRS parameters (N,B,</a:t>
            </a:r>
            <a:r>
              <a:rPr lang="en-GB" b="1" dirty="0"/>
              <a:t> S</a:t>
            </a:r>
            <a:r>
              <a:rPr lang="en-GB" b="1" baseline="-25000" dirty="0"/>
              <a:t>f ,</a:t>
            </a:r>
            <a:r>
              <a:rPr lang="en-GB" b="1" dirty="0"/>
              <a:t> S</a:t>
            </a:r>
            <a:r>
              <a:rPr lang="en-GB" b="1" baseline="-25000" dirty="0"/>
              <a:t>t </a:t>
            </a:r>
            <a:r>
              <a:rPr lang="en-GB" dirty="0"/>
              <a:t>)  (FFS</a:t>
            </a:r>
            <a:r>
              <a:rPr lang="en-GB" dirty="0" smtClean="0"/>
              <a:t>)</a:t>
            </a:r>
            <a:endParaRPr lang="en-US" dirty="0"/>
          </a:p>
          <a:p>
            <a:r>
              <a:rPr lang="en-US" dirty="0" smtClean="0"/>
              <a:t>TRS </a:t>
            </a:r>
            <a:r>
              <a:rPr lang="en-US" dirty="0"/>
              <a:t>has an equal RE </a:t>
            </a:r>
            <a:r>
              <a:rPr lang="en-US" dirty="0" smtClean="0"/>
              <a:t>spacing  </a:t>
            </a:r>
            <a:r>
              <a:rPr lang="en-US" dirty="0"/>
              <a:t>in frequency </a:t>
            </a:r>
            <a:r>
              <a:rPr lang="en-US" dirty="0" smtClean="0"/>
              <a:t>domain</a:t>
            </a:r>
            <a:endParaRPr lang="en-US" strike="sngStrike" dirty="0"/>
          </a:p>
          <a:p>
            <a:pPr lvl="1"/>
            <a:r>
              <a:rPr lang="en-US" dirty="0"/>
              <a:t>FFS: Whether multiple values are supported</a:t>
            </a:r>
          </a:p>
          <a:p>
            <a:r>
              <a:rPr lang="en-US" dirty="0"/>
              <a:t>TRS </a:t>
            </a:r>
            <a:r>
              <a:rPr lang="en-US" dirty="0" smtClean="0">
                <a:solidFill>
                  <a:srgbClr val="FF0000"/>
                </a:solidFill>
              </a:rPr>
              <a:t>may have </a:t>
            </a:r>
            <a:r>
              <a:rPr lang="en-US" strike="sngStrike" dirty="0" smtClean="0">
                <a:solidFill>
                  <a:srgbClr val="FF0000"/>
                </a:solidFill>
              </a:rPr>
              <a:t>has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/>
              <a:t>a repetition </a:t>
            </a:r>
            <a:r>
              <a:rPr lang="en-US" dirty="0" smtClean="0"/>
              <a:t>or staggered structure </a:t>
            </a:r>
            <a:r>
              <a:rPr lang="en-US" dirty="0"/>
              <a:t>in time domain within a slot</a:t>
            </a:r>
          </a:p>
          <a:p>
            <a:pPr lvl="1"/>
            <a:r>
              <a:rPr lang="en-US" dirty="0"/>
              <a:t>FFS: Whether symbol spacing is equal or non-equal within </a:t>
            </a:r>
            <a:r>
              <a:rPr lang="en-US" dirty="0" smtClean="0"/>
              <a:t>slot</a:t>
            </a:r>
            <a:endParaRPr lang="en-US" strike="sngStrike" dirty="0"/>
          </a:p>
          <a:p>
            <a:r>
              <a:rPr lang="en-US" dirty="0" smtClean="0"/>
              <a:t>TRS supports </a:t>
            </a:r>
            <a:r>
              <a:rPr lang="en-US" dirty="0">
                <a:solidFill>
                  <a:srgbClr val="FF0000"/>
                </a:solidFill>
              </a:rPr>
              <a:t>a single </a:t>
            </a:r>
            <a:r>
              <a:rPr lang="en-US" dirty="0" smtClean="0">
                <a:solidFill>
                  <a:srgbClr val="FF0000"/>
                </a:solidFill>
              </a:rPr>
              <a:t>port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FFS: Other numbers of TRS ports, resources, etc.</a:t>
            </a:r>
          </a:p>
          <a:p>
            <a:pPr lvl="1"/>
            <a:r>
              <a:rPr lang="en-US" strike="sngStrike" dirty="0" smtClean="0">
                <a:solidFill>
                  <a:srgbClr val="FF0000"/>
                </a:solidFill>
              </a:rPr>
              <a:t>FFS</a:t>
            </a:r>
            <a:r>
              <a:rPr lang="en-US" strike="sngStrike" dirty="0">
                <a:solidFill>
                  <a:srgbClr val="FF0000"/>
                </a:solidFill>
              </a:rPr>
              <a:t>: Whether UE can be configured with multiple </a:t>
            </a:r>
            <a:r>
              <a:rPr lang="en-US" strike="sngStrike" dirty="0" smtClean="0">
                <a:solidFill>
                  <a:srgbClr val="FF0000"/>
                </a:solidFill>
              </a:rPr>
              <a:t>TRS</a:t>
            </a:r>
            <a:endParaRPr lang="en-US" strike="sngStrike" dirty="0">
              <a:solidFill>
                <a:srgbClr val="FF0000"/>
              </a:solidFill>
            </a:endParaRPr>
          </a:p>
          <a:p>
            <a:r>
              <a:rPr lang="en-US" dirty="0"/>
              <a:t>FFS on TRS configuration details</a:t>
            </a:r>
          </a:p>
        </p:txBody>
      </p:sp>
    </p:spTree>
    <p:extLst>
      <p:ext uri="{BB962C8B-B14F-4D97-AF65-F5344CB8AC3E}">
        <p14:creationId xmlns:p14="http://schemas.microsoft.com/office/powerpoint/2010/main" val="3365887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568952" cy="5472608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Determine the required set or sets of RS parameters on previous pages for appropriate tracking performance in various scenarios</a:t>
            </a:r>
          </a:p>
          <a:p>
            <a:pPr lvl="1" algn="just"/>
            <a:r>
              <a:rPr lang="en-US" sz="2000" dirty="0"/>
              <a:t>Bring simulation results in next meeting </a:t>
            </a:r>
          </a:p>
          <a:p>
            <a:pPr lvl="1" algn="just"/>
            <a:r>
              <a:rPr lang="en-US" sz="2000" dirty="0"/>
              <a:t>Note Multiple sets and configurability may be needed to meet various scenarios</a:t>
            </a:r>
          </a:p>
          <a:p>
            <a:pPr algn="just"/>
            <a:r>
              <a:rPr lang="en-US" sz="2400" dirty="0"/>
              <a:t>After RS parameters are defined, determine which RS(s) for time delay tracking, frequency offset tracking, delay spread estimation and Doppler spread estimation</a:t>
            </a:r>
          </a:p>
          <a:p>
            <a:pPr lvl="1" algn="just"/>
            <a:r>
              <a:rPr lang="en-US" sz="2000" dirty="0"/>
              <a:t>RS(s) can be the existing ones, revision of the existing ones, or new ones</a:t>
            </a:r>
          </a:p>
          <a:p>
            <a:pPr lvl="1" algn="just"/>
            <a:r>
              <a:rPr lang="en-US" sz="2000" dirty="0"/>
              <a:t>The extension to multi-beam, multi-TRP are considered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5157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Candidate parameters for </a:t>
            </a:r>
            <a:r>
              <a:rPr lang="en-US" altLang="ja-JP" dirty="0" smtClean="0"/>
              <a:t>evaluation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544616"/>
          </a:xfrm>
        </p:spPr>
        <p:txBody>
          <a:bodyPr>
            <a:normAutofit lnSpcReduction="10000"/>
          </a:bodyPr>
          <a:lstStyle/>
          <a:p>
            <a:r>
              <a:rPr lang="en-GB" dirty="0"/>
              <a:t>Candidates for TRS subcarrier spacing (</a:t>
            </a:r>
            <a:r>
              <a:rPr lang="en-GB" b="1" dirty="0"/>
              <a:t>S</a:t>
            </a:r>
            <a:r>
              <a:rPr lang="en-GB" b="1" baseline="-25000" dirty="0"/>
              <a:t>f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1,4,6</a:t>
            </a:r>
          </a:p>
          <a:p>
            <a:pPr lvl="1"/>
            <a:r>
              <a:rPr lang="en-GB" dirty="0"/>
              <a:t>Other values not </a:t>
            </a:r>
            <a:r>
              <a:rPr lang="en-GB" dirty="0" smtClean="0"/>
              <a:t>precluded</a:t>
            </a:r>
          </a:p>
          <a:p>
            <a:pPr lvl="1"/>
            <a:r>
              <a:rPr lang="en-GB" dirty="0" smtClean="0"/>
              <a:t>Note: in one TRS burst, different S</a:t>
            </a:r>
            <a:r>
              <a:rPr lang="en-GB" baseline="-25000" dirty="0" smtClean="0"/>
              <a:t>f</a:t>
            </a:r>
            <a:r>
              <a:rPr lang="en-GB" dirty="0" smtClean="0"/>
              <a:t> can be used for different symbols</a:t>
            </a:r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r>
              <a:rPr lang="en-GB" dirty="0"/>
              <a:t>Candidates for TRS symbol spacing (</a:t>
            </a:r>
            <a:r>
              <a:rPr lang="en-GB" b="1" dirty="0"/>
              <a:t>S</a:t>
            </a:r>
            <a:r>
              <a:rPr lang="en-GB" b="1" baseline="-25000" dirty="0"/>
              <a:t>t</a:t>
            </a:r>
            <a:r>
              <a:rPr lang="en-GB" dirty="0"/>
              <a:t>) </a:t>
            </a:r>
          </a:p>
          <a:p>
            <a:pPr lvl="1"/>
            <a:r>
              <a:rPr lang="en-GB" dirty="0" smtClean="0"/>
              <a:t>2, 3,4,7</a:t>
            </a:r>
            <a:endParaRPr lang="en-GB" dirty="0"/>
          </a:p>
          <a:p>
            <a:pPr lvl="1"/>
            <a:r>
              <a:rPr lang="en-GB" dirty="0"/>
              <a:t>Combination of two values (1,3)</a:t>
            </a:r>
          </a:p>
          <a:p>
            <a:pPr lvl="1"/>
            <a:r>
              <a:rPr lang="en-GB" dirty="0"/>
              <a:t>Non-equal symbol spacing within the slot</a:t>
            </a:r>
          </a:p>
          <a:p>
            <a:pPr lvl="1"/>
            <a:r>
              <a:rPr lang="en-GB" dirty="0"/>
              <a:t>Other values not precluded</a:t>
            </a:r>
          </a:p>
          <a:p>
            <a:pPr marL="457200" lvl="1" indent="0">
              <a:buNone/>
            </a:pPr>
            <a:endParaRPr lang="en-GB" dirty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6228184" y="4581128"/>
            <a:ext cx="2671180" cy="725388"/>
            <a:chOff x="5925193" y="4318160"/>
            <a:chExt cx="2671180" cy="725388"/>
          </a:xfrm>
        </p:grpSpPr>
        <p:grpSp>
          <p:nvGrpSpPr>
            <p:cNvPr id="5" name="Group 4"/>
            <p:cNvGrpSpPr/>
            <p:nvPr/>
          </p:nvGrpSpPr>
          <p:grpSpPr>
            <a:xfrm>
              <a:off x="5925193" y="4318160"/>
              <a:ext cx="2324100" cy="342900"/>
              <a:chOff x="49090" y="5027831"/>
              <a:chExt cx="2324100" cy="342900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49090" y="502783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smtClean="0">
                    <a:solidFill>
                      <a:schemeClr val="tx1"/>
                    </a:solidFill>
                  </a:rPr>
                  <a:t>0</a:t>
                </a:r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239590" y="5027831"/>
                <a:ext cx="152400" cy="171450"/>
              </a:xfrm>
              <a:prstGeom prst="rect">
                <a:avLst/>
              </a:prstGeom>
              <a:solidFill>
                <a:srgbClr val="FFFF0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391990" y="5027831"/>
                <a:ext cx="152400" cy="171450"/>
              </a:xfrm>
              <a:prstGeom prst="rect">
                <a:avLst/>
              </a:prstGeom>
              <a:solidFill>
                <a:srgbClr val="FFFF0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544390" y="5027831"/>
                <a:ext cx="152400" cy="171450"/>
              </a:xfrm>
              <a:prstGeom prst="rect">
                <a:avLst/>
              </a:prstGeom>
              <a:solidFill>
                <a:srgbClr val="FFC00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696790" y="5027831"/>
                <a:ext cx="152400" cy="171450"/>
              </a:xfrm>
              <a:prstGeom prst="rect">
                <a:avLst/>
              </a:prstGeom>
              <a:noFill/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849190" y="5027831"/>
                <a:ext cx="152400" cy="171450"/>
              </a:xfrm>
              <a:prstGeom prst="rect">
                <a:avLst/>
              </a:prstGeom>
              <a:solidFill>
                <a:srgbClr val="00B05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001590" y="5027831"/>
                <a:ext cx="152400" cy="171450"/>
              </a:xfrm>
              <a:prstGeom prst="rect">
                <a:avLst/>
              </a:prstGeom>
              <a:solidFill>
                <a:srgbClr val="00B05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1153990" y="5027831"/>
                <a:ext cx="152400" cy="171450"/>
              </a:xfrm>
              <a:prstGeom prst="rect">
                <a:avLst/>
              </a:prstGeom>
              <a:noFill/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1306390" y="5027831"/>
                <a:ext cx="152400" cy="171450"/>
              </a:xfrm>
              <a:prstGeom prst="rect">
                <a:avLst/>
              </a:prstGeom>
              <a:noFill/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458790" y="5027831"/>
                <a:ext cx="152400" cy="171450"/>
              </a:xfrm>
              <a:prstGeom prst="rect">
                <a:avLst/>
              </a:prstGeom>
              <a:solidFill>
                <a:srgbClr val="00B05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611190" y="5027831"/>
                <a:ext cx="152400" cy="171450"/>
              </a:xfrm>
              <a:prstGeom prst="rect">
                <a:avLst/>
              </a:prstGeom>
              <a:solidFill>
                <a:srgbClr val="00B05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763590" y="5027831"/>
                <a:ext cx="152400" cy="171450"/>
              </a:xfrm>
              <a:prstGeom prst="rect">
                <a:avLst/>
              </a:prstGeom>
              <a:noFill/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915990" y="5027831"/>
                <a:ext cx="152400" cy="171450"/>
              </a:xfrm>
              <a:prstGeom prst="rect">
                <a:avLst/>
              </a:prstGeom>
              <a:solidFill>
                <a:srgbClr val="FFC00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068390" y="5027831"/>
                <a:ext cx="152400" cy="171450"/>
              </a:xfrm>
              <a:prstGeom prst="rect">
                <a:avLst/>
              </a:prstGeom>
              <a:noFill/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2220790" y="5027831"/>
                <a:ext cx="152400" cy="171450"/>
              </a:xfrm>
              <a:prstGeom prst="rect">
                <a:avLst/>
              </a:prstGeom>
              <a:noFill/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395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0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3919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1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443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2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6967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3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8491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4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10015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5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11539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6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>
              <a:xfrm>
                <a:off x="13063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7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14587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8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16111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9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17635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10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19159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11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20683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12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22207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13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5925193" y="4674216"/>
              <a:ext cx="26711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Example: marked by green</a:t>
              </a:r>
              <a:endParaRPr lang="en-US" dirty="0"/>
            </a:p>
          </p:txBody>
        </p:sp>
      </p:grpSp>
      <p:sp>
        <p:nvSpPr>
          <p:cNvPr id="36" name="Freeform 35"/>
          <p:cNvSpPr/>
          <p:nvPr/>
        </p:nvSpPr>
        <p:spPr>
          <a:xfrm>
            <a:off x="5292361" y="4669846"/>
            <a:ext cx="908414" cy="230767"/>
          </a:xfrm>
          <a:custGeom>
            <a:avLst/>
            <a:gdLst>
              <a:gd name="connsiteX0" fmla="*/ 79739 w 908414"/>
              <a:gd name="connsiteY0" fmla="*/ 230767 h 230767"/>
              <a:gd name="connsiteX1" fmla="*/ 79739 w 908414"/>
              <a:gd name="connsiteY1" fmla="*/ 16454 h 230767"/>
              <a:gd name="connsiteX2" fmla="*/ 908414 w 908414"/>
              <a:gd name="connsiteY2" fmla="*/ 30742 h 23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8414" h="230767">
                <a:moveTo>
                  <a:pt x="79739" y="230767"/>
                </a:moveTo>
                <a:cubicBezTo>
                  <a:pt x="10683" y="140279"/>
                  <a:pt x="-58373" y="49791"/>
                  <a:pt x="79739" y="16454"/>
                </a:cubicBezTo>
                <a:cubicBezTo>
                  <a:pt x="217851" y="-16883"/>
                  <a:pt x="563132" y="6929"/>
                  <a:pt x="908414" y="30742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280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Candidate parameters for </a:t>
            </a:r>
            <a:r>
              <a:rPr lang="en-US" altLang="ja-JP" dirty="0" smtClean="0"/>
              <a:t>evaluation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544616"/>
          </a:xfrm>
        </p:spPr>
        <p:txBody>
          <a:bodyPr>
            <a:normAutofit/>
          </a:bodyPr>
          <a:lstStyle/>
          <a:p>
            <a:r>
              <a:rPr lang="en-GB" dirty="0"/>
              <a:t>Candidate values of the number of OFDM symbols (</a:t>
            </a:r>
            <a:r>
              <a:rPr lang="en-GB" b="1" dirty="0"/>
              <a:t>N)</a:t>
            </a:r>
            <a:r>
              <a:rPr lang="en-GB" dirty="0"/>
              <a:t> per TRS are</a:t>
            </a:r>
          </a:p>
          <a:p>
            <a:pPr lvl="1"/>
            <a:r>
              <a:rPr lang="en-GB" dirty="0"/>
              <a:t>1,2,4</a:t>
            </a:r>
          </a:p>
          <a:p>
            <a:pPr lvl="1"/>
            <a:r>
              <a:rPr lang="en-GB" dirty="0"/>
              <a:t>Other values not precluded</a:t>
            </a:r>
          </a:p>
          <a:p>
            <a:pPr marL="457200" lvl="1" indent="0">
              <a:buNone/>
            </a:pPr>
            <a:endParaRPr lang="en-GB" dirty="0"/>
          </a:p>
          <a:p>
            <a:pPr lvl="1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5930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Candidate parameters for </a:t>
            </a:r>
            <a:r>
              <a:rPr lang="en-US" altLang="ja-JP" dirty="0" smtClean="0"/>
              <a:t>evaluation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184576"/>
          </a:xfrm>
        </p:spPr>
        <p:txBody>
          <a:bodyPr>
            <a:normAutofit/>
          </a:bodyPr>
          <a:lstStyle/>
          <a:p>
            <a:r>
              <a:rPr lang="en-GB" dirty="0"/>
              <a:t>Candidates for the value </a:t>
            </a:r>
            <a:r>
              <a:rPr lang="en-GB" b="1" dirty="0"/>
              <a:t>B</a:t>
            </a:r>
            <a:r>
              <a:rPr lang="en-GB" dirty="0"/>
              <a:t> (TRS bandwidth) </a:t>
            </a:r>
          </a:p>
          <a:p>
            <a:pPr lvl="1"/>
            <a:r>
              <a:rPr lang="en-GB" dirty="0"/>
              <a:t>Alt 1: 50RBs. The granularity is 0.11us for SCS=15KHz (1/(</a:t>
            </a:r>
            <a:r>
              <a:rPr lang="en-GB" dirty="0" err="1"/>
              <a:t>SCSx</a:t>
            </a:r>
            <a:r>
              <a:rPr lang="en-GB" dirty="0"/>
              <a:t> 12 </a:t>
            </a:r>
            <a:r>
              <a:rPr lang="en-GB" dirty="0" err="1"/>
              <a:t>xRB</a:t>
            </a:r>
            <a:r>
              <a:rPr lang="en-GB" dirty="0"/>
              <a:t> number) )</a:t>
            </a:r>
          </a:p>
          <a:p>
            <a:pPr lvl="1"/>
            <a:r>
              <a:rPr lang="en-GB" dirty="0"/>
              <a:t>Alt 2: 24RBs. The granularity is 0.23us for SCS=15KHz</a:t>
            </a:r>
          </a:p>
          <a:p>
            <a:pPr lvl="1"/>
            <a:r>
              <a:rPr lang="en-GB" dirty="0"/>
              <a:t>Alt 3: Up to the </a:t>
            </a:r>
            <a:r>
              <a:rPr lang="en-GB" dirty="0" smtClean="0"/>
              <a:t>transmission bandwidth configuration</a:t>
            </a:r>
            <a:endParaRPr lang="en-GB" dirty="0"/>
          </a:p>
          <a:p>
            <a:pPr lvl="1"/>
            <a:r>
              <a:rPr lang="en-GB" dirty="0"/>
              <a:t>Alt.4: </a:t>
            </a:r>
            <a:r>
              <a:rPr lang="en-GB" dirty="0" smtClean="0"/>
              <a:t>12RBs</a:t>
            </a:r>
            <a:endParaRPr lang="en-GB" strike="sngStrike" dirty="0"/>
          </a:p>
          <a:p>
            <a:pPr lvl="1"/>
            <a:r>
              <a:rPr lang="en-GB" dirty="0"/>
              <a:t>Note: need to consider the uplink transmission error requirement defined in 36.133</a:t>
            </a:r>
          </a:p>
          <a:p>
            <a:pPr lvl="1"/>
            <a:r>
              <a:rPr lang="en-GB" dirty="0"/>
              <a:t>Other bandwidths are not precluded</a:t>
            </a:r>
          </a:p>
          <a:p>
            <a:r>
              <a:rPr lang="en-GB" dirty="0"/>
              <a:t>Study the minimum required value of B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9209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Candidate parameters for </a:t>
            </a:r>
            <a:r>
              <a:rPr lang="en-US" altLang="ja-JP" dirty="0" smtClean="0"/>
              <a:t>evaluation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544616"/>
          </a:xfrm>
        </p:spPr>
        <p:txBody>
          <a:bodyPr>
            <a:normAutofit/>
          </a:bodyPr>
          <a:lstStyle/>
          <a:p>
            <a:r>
              <a:rPr lang="en-GB" dirty="0"/>
              <a:t>Candidate TRS burst length (</a:t>
            </a:r>
            <a:r>
              <a:rPr lang="en-GB" b="1" dirty="0"/>
              <a:t>X</a:t>
            </a:r>
            <a:r>
              <a:rPr lang="en-GB" dirty="0"/>
              <a:t>) </a:t>
            </a:r>
          </a:p>
          <a:p>
            <a:pPr lvl="1"/>
            <a:r>
              <a:rPr lang="en-GB" dirty="0"/>
              <a:t>1,2</a:t>
            </a:r>
          </a:p>
          <a:p>
            <a:pPr lvl="1"/>
            <a:r>
              <a:rPr lang="en-GB" dirty="0"/>
              <a:t>Other values not precluded</a:t>
            </a:r>
          </a:p>
          <a:p>
            <a:r>
              <a:rPr lang="en-GB" dirty="0"/>
              <a:t>Candidate TRS periodicity values (</a:t>
            </a:r>
            <a:r>
              <a:rPr lang="en-GB" b="1" dirty="0"/>
              <a:t>Y</a:t>
            </a:r>
            <a:r>
              <a:rPr lang="en-GB" dirty="0"/>
              <a:t>) </a:t>
            </a:r>
          </a:p>
          <a:p>
            <a:pPr lvl="1"/>
            <a:r>
              <a:rPr lang="en-GB" dirty="0"/>
              <a:t>5,10,20</a:t>
            </a:r>
          </a:p>
          <a:p>
            <a:pPr lvl="1"/>
            <a:r>
              <a:rPr lang="en-GB" dirty="0"/>
              <a:t>Y Implicitly determined by SS block periodicity </a:t>
            </a:r>
          </a:p>
          <a:p>
            <a:pPr lvl="1"/>
            <a:r>
              <a:rPr lang="en-GB" dirty="0"/>
              <a:t>Other values not precluded</a:t>
            </a:r>
          </a:p>
          <a:p>
            <a:pPr lvl="1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6170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6881</TotalTime>
  <Words>688</Words>
  <Application>Microsoft Office PowerPoint</Application>
  <PresentationFormat>On-screen Show (4:3)</PresentationFormat>
  <Paragraphs>118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SimSun</vt:lpstr>
      <vt:lpstr>Arial</vt:lpstr>
      <vt:lpstr>Calibri</vt:lpstr>
      <vt:lpstr>Times New Roman</vt:lpstr>
      <vt:lpstr>Office テーマ</vt:lpstr>
      <vt:lpstr>WF on RS design requirement for fine time and frequency tracking</vt:lpstr>
      <vt:lpstr>Background</vt:lpstr>
      <vt:lpstr>Proposals</vt:lpstr>
      <vt:lpstr>Proposals </vt:lpstr>
      <vt:lpstr>Proposals</vt:lpstr>
      <vt:lpstr>Candidate parameters for evaluation</vt:lpstr>
      <vt:lpstr>Candidate parameters for evaluation</vt:lpstr>
      <vt:lpstr>Candidate parameters for evaluation</vt:lpstr>
      <vt:lpstr>Candidate parameters for evaluation</vt:lpstr>
      <vt:lpstr>Reference Examples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Harrison Chuang (莊喬堯)</cp:lastModifiedBy>
  <cp:revision>586</cp:revision>
  <dcterms:created xsi:type="dcterms:W3CDTF">2016-04-11T23:33:51Z</dcterms:created>
  <dcterms:modified xsi:type="dcterms:W3CDTF">2017-05-17T03:56:09Z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