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5" r:id="rId4"/>
    <p:sldId id="267" r:id="rId5"/>
    <p:sldId id="268"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3" autoAdjust="0"/>
    <p:restoredTop sz="94660"/>
  </p:normalViewPr>
  <p:slideViewPr>
    <p:cSldViewPr>
      <p:cViewPr varScale="1">
        <p:scale>
          <a:sx n="66" d="100"/>
          <a:sy n="66" d="100"/>
        </p:scale>
        <p:origin x="-145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2017/5/17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dirty="0" smtClean="0"/>
              <a:t>Way forward on </a:t>
            </a:r>
            <a:r>
              <a:rPr lang="en-US" altLang="ja-JP" dirty="0" smtClean="0"/>
              <a:t>initial access and mobility for </a:t>
            </a:r>
            <a:r>
              <a:rPr kumimoji="1" lang="en-US" altLang="ja-JP" dirty="0" smtClean="0"/>
              <a:t>wider BW operation </a:t>
            </a:r>
            <a:endParaRPr kumimoji="1" lang="ja-JP" altLang="en-US" dirty="0"/>
          </a:p>
        </p:txBody>
      </p:sp>
      <p:sp>
        <p:nvSpPr>
          <p:cNvPr id="3" name="サブタイトル 2"/>
          <p:cNvSpPr>
            <a:spLocks noGrp="1"/>
          </p:cNvSpPr>
          <p:nvPr>
            <p:ph type="subTitle" idx="1"/>
          </p:nvPr>
        </p:nvSpPr>
        <p:spPr>
          <a:xfrm>
            <a:off x="1691680" y="4293096"/>
            <a:ext cx="5472608" cy="1584176"/>
          </a:xfrm>
        </p:spPr>
        <p:txBody>
          <a:bodyPr>
            <a:noAutofit/>
          </a:bodyPr>
          <a:lstStyle/>
          <a:p>
            <a:r>
              <a:rPr lang="en-US" altLang="ja-JP" dirty="0" smtClean="0"/>
              <a:t>NTT DOCOMO, CATT, Ericsson, </a:t>
            </a:r>
            <a:r>
              <a:rPr lang="en-US" altLang="ja-JP" dirty="0" smtClean="0"/>
              <a:t>LG Electronics, </a:t>
            </a:r>
            <a:r>
              <a:rPr lang="en-US" altLang="ja-JP" dirty="0" err="1" smtClean="0"/>
              <a:t>MediaTek</a:t>
            </a:r>
            <a:r>
              <a:rPr lang="en-US" altLang="ja-JP" dirty="0" smtClean="0"/>
              <a:t>, OPPO</a:t>
            </a:r>
            <a:endParaRPr kumimoji="1" lang="ja-JP" altLang="en-US" dirty="0"/>
          </a:p>
        </p:txBody>
      </p:sp>
      <p:sp>
        <p:nvSpPr>
          <p:cNvPr id="4" name="テキスト ボックス 3"/>
          <p:cNvSpPr txBox="1"/>
          <p:nvPr/>
        </p:nvSpPr>
        <p:spPr>
          <a:xfrm>
            <a:off x="251520" y="211724"/>
            <a:ext cx="4717061" cy="707886"/>
          </a:xfrm>
          <a:prstGeom prst="rect">
            <a:avLst/>
          </a:prstGeom>
          <a:noFill/>
        </p:spPr>
        <p:txBody>
          <a:bodyPr wrap="none" rtlCol="0">
            <a:spAutoFit/>
          </a:bodyPr>
          <a:lstStyle/>
          <a:p>
            <a:r>
              <a:rPr lang="en-US" altLang="ja-JP" sz="2000" dirty="0"/>
              <a:t>3GPP TSG RAN WG1 Meeting #</a:t>
            </a:r>
            <a:r>
              <a:rPr lang="en-US" altLang="ja-JP" sz="2000" dirty="0" smtClean="0"/>
              <a:t>89</a:t>
            </a:r>
          </a:p>
          <a:p>
            <a:r>
              <a:rPr lang="en-US" altLang="ja-JP" sz="2000" dirty="0" smtClean="0"/>
              <a:t>Hangzhou</a:t>
            </a:r>
            <a:r>
              <a:rPr lang="en-US" altLang="ja-JP" sz="2000" dirty="0"/>
              <a:t>, P.R. China 15th – 19th May </a:t>
            </a:r>
            <a:r>
              <a:rPr lang="en-US" altLang="ja-JP" sz="2000" dirty="0" smtClean="0"/>
              <a:t>2017</a:t>
            </a:r>
            <a:endParaRPr lang="en-US" altLang="ja-JP" sz="2000"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kumimoji="1" lang="en-US" altLang="ja-JP" sz="2400" smtClean="0"/>
              <a:t>R1-1709505</a:t>
            </a:r>
            <a:endParaRPr kumimoji="1" lang="ja-JP" altLang="en-US" sz="2400" dirty="0"/>
          </a:p>
        </p:txBody>
      </p:sp>
    </p:spTree>
    <p:extLst>
      <p:ext uri="{BB962C8B-B14F-4D97-AF65-F5344CB8AC3E}">
        <p14:creationId xmlns:p14="http://schemas.microsoft.com/office/powerpoint/2010/main" val="3649589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en-US" altLang="ja-JP" dirty="0" smtClean="0"/>
              <a:t>Background (Issues)</a:t>
            </a:r>
            <a:endParaRPr kumimoji="1" lang="ja-JP" altLang="en-US" dirty="0"/>
          </a:p>
        </p:txBody>
      </p:sp>
      <p:sp>
        <p:nvSpPr>
          <p:cNvPr id="3" name="コンテンツ プレースホルダー 2"/>
          <p:cNvSpPr>
            <a:spLocks noGrp="1"/>
          </p:cNvSpPr>
          <p:nvPr>
            <p:ph idx="1"/>
          </p:nvPr>
        </p:nvSpPr>
        <p:spPr>
          <a:xfrm>
            <a:off x="179512" y="1196752"/>
            <a:ext cx="8748464" cy="5544616"/>
          </a:xfrm>
        </p:spPr>
        <p:txBody>
          <a:bodyPr>
            <a:noAutofit/>
          </a:bodyPr>
          <a:lstStyle/>
          <a:p>
            <a:r>
              <a:rPr lang="en-US" altLang="ja-JP" sz="2400" b="1" dirty="0" smtClean="0"/>
              <a:t>Issue 1: </a:t>
            </a:r>
            <a:r>
              <a:rPr lang="en-US" altLang="ja-JP" sz="2400" dirty="0" smtClean="0"/>
              <a:t>Single </a:t>
            </a:r>
            <a:r>
              <a:rPr lang="en-US" altLang="ja-JP" sz="2400" dirty="0"/>
              <a:t>or multiple </a:t>
            </a:r>
            <a:r>
              <a:rPr lang="en-US" altLang="ja-JP" sz="2400" dirty="0" smtClean="0"/>
              <a:t>sync </a:t>
            </a:r>
            <a:r>
              <a:rPr lang="en-US" altLang="ja-JP" sz="2400" dirty="0"/>
              <a:t>signal locations in wideband </a:t>
            </a:r>
            <a:r>
              <a:rPr lang="en-US" altLang="ja-JP" sz="2400" dirty="0" smtClean="0"/>
              <a:t>CC is supported</a:t>
            </a:r>
            <a:endParaRPr lang="en-US" altLang="ja-JP" sz="2000" dirty="0"/>
          </a:p>
          <a:p>
            <a:pPr lvl="1"/>
            <a:r>
              <a:rPr lang="en-US" altLang="ja-JP" sz="2000" dirty="0" smtClean="0"/>
              <a:t>For </a:t>
            </a:r>
            <a:r>
              <a:rPr lang="en-US" altLang="ja-JP" sz="2000" dirty="0"/>
              <a:t>a single SS block in a wideband CC,</a:t>
            </a:r>
            <a:endParaRPr lang="ja-JP" altLang="ja-JP" sz="2000" dirty="0"/>
          </a:p>
          <a:p>
            <a:pPr lvl="2"/>
            <a:r>
              <a:rPr lang="en-US" altLang="ja-JP" sz="1600" dirty="0" smtClean="0"/>
              <a:t>For </a:t>
            </a:r>
            <a:r>
              <a:rPr lang="en-US" altLang="ja-JP" sz="1600" dirty="0"/>
              <a:t>CA UE and/or non-CA UE with a smaller BW CC, </a:t>
            </a:r>
            <a:r>
              <a:rPr lang="en-US" altLang="ja-JP" sz="1600" dirty="0" smtClean="0"/>
              <a:t>UE-specific UE BW parts may not include SS-block</a:t>
            </a:r>
            <a:endParaRPr lang="ja-JP" altLang="ja-JP" sz="1600" dirty="0"/>
          </a:p>
          <a:p>
            <a:pPr lvl="1"/>
            <a:r>
              <a:rPr lang="en-US" altLang="ja-JP" sz="2000" dirty="0" smtClean="0"/>
              <a:t>For </a:t>
            </a:r>
            <a:r>
              <a:rPr lang="en-US" altLang="ja-JP" sz="2000" dirty="0"/>
              <a:t>multiple SS blocks in a wideband CC, </a:t>
            </a:r>
            <a:endParaRPr lang="ja-JP" altLang="ja-JP" sz="2000" dirty="0"/>
          </a:p>
          <a:p>
            <a:pPr lvl="2"/>
            <a:r>
              <a:rPr lang="en-US" altLang="ja-JP" sz="1600" dirty="0" smtClean="0"/>
              <a:t>UE behaviors for multiple SS blocks, e.g., </a:t>
            </a:r>
            <a:r>
              <a:rPr lang="en-US" altLang="ja-JP" sz="1600" dirty="0"/>
              <a:t>RRM </a:t>
            </a:r>
            <a:r>
              <a:rPr lang="en-US" altLang="ja-JP" sz="1600" dirty="0" smtClean="0"/>
              <a:t>measurement, are not clear, especially for UE capable of a single wider BW CC</a:t>
            </a:r>
            <a:endParaRPr lang="en-US" altLang="ja-JP" sz="2000" dirty="0"/>
          </a:p>
          <a:p>
            <a:r>
              <a:rPr lang="en-US" altLang="ja-JP" sz="2400" b="1" dirty="0" smtClean="0"/>
              <a:t>Issue 2:</a:t>
            </a:r>
            <a:r>
              <a:rPr lang="en-US" altLang="ja-JP" sz="2400" dirty="0" smtClean="0"/>
              <a:t> BW capability </a:t>
            </a:r>
            <a:r>
              <a:rPr lang="en-US" altLang="ja-JP" sz="2400" dirty="0"/>
              <a:t>is not known to the </a:t>
            </a:r>
            <a:r>
              <a:rPr lang="en-US" altLang="ja-JP" sz="2400" dirty="0" err="1" smtClean="0"/>
              <a:t>gNodeB</a:t>
            </a:r>
            <a:r>
              <a:rPr lang="en-US" altLang="ja-JP" sz="2400" dirty="0" smtClean="0"/>
              <a:t> during initial access</a:t>
            </a:r>
            <a:endParaRPr lang="en-US" altLang="ja-JP" sz="2000" dirty="0" smtClean="0"/>
          </a:p>
          <a:p>
            <a:r>
              <a:rPr lang="en-US" altLang="ja-JP" sz="2400" b="1" dirty="0"/>
              <a:t>Issue </a:t>
            </a:r>
            <a:r>
              <a:rPr lang="en-US" altLang="ja-JP" sz="2400" b="1" dirty="0" smtClean="0"/>
              <a:t>3:  </a:t>
            </a:r>
            <a:r>
              <a:rPr lang="en-US" altLang="ja-JP" sz="2400" dirty="0" smtClean="0"/>
              <a:t>Frequency domain resource indexing and granularity, e.g., PRB indexing, RBG definition, are not clear when UEs with different BW capabilities coexist in wideband CC </a:t>
            </a:r>
          </a:p>
          <a:p>
            <a:pPr lvl="1"/>
            <a:r>
              <a:rPr lang="en-US" altLang="ja-JP" sz="2000" dirty="0" smtClean="0"/>
              <a:t>In LTE, frequency location is known to UE based on center SS frequency location and system BW. In NR, system BW may not be indicated and SS frequency location is not always at the center frequency of the system BW</a:t>
            </a:r>
            <a:endParaRPr lang="en-US" altLang="ja-JP" sz="2000" dirty="0"/>
          </a:p>
        </p:txBody>
      </p:sp>
    </p:spTree>
    <p:extLst>
      <p:ext uri="{BB962C8B-B14F-4D97-AF65-F5344CB8AC3E}">
        <p14:creationId xmlns:p14="http://schemas.microsoft.com/office/powerpoint/2010/main" val="3985678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en-US" altLang="ja-JP" dirty="0" smtClean="0"/>
              <a:t>Proposals (Issue 1)</a:t>
            </a:r>
            <a:endParaRPr kumimoji="1" lang="ja-JP" altLang="en-US" dirty="0"/>
          </a:p>
        </p:txBody>
      </p:sp>
      <p:sp>
        <p:nvSpPr>
          <p:cNvPr id="3" name="コンテンツ プレースホルダー 2"/>
          <p:cNvSpPr>
            <a:spLocks noGrp="1"/>
          </p:cNvSpPr>
          <p:nvPr>
            <p:ph idx="1"/>
          </p:nvPr>
        </p:nvSpPr>
        <p:spPr>
          <a:xfrm>
            <a:off x="179512" y="1196752"/>
            <a:ext cx="8748464" cy="5544616"/>
          </a:xfrm>
        </p:spPr>
        <p:txBody>
          <a:bodyPr>
            <a:noAutofit/>
          </a:bodyPr>
          <a:lstStyle/>
          <a:p>
            <a:r>
              <a:rPr lang="en-US" altLang="ja-JP" sz="2400" dirty="0" smtClean="0"/>
              <a:t>Support single and multiple SS block transmissions in </a:t>
            </a:r>
            <a:r>
              <a:rPr lang="en-US" altLang="ja-JP" sz="2400" dirty="0"/>
              <a:t>wideband </a:t>
            </a:r>
            <a:r>
              <a:rPr lang="en-US" altLang="ja-JP" sz="2400" dirty="0" smtClean="0"/>
              <a:t>CC</a:t>
            </a:r>
          </a:p>
          <a:p>
            <a:pPr lvl="1"/>
            <a:r>
              <a:rPr lang="en-US" altLang="ja-JP" sz="2400" dirty="0" smtClean="0"/>
              <a:t>For a single SS block </a:t>
            </a:r>
            <a:r>
              <a:rPr lang="en-US" altLang="ja-JP" sz="2400" dirty="0" smtClean="0">
                <a:solidFill>
                  <a:srgbClr val="FF0000"/>
                </a:solidFill>
              </a:rPr>
              <a:t>transmission</a:t>
            </a:r>
            <a:r>
              <a:rPr lang="en-US" altLang="ja-JP" sz="2400" dirty="0" smtClean="0"/>
              <a:t> in wideband CC,</a:t>
            </a:r>
            <a:endParaRPr lang="ja-JP" altLang="ja-JP" sz="2400" dirty="0" smtClean="0"/>
          </a:p>
          <a:p>
            <a:pPr lvl="2"/>
            <a:r>
              <a:rPr lang="en-US" altLang="ja-JP" sz="1800" dirty="0" smtClean="0"/>
              <a:t>For non CA </a:t>
            </a:r>
            <a:r>
              <a:rPr lang="en-US" altLang="ja-JP" sz="1800" dirty="0"/>
              <a:t>UE </a:t>
            </a:r>
            <a:r>
              <a:rPr lang="en-US" altLang="ja-JP" sz="1800" dirty="0" smtClean="0">
                <a:solidFill>
                  <a:srgbClr val="FF0000"/>
                </a:solidFill>
              </a:rPr>
              <a:t>with a smaller BW capability and potentially for  CA UE</a:t>
            </a:r>
            <a:r>
              <a:rPr lang="en-US" altLang="ja-JP" sz="1800" dirty="0" smtClean="0"/>
              <a:t>, the </a:t>
            </a:r>
            <a:r>
              <a:rPr lang="en-US" altLang="ja-JP" sz="1800" dirty="0"/>
              <a:t>measurement gap for RRM measurement </a:t>
            </a:r>
            <a:r>
              <a:rPr lang="en-US" altLang="ja-JP" sz="1800" dirty="0" smtClean="0"/>
              <a:t>is supported (if it is agreed to allow for a CC not including SS-block)</a:t>
            </a:r>
            <a:endParaRPr lang="ja-JP" altLang="ja-JP" sz="1800" dirty="0"/>
          </a:p>
          <a:p>
            <a:pPr lvl="1"/>
            <a:r>
              <a:rPr lang="en-US" altLang="ja-JP" sz="2400" dirty="0" smtClean="0"/>
              <a:t>For </a:t>
            </a:r>
            <a:r>
              <a:rPr lang="en-US" altLang="ja-JP" sz="2400" dirty="0"/>
              <a:t>multiple SS </a:t>
            </a:r>
            <a:r>
              <a:rPr lang="en-US" altLang="ja-JP" sz="2400" dirty="0" smtClean="0"/>
              <a:t>block </a:t>
            </a:r>
            <a:r>
              <a:rPr lang="en-US" altLang="ja-JP" sz="2400" dirty="0" smtClean="0">
                <a:solidFill>
                  <a:srgbClr val="FF0000"/>
                </a:solidFill>
              </a:rPr>
              <a:t>transmissions</a:t>
            </a:r>
            <a:r>
              <a:rPr lang="en-US" altLang="ja-JP" sz="2400" dirty="0" smtClean="0"/>
              <a:t> in </a:t>
            </a:r>
            <a:r>
              <a:rPr lang="en-US" altLang="ja-JP" sz="2400" dirty="0"/>
              <a:t>wideband CC, </a:t>
            </a:r>
            <a:endParaRPr lang="ja-JP" altLang="ja-JP" sz="2400" dirty="0"/>
          </a:p>
          <a:p>
            <a:pPr lvl="2"/>
            <a:r>
              <a:rPr lang="en-US" altLang="ja-JP" sz="1800" dirty="0" smtClean="0"/>
              <a:t>UE is informed of the presence/parameters </a:t>
            </a:r>
            <a:r>
              <a:rPr lang="en-US" altLang="ja-JP" sz="1800" dirty="0"/>
              <a:t>of </a:t>
            </a:r>
            <a:r>
              <a:rPr lang="en-US" altLang="ja-JP" sz="1800"/>
              <a:t>the </a:t>
            </a:r>
            <a:r>
              <a:rPr lang="en-US" altLang="ja-JP" sz="1800" smtClean="0"/>
              <a:t>SS </a:t>
            </a:r>
            <a:r>
              <a:rPr lang="en-US" altLang="ja-JP" sz="1800" dirty="0"/>
              <a:t>block(s</a:t>
            </a:r>
            <a:r>
              <a:rPr lang="en-US" altLang="ja-JP" sz="1800" dirty="0" smtClean="0"/>
              <a:t>) </a:t>
            </a:r>
            <a:r>
              <a:rPr lang="en-US" altLang="ja-JP" sz="1800" dirty="0"/>
              <a:t>and parameters necessary for intra-frequency </a:t>
            </a:r>
            <a:r>
              <a:rPr lang="en-US" altLang="ja-JP" sz="1800" dirty="0" smtClean="0"/>
              <a:t>measurement via either </a:t>
            </a:r>
            <a:r>
              <a:rPr lang="en-US" altLang="ja-JP" sz="1800" dirty="0"/>
              <a:t>RMSI, other system </a:t>
            </a:r>
            <a:r>
              <a:rPr lang="en-US" altLang="ja-JP" sz="1800" dirty="0" smtClean="0"/>
              <a:t>information, </a:t>
            </a:r>
            <a:r>
              <a:rPr lang="en-US" altLang="ja-JP" sz="1800" dirty="0"/>
              <a:t>or RRC </a:t>
            </a:r>
            <a:r>
              <a:rPr lang="en-US" altLang="ja-JP" sz="1800" dirty="0" smtClean="0"/>
              <a:t>signaling</a:t>
            </a:r>
          </a:p>
          <a:p>
            <a:pPr lvl="2"/>
            <a:r>
              <a:rPr lang="en-US" altLang="ja-JP" sz="1800" dirty="0" smtClean="0">
                <a:solidFill>
                  <a:srgbClr val="FF0000"/>
                </a:solidFill>
              </a:rPr>
              <a:t>FFS: number of SS blocks in wideband</a:t>
            </a:r>
            <a:endParaRPr lang="ja-JP" altLang="ja-JP" sz="1400" dirty="0">
              <a:solidFill>
                <a:srgbClr val="FF0000"/>
              </a:solidFill>
            </a:endParaRPr>
          </a:p>
          <a:p>
            <a:pPr lvl="1"/>
            <a:endParaRPr lang="en-US" altLang="ja-JP" sz="2000" dirty="0" smtClean="0"/>
          </a:p>
        </p:txBody>
      </p:sp>
    </p:spTree>
    <p:extLst>
      <p:ext uri="{BB962C8B-B14F-4D97-AF65-F5344CB8AC3E}">
        <p14:creationId xmlns:p14="http://schemas.microsoft.com/office/powerpoint/2010/main" val="4098128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en-US" altLang="ja-JP" dirty="0" smtClean="0"/>
              <a:t>Proposals (Issue 2)</a:t>
            </a:r>
            <a:endParaRPr kumimoji="1" lang="ja-JP" altLang="en-US" dirty="0"/>
          </a:p>
        </p:txBody>
      </p:sp>
      <p:sp>
        <p:nvSpPr>
          <p:cNvPr id="3" name="コンテンツ プレースホルダー 2"/>
          <p:cNvSpPr>
            <a:spLocks noGrp="1"/>
          </p:cNvSpPr>
          <p:nvPr>
            <p:ph idx="1"/>
          </p:nvPr>
        </p:nvSpPr>
        <p:spPr>
          <a:xfrm>
            <a:off x="179512" y="1196752"/>
            <a:ext cx="8748464" cy="5544616"/>
          </a:xfrm>
        </p:spPr>
        <p:txBody>
          <a:bodyPr>
            <a:noAutofit/>
          </a:bodyPr>
          <a:lstStyle/>
          <a:p>
            <a:r>
              <a:rPr lang="en-US" altLang="ja-JP" sz="2400" dirty="0" smtClean="0"/>
              <a:t>The </a:t>
            </a:r>
            <a:r>
              <a:rPr lang="en-US" altLang="ja-JP" sz="2400" dirty="0"/>
              <a:t>maximum bandwidth for </a:t>
            </a:r>
            <a:r>
              <a:rPr lang="en-US" altLang="ja-JP" sz="2400" dirty="0" smtClean="0"/>
              <a:t>CORESET </a:t>
            </a:r>
            <a:r>
              <a:rPr lang="en-US" altLang="ja-JP" sz="2400" dirty="0" smtClean="0">
                <a:solidFill>
                  <a:srgbClr val="FF0000"/>
                </a:solidFill>
              </a:rPr>
              <a:t>for RMSI scheduling</a:t>
            </a:r>
            <a:r>
              <a:rPr lang="en-US" altLang="ja-JP" sz="2400" dirty="0" smtClean="0"/>
              <a:t> and NR-PDSCH </a:t>
            </a:r>
            <a:r>
              <a:rPr lang="en-US" altLang="ja-JP" sz="2400" dirty="0"/>
              <a:t>carrying RMSI should be equal to or smaller than </a:t>
            </a:r>
            <a:r>
              <a:rPr lang="en-US" altLang="ja-JP" sz="2400" dirty="0" smtClean="0"/>
              <a:t>a certain </a:t>
            </a:r>
            <a:r>
              <a:rPr lang="en-US" altLang="ja-JP" sz="2400" dirty="0" smtClean="0">
                <a:solidFill>
                  <a:srgbClr val="FF0000"/>
                </a:solidFill>
              </a:rPr>
              <a:t>DL </a:t>
            </a:r>
            <a:r>
              <a:rPr lang="en-US" altLang="ja-JP" sz="2400" dirty="0" smtClean="0"/>
              <a:t>bandwidth </a:t>
            </a:r>
            <a:r>
              <a:rPr lang="en-US" altLang="ja-JP" sz="2400" dirty="0"/>
              <a:t>of </a:t>
            </a:r>
            <a:r>
              <a:rPr lang="en-US" altLang="ja-JP" sz="2400" dirty="0" smtClean="0"/>
              <a:t>NR that all UE can support in each frequency range</a:t>
            </a:r>
          </a:p>
          <a:p>
            <a:endParaRPr lang="en-US" altLang="ja-JP" sz="2400" dirty="0" smtClean="0"/>
          </a:p>
          <a:p>
            <a:r>
              <a:rPr lang="en-US" altLang="ja-JP" sz="2400" dirty="0" smtClean="0"/>
              <a:t>At least, for one </a:t>
            </a:r>
            <a:r>
              <a:rPr lang="en-US" altLang="ja-JP" sz="2400" dirty="0"/>
              <a:t>RACH preamble format </a:t>
            </a:r>
            <a:r>
              <a:rPr lang="en-US" altLang="ja-JP" sz="2400" dirty="0" smtClean="0"/>
              <a:t>,the bandwidth should </a:t>
            </a:r>
            <a:r>
              <a:rPr lang="en-US" altLang="ja-JP" sz="2400" dirty="0"/>
              <a:t>be equal to or smaller than a certain </a:t>
            </a:r>
            <a:r>
              <a:rPr lang="en-US" altLang="ja-JP" sz="2400" dirty="0" smtClean="0">
                <a:solidFill>
                  <a:srgbClr val="FF0000"/>
                </a:solidFill>
              </a:rPr>
              <a:t>UL </a:t>
            </a:r>
            <a:r>
              <a:rPr lang="en-US" altLang="ja-JP" sz="2400" dirty="0" smtClean="0"/>
              <a:t>bandwidth </a:t>
            </a:r>
            <a:r>
              <a:rPr lang="en-US" altLang="ja-JP" sz="2400" dirty="0"/>
              <a:t>of NR that all UE can support</a:t>
            </a:r>
            <a:r>
              <a:rPr lang="en-US" altLang="ja-JP" sz="2400" dirty="0" smtClean="0"/>
              <a:t> </a:t>
            </a:r>
            <a:r>
              <a:rPr lang="en-US" altLang="ja-JP" sz="2400" dirty="0"/>
              <a:t>in each frequency </a:t>
            </a:r>
            <a:r>
              <a:rPr lang="en-US" altLang="ja-JP" sz="2400" dirty="0" smtClean="0"/>
              <a:t>range</a:t>
            </a:r>
          </a:p>
          <a:p>
            <a:pPr lvl="1"/>
            <a:r>
              <a:rPr lang="en-US" altLang="ja-JP" sz="2000" dirty="0" smtClean="0"/>
              <a:t>This implies there could be other RACH </a:t>
            </a:r>
            <a:r>
              <a:rPr lang="en-US" altLang="ja-JP" sz="2000" dirty="0"/>
              <a:t>preamble format </a:t>
            </a:r>
            <a:r>
              <a:rPr lang="en-US" altLang="ja-JP" sz="2000" dirty="0" smtClean="0"/>
              <a:t>with larger bandwidth than </a:t>
            </a:r>
            <a:r>
              <a:rPr lang="en-US" altLang="ja-JP" sz="2000" dirty="0"/>
              <a:t>a certain bandwidth of NR that all UE can support </a:t>
            </a:r>
            <a:endParaRPr lang="en-US" altLang="ja-JP" sz="2000" dirty="0" smtClean="0"/>
          </a:p>
        </p:txBody>
      </p:sp>
    </p:spTree>
    <p:extLst>
      <p:ext uri="{BB962C8B-B14F-4D97-AF65-F5344CB8AC3E}">
        <p14:creationId xmlns:p14="http://schemas.microsoft.com/office/powerpoint/2010/main" val="3353511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en-US" altLang="ja-JP" dirty="0" smtClean="0"/>
              <a:t>Proposals (Issue 3)</a:t>
            </a:r>
            <a:endParaRPr kumimoji="1" lang="ja-JP" altLang="en-US" dirty="0"/>
          </a:p>
        </p:txBody>
      </p:sp>
      <p:sp>
        <p:nvSpPr>
          <p:cNvPr id="3" name="コンテンツ プレースホルダー 2"/>
          <p:cNvSpPr>
            <a:spLocks noGrp="1"/>
          </p:cNvSpPr>
          <p:nvPr>
            <p:ph idx="1"/>
          </p:nvPr>
        </p:nvSpPr>
        <p:spPr>
          <a:xfrm>
            <a:off x="179512" y="1196752"/>
            <a:ext cx="8748464" cy="5544616"/>
          </a:xfrm>
        </p:spPr>
        <p:txBody>
          <a:bodyPr>
            <a:noAutofit/>
          </a:bodyPr>
          <a:lstStyle/>
          <a:p>
            <a:r>
              <a:rPr lang="en-US" altLang="ja-JP" sz="2400" dirty="0" smtClean="0"/>
              <a:t>For frequency </a:t>
            </a:r>
            <a:r>
              <a:rPr lang="en-US" altLang="ja-JP" sz="2400" dirty="0"/>
              <a:t>location of </a:t>
            </a:r>
            <a:r>
              <a:rPr lang="en-US" altLang="ja-JP" sz="2400" dirty="0" smtClean="0"/>
              <a:t>CORESET </a:t>
            </a:r>
            <a:r>
              <a:rPr lang="en-US" altLang="ja-JP" sz="2400" dirty="0">
                <a:solidFill>
                  <a:srgbClr val="FF0000"/>
                </a:solidFill>
              </a:rPr>
              <a:t>for RMSI scheduling</a:t>
            </a:r>
            <a:r>
              <a:rPr lang="en-US" altLang="ja-JP" sz="2400" dirty="0" smtClean="0"/>
              <a:t> and NR-PDSCH for RMSI,</a:t>
            </a:r>
            <a:endParaRPr lang="en-US" altLang="ja-JP" sz="2000" dirty="0" smtClean="0"/>
          </a:p>
          <a:p>
            <a:pPr lvl="1"/>
            <a:r>
              <a:rPr lang="en-US" altLang="ja-JP" sz="2000" dirty="0" smtClean="0"/>
              <a:t>Alt. 1: The signals are confined within the SS block BW</a:t>
            </a:r>
          </a:p>
          <a:p>
            <a:pPr lvl="1"/>
            <a:r>
              <a:rPr lang="en-US" altLang="ja-JP" sz="2000" dirty="0" smtClean="0"/>
              <a:t>Alt</a:t>
            </a:r>
            <a:r>
              <a:rPr lang="en-US" altLang="ja-JP" sz="2000" dirty="0"/>
              <a:t>. </a:t>
            </a:r>
            <a:r>
              <a:rPr lang="en-US" altLang="ja-JP" sz="2000" dirty="0" smtClean="0"/>
              <a:t>2: </a:t>
            </a:r>
            <a:r>
              <a:rPr lang="en-US" altLang="ja-JP" sz="2000" dirty="0"/>
              <a:t>The signals are confined to </a:t>
            </a:r>
            <a:r>
              <a:rPr lang="en-US" altLang="ja-JP" sz="2000" dirty="0" smtClean="0"/>
              <a:t>a certain BW centered around</a:t>
            </a:r>
            <a:r>
              <a:rPr lang="en-US" altLang="ja-JP" sz="2000" dirty="0"/>
              <a:t> the SS </a:t>
            </a:r>
            <a:r>
              <a:rPr lang="en-US" altLang="ja-JP" sz="2000" dirty="0" smtClean="0"/>
              <a:t>Block</a:t>
            </a:r>
          </a:p>
          <a:p>
            <a:pPr lvl="2"/>
            <a:r>
              <a:rPr lang="en-US" altLang="ja-JP" sz="1600" dirty="0" smtClean="0"/>
              <a:t>FFS: certain BW, but at least, it is supported by all the UEs</a:t>
            </a:r>
          </a:p>
          <a:p>
            <a:pPr lvl="1"/>
            <a:r>
              <a:rPr lang="en-US" altLang="ja-JP" sz="2000" dirty="0" smtClean="0"/>
              <a:t>Alt. 3: </a:t>
            </a:r>
            <a:r>
              <a:rPr lang="en-US" altLang="ja-JP" sz="2000" dirty="0"/>
              <a:t>The signals are confined to </a:t>
            </a:r>
            <a:r>
              <a:rPr lang="en-US" altLang="ja-JP" sz="2000" dirty="0" smtClean="0"/>
              <a:t>channel BW configured by PBCH</a:t>
            </a:r>
          </a:p>
          <a:p>
            <a:r>
              <a:rPr lang="en-US" altLang="ja-JP" sz="2600" dirty="0" smtClean="0"/>
              <a:t>Decide among the following three candidates</a:t>
            </a:r>
            <a:endParaRPr lang="en-US" altLang="ja-JP" sz="2600" dirty="0"/>
          </a:p>
          <a:p>
            <a:pPr lvl="1"/>
            <a:r>
              <a:rPr lang="en-US" altLang="ja-JP" sz="2200" dirty="0" smtClean="0"/>
              <a:t>Alt. 1 for CORESET and  Alt. 2 for NR-PDSCH for RMSI</a:t>
            </a:r>
          </a:p>
          <a:p>
            <a:pPr lvl="1"/>
            <a:r>
              <a:rPr lang="en-US" altLang="ja-JP" sz="2200" dirty="0" smtClean="0"/>
              <a:t>Alt</a:t>
            </a:r>
            <a:r>
              <a:rPr lang="en-US" altLang="ja-JP" sz="2200" dirty="0"/>
              <a:t>. </a:t>
            </a:r>
            <a:r>
              <a:rPr lang="en-US" altLang="ja-JP" sz="2200" dirty="0" smtClean="0"/>
              <a:t>2 </a:t>
            </a:r>
            <a:r>
              <a:rPr lang="en-US" altLang="ja-JP" sz="2200" dirty="0"/>
              <a:t>for </a:t>
            </a:r>
            <a:r>
              <a:rPr lang="en-US" altLang="ja-JP" sz="2200" dirty="0" smtClean="0"/>
              <a:t>CORESET </a:t>
            </a:r>
            <a:r>
              <a:rPr lang="en-US" altLang="ja-JP" sz="2200" dirty="0"/>
              <a:t>and  Alt. 2 for NR-PDSCH for </a:t>
            </a:r>
            <a:r>
              <a:rPr lang="en-US" altLang="ja-JP" sz="2200" dirty="0" smtClean="0"/>
              <a:t>RMSI</a:t>
            </a:r>
          </a:p>
          <a:p>
            <a:pPr lvl="1"/>
            <a:r>
              <a:rPr lang="en-US" altLang="ja-JP" sz="2200" dirty="0" smtClean="0"/>
              <a:t>Alt. 2 for CORESET </a:t>
            </a:r>
            <a:r>
              <a:rPr lang="en-US" altLang="ja-JP" sz="2200" dirty="0"/>
              <a:t>and  Alt. </a:t>
            </a:r>
            <a:r>
              <a:rPr lang="en-US" altLang="ja-JP" sz="2200" dirty="0" smtClean="0"/>
              <a:t>3 </a:t>
            </a:r>
            <a:r>
              <a:rPr lang="en-US" altLang="ja-JP" sz="2200" dirty="0"/>
              <a:t>for NR-PDSCH for </a:t>
            </a:r>
            <a:r>
              <a:rPr lang="en-US" altLang="ja-JP" sz="2200" dirty="0" smtClean="0"/>
              <a:t>RMSI</a:t>
            </a:r>
          </a:p>
          <a:p>
            <a:pPr lvl="2"/>
            <a:r>
              <a:rPr lang="en-US" altLang="ja-JP" sz="1800" dirty="0" smtClean="0"/>
              <a:t>FFS: Details on signaling</a:t>
            </a:r>
          </a:p>
        </p:txBody>
      </p:sp>
    </p:spTree>
    <p:extLst>
      <p:ext uri="{BB962C8B-B14F-4D97-AF65-F5344CB8AC3E}">
        <p14:creationId xmlns:p14="http://schemas.microsoft.com/office/powerpoint/2010/main" val="144946310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1765</TotalTime>
  <Words>460</Words>
  <Application>Microsoft Office PowerPoint</Application>
  <PresentationFormat>画面に合わせる (4:3)</PresentationFormat>
  <Paragraphs>37</Paragraphs>
  <Slides>5</Slides>
  <Notes>0</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Office テーマ</vt:lpstr>
      <vt:lpstr>Way forward on initial access and mobility for wider BW operation </vt:lpstr>
      <vt:lpstr>Background (Issues)</vt:lpstr>
      <vt:lpstr>Proposals (Issue 1)</vt:lpstr>
      <vt:lpstr>Proposals (Issue 2)</vt:lpstr>
      <vt:lpstr>Proposals (Issue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Overview of NR</dc:title>
  <dc:creator>5132603</dc:creator>
  <cp:lastModifiedBy>NTT DOCOMO, INC. 3</cp:lastModifiedBy>
  <cp:revision>128</cp:revision>
  <dcterms:created xsi:type="dcterms:W3CDTF">2016-04-11T23:33:51Z</dcterms:created>
  <dcterms:modified xsi:type="dcterms:W3CDTF">2017-05-17T06:35:40Z</dcterms:modified>
</cp:coreProperties>
</file>