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7" r:id="rId4"/>
    <p:sldId id="270" r:id="rId5"/>
    <p:sldId id="278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smtClean="0"/>
              <a:t>on UE beam </a:t>
            </a:r>
            <a:r>
              <a:rPr kumimoji="1" lang="en-US" altLang="ja-JP" smtClean="0"/>
              <a:t>switching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Microelectronics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302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/>
              <a:t>#</a:t>
            </a:r>
            <a:r>
              <a:rPr lang="en-US" altLang="ja-JP" smtClean="0"/>
              <a:t>87</a:t>
            </a:r>
            <a:endParaRPr lang="en-US" altLang="ja-JP" dirty="0" smtClean="0"/>
          </a:p>
          <a:p>
            <a:r>
              <a:rPr lang="en-US" altLang="ja-JP" smtClean="0"/>
              <a:t>Reno, USA, 14</a:t>
            </a:r>
            <a:r>
              <a:rPr lang="en-US" altLang="ja-JP" baseline="30000" smtClean="0"/>
              <a:t>th</a:t>
            </a:r>
            <a:r>
              <a:rPr lang="en-US" altLang="ja-JP" smtClean="0"/>
              <a:t> </a:t>
            </a:r>
            <a:r>
              <a:rPr lang="en-US" altLang="ja-JP"/>
              <a:t>–</a:t>
            </a:r>
            <a:r>
              <a:rPr lang="en-US" altLang="ja-JP" smtClean="0"/>
              <a:t>18</a:t>
            </a:r>
            <a:r>
              <a:rPr lang="en-US" altLang="ja-JP" baseline="30000" smtClean="0"/>
              <a:t>th</a:t>
            </a:r>
            <a:r>
              <a:rPr lang="en-US" altLang="ja-JP" smtClean="0"/>
              <a:t> November </a:t>
            </a:r>
            <a:r>
              <a:rPr lang="en-US" altLang="ja-JP" dirty="0" smtClean="0"/>
              <a:t>2016</a:t>
            </a:r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7.1.2.5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5776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R1-16xxxxx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r>
              <a:rPr lang="en-US" sz="2400" b="1" u="sng" smtClean="0"/>
              <a:t>Agreements (RAN1#86b):</a:t>
            </a:r>
            <a:endParaRPr lang="en-US" sz="2400" smtClean="0"/>
          </a:p>
          <a:p>
            <a:pPr lvl="0"/>
            <a:r>
              <a:rPr lang="en-US" sz="2400" smtClean="0"/>
              <a:t>RACH resource:</a:t>
            </a:r>
          </a:p>
          <a:p>
            <a:pPr lvl="1"/>
            <a:r>
              <a:rPr lang="en-US" sz="2000" smtClean="0"/>
              <a:t>A time-frequency resource to send RACH preamble</a:t>
            </a:r>
          </a:p>
          <a:p>
            <a:pPr lvl="0"/>
            <a:r>
              <a:rPr lang="en-US" sz="2400" smtClean="0"/>
              <a:t>Whether UE needs to transmit </a:t>
            </a:r>
            <a:r>
              <a:rPr lang="en-US" sz="2400" b="1" smtClean="0">
                <a:solidFill>
                  <a:srgbClr val="C00000"/>
                </a:solidFill>
              </a:rPr>
              <a:t>one or multiple/repeated preamble</a:t>
            </a:r>
            <a:r>
              <a:rPr lang="en-US" sz="2400" smtClean="0"/>
              <a:t> within a subset of RACH resources can be </a:t>
            </a:r>
            <a:r>
              <a:rPr lang="en-US" sz="2400" b="1" smtClean="0">
                <a:solidFill>
                  <a:srgbClr val="C00000"/>
                </a:solidFill>
              </a:rPr>
              <a:t>informed by broadcast system information</a:t>
            </a:r>
          </a:p>
          <a:p>
            <a:pPr lvl="1"/>
            <a:r>
              <a:rPr lang="en-US" sz="2000" smtClean="0"/>
              <a:t>For example, to cover gNB RX beam sweeping in case of NO Tx/Rx reciprocity at the gNB</a:t>
            </a:r>
          </a:p>
          <a:p>
            <a:pPr>
              <a:buNone/>
            </a:pPr>
            <a:endParaRPr lang="en-US" sz="1800" smtClean="0"/>
          </a:p>
          <a:p>
            <a:pPr>
              <a:buNone/>
            </a:pPr>
            <a:endParaRPr lang="en-US" sz="12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r>
              <a:rPr lang="en-US" sz="2400" smtClean="0"/>
              <a:t>UE Tx beam(s) for preamble transmission(s) is selected by the UE.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sv-SE" sz="240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sv-SE" sz="2400" smtClean="0"/>
              <a:t>For the transmission of one preamble, as informed by broadcast system information:</a:t>
            </a:r>
          </a:p>
          <a:p>
            <a:pPr lvl="1"/>
            <a:r>
              <a:rPr lang="en-US" sz="2000" smtClean="0"/>
              <a:t>(For example, to cover the case of Tx/Rx reciprocity at the gNB)</a:t>
            </a:r>
          </a:p>
          <a:p>
            <a:pPr lvl="1"/>
            <a:r>
              <a:rPr lang="en-US" sz="2000" smtClean="0"/>
              <a:t>UE may switch UE Tx beam between subsequent transmissions of one preamble</a:t>
            </a:r>
          </a:p>
          <a:p>
            <a:pPr lvl="2"/>
            <a:r>
              <a:rPr lang="sv-SE" sz="1600" smtClean="0"/>
              <a:t>(For example, to cover UE Tx beam sweeping in case of NO Tx/Rx reciprocity at the UE)</a:t>
            </a:r>
            <a:endParaRPr lang="sv-SE" sz="240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sv-SE" sz="2400" smtClean="0"/>
              <a:t>For the transmission of multiple/repeated preamble, as informed by broadcast system information:</a:t>
            </a:r>
          </a:p>
          <a:p>
            <a:pPr lvl="1"/>
            <a:r>
              <a:rPr lang="en-US" sz="2000" smtClean="0"/>
              <a:t>Multiple/repeated preambles are transmitted with the same UE Tx beam.</a:t>
            </a:r>
          </a:p>
          <a:p>
            <a:pPr lvl="2"/>
            <a:r>
              <a:rPr lang="en-US" sz="1600" smtClean="0"/>
              <a:t>(For example, to cover gNB RX beam sweeping in case of NO Tx/Rx reciprocity at the gNB)</a:t>
            </a:r>
          </a:p>
          <a:p>
            <a:pPr lvl="1"/>
            <a:r>
              <a:rPr lang="en-US" sz="2000" smtClean="0"/>
              <a:t>UE may switch UE Tx beam between subsequent transmissions of multiple/repeated preambles</a:t>
            </a:r>
          </a:p>
          <a:p>
            <a:pPr lvl="2"/>
            <a:r>
              <a:rPr lang="sv-SE" sz="1600" smtClean="0"/>
              <a:t>(For example, to cover UE Tx beam sweeping in case of NO Tx/Rx reciprocity at the UE)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sz="1600" smtClean="0"/>
          </a:p>
          <a:p>
            <a:endParaRPr lang="en-US" sz="2400" smtClean="0"/>
          </a:p>
          <a:p>
            <a:pPr>
              <a:buNone/>
            </a:pPr>
            <a:endParaRPr lang="en-US" sz="2400" smtClean="0"/>
          </a:p>
          <a:p>
            <a:pPr>
              <a:buNone/>
            </a:pPr>
            <a:endParaRPr lang="en-US" sz="16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Example: one preamble </a:t>
            </a:r>
            <a:endParaRPr kumimoji="1" lang="ja-JP" altLang="en-US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3401073"/>
            <a:ext cx="5982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/>
              <a:t>UE </a:t>
            </a:r>
            <a:r>
              <a:rPr lang="sv-SE" sz="1400" dirty="0" smtClean="0"/>
              <a:t>Tx</a:t>
            </a:r>
          </a:p>
          <a:p>
            <a:r>
              <a:rPr lang="sv-SE" sz="1400" dirty="0" smtClean="0"/>
              <a:t>beam</a:t>
            </a:r>
            <a:endParaRPr lang="en-GB" sz="1400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7898872" y="2958486"/>
            <a:ext cx="0" cy="309064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7766867" y="3576614"/>
            <a:ext cx="197409" cy="2649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 rot="5400000">
            <a:off x="7629211" y="3428557"/>
            <a:ext cx="176608" cy="29611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7766867" y="3311702"/>
            <a:ext cx="197409" cy="264912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 rot="5400000">
            <a:off x="7925324" y="3428557"/>
            <a:ext cx="176608" cy="29611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2862424" y="2140719"/>
            <a:ext cx="942943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227689" y="1844824"/>
            <a:ext cx="5196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/>
              <a:t>time</a:t>
            </a:r>
            <a:endParaRPr lang="en-GB" sz="1400" dirty="0"/>
          </a:p>
        </p:txBody>
      </p:sp>
      <p:sp>
        <p:nvSpPr>
          <p:cNvPr id="18" name="TextBox 17"/>
          <p:cNvSpPr txBox="1"/>
          <p:nvPr/>
        </p:nvSpPr>
        <p:spPr>
          <a:xfrm>
            <a:off x="1184451" y="2384510"/>
            <a:ext cx="377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dirty="0" smtClean="0"/>
              <a:t>...</a:t>
            </a:r>
            <a:endParaRPr lang="en-GB" sz="2000" dirty="0"/>
          </a:p>
        </p:txBody>
      </p:sp>
      <p:grpSp>
        <p:nvGrpSpPr>
          <p:cNvPr id="19" name="Group 169"/>
          <p:cNvGrpSpPr/>
          <p:nvPr/>
        </p:nvGrpSpPr>
        <p:grpSpPr>
          <a:xfrm>
            <a:off x="2368903" y="2384511"/>
            <a:ext cx="592226" cy="529823"/>
            <a:chOff x="8100392" y="1484784"/>
            <a:chExt cx="864096" cy="864096"/>
          </a:xfrm>
        </p:grpSpPr>
        <p:sp>
          <p:nvSpPr>
            <p:cNvPr id="20" name="Oval 19"/>
            <p:cNvSpPr/>
            <p:nvPr/>
          </p:nvSpPr>
          <p:spPr>
            <a:xfrm>
              <a:off x="8532440" y="1844824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Oval 20"/>
            <p:cNvSpPr/>
            <p:nvPr/>
          </p:nvSpPr>
          <p:spPr>
            <a:xfrm>
              <a:off x="8100392" y="1844824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2" name="Group 42"/>
            <p:cNvGrpSpPr/>
            <p:nvPr/>
          </p:nvGrpSpPr>
          <p:grpSpPr>
            <a:xfrm>
              <a:off x="8111418" y="1493927"/>
              <a:ext cx="488131" cy="432048"/>
              <a:chOff x="550578" y="1493927"/>
              <a:chExt cx="488131" cy="432048"/>
            </a:xfrm>
          </p:grpSpPr>
          <p:sp>
            <p:nvSpPr>
              <p:cNvPr id="35" name="Oval 34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6" name="Oval 35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7" name="Oval 36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3" name="Oval 22"/>
            <p:cNvSpPr/>
            <p:nvPr/>
          </p:nvSpPr>
          <p:spPr>
            <a:xfrm rot="5400000">
              <a:off x="8316416" y="1628800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Oval 23"/>
            <p:cNvSpPr/>
            <p:nvPr/>
          </p:nvSpPr>
          <p:spPr>
            <a:xfrm rot="17530290">
              <a:off x="8213621" y="2044923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Oval 24"/>
            <p:cNvSpPr/>
            <p:nvPr/>
          </p:nvSpPr>
          <p:spPr>
            <a:xfrm rot="18626236">
              <a:off x="8142157" y="1988840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Oval 25"/>
            <p:cNvSpPr/>
            <p:nvPr/>
          </p:nvSpPr>
          <p:spPr>
            <a:xfrm rot="20498313">
              <a:off x="8100393" y="1919557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Oval 26"/>
            <p:cNvSpPr/>
            <p:nvPr/>
          </p:nvSpPr>
          <p:spPr>
            <a:xfrm rot="5400000">
              <a:off x="8316416" y="206084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8" name="Group 52"/>
            <p:cNvGrpSpPr/>
            <p:nvPr/>
          </p:nvGrpSpPr>
          <p:grpSpPr>
            <a:xfrm rot="5400000" flipH="1">
              <a:off x="8504398" y="1872865"/>
              <a:ext cx="488131" cy="432048"/>
              <a:chOff x="1784512" y="1646327"/>
              <a:chExt cx="488131" cy="432048"/>
            </a:xfrm>
          </p:grpSpPr>
          <p:sp>
            <p:nvSpPr>
              <p:cNvPr id="32" name="Oval 31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3" name="Oval 32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4" name="Oval 33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29" name="Oval 28"/>
            <p:cNvSpPr/>
            <p:nvPr/>
          </p:nvSpPr>
          <p:spPr>
            <a:xfrm rot="17530290" flipH="1" flipV="1">
              <a:off x="8419212" y="1628800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Oval 29"/>
            <p:cNvSpPr/>
            <p:nvPr/>
          </p:nvSpPr>
          <p:spPr>
            <a:xfrm rot="18626236" flipH="1" flipV="1">
              <a:off x="8490676" y="1684883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Oval 30"/>
            <p:cNvSpPr/>
            <p:nvPr/>
          </p:nvSpPr>
          <p:spPr>
            <a:xfrm rot="20498313" flipH="1" flipV="1">
              <a:off x="8532440" y="1754166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0" y="2472815"/>
            <a:ext cx="814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400" smtClean="0"/>
              <a:t>TRP</a:t>
            </a:r>
            <a:endParaRPr lang="sv-SE" sz="1400" dirty="0" smtClean="0"/>
          </a:p>
          <a:p>
            <a:r>
              <a:rPr lang="sv-SE" sz="1400" dirty="0" smtClean="0"/>
              <a:t>Rx beam</a:t>
            </a:r>
            <a:endParaRPr lang="en-GB" sz="1400" dirty="0"/>
          </a:p>
        </p:txBody>
      </p:sp>
      <p:grpSp>
        <p:nvGrpSpPr>
          <p:cNvPr id="39" name="Group 170"/>
          <p:cNvGrpSpPr/>
          <p:nvPr/>
        </p:nvGrpSpPr>
        <p:grpSpPr>
          <a:xfrm>
            <a:off x="659880" y="2384510"/>
            <a:ext cx="592226" cy="529825"/>
            <a:chOff x="5940152" y="1484782"/>
            <a:chExt cx="864096" cy="864098"/>
          </a:xfrm>
        </p:grpSpPr>
        <p:grpSp>
          <p:nvGrpSpPr>
            <p:cNvPr id="40" name="Group 38"/>
            <p:cNvGrpSpPr/>
            <p:nvPr/>
          </p:nvGrpSpPr>
          <p:grpSpPr>
            <a:xfrm>
              <a:off x="5951178" y="1493926"/>
              <a:ext cx="488131" cy="432048"/>
              <a:chOff x="550578" y="1493927"/>
              <a:chExt cx="488131" cy="432048"/>
            </a:xfrm>
          </p:grpSpPr>
          <p:sp>
            <p:nvSpPr>
              <p:cNvPr id="57" name="Oval 56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8" name="Oval 57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9" name="Oval 58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1" name="Oval 40"/>
            <p:cNvSpPr/>
            <p:nvPr/>
          </p:nvSpPr>
          <p:spPr>
            <a:xfrm rot="5400000">
              <a:off x="6156176" y="1628799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2" name="Group 28"/>
            <p:cNvGrpSpPr/>
            <p:nvPr/>
          </p:nvGrpSpPr>
          <p:grpSpPr>
            <a:xfrm rot="16200000">
              <a:off x="5912111" y="1872866"/>
              <a:ext cx="488131" cy="432048"/>
              <a:chOff x="1784512" y="1646327"/>
              <a:chExt cx="488131" cy="432048"/>
            </a:xfrm>
          </p:grpSpPr>
          <p:sp>
            <p:nvSpPr>
              <p:cNvPr id="54" name="Oval 53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5" name="Oval 54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6" name="Oval 55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3" name="Oval 42"/>
            <p:cNvSpPr/>
            <p:nvPr/>
          </p:nvSpPr>
          <p:spPr>
            <a:xfrm rot="5400000">
              <a:off x="6156176" y="206084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4" name="Group 30"/>
            <p:cNvGrpSpPr/>
            <p:nvPr/>
          </p:nvGrpSpPr>
          <p:grpSpPr>
            <a:xfrm rot="5400000" flipH="1">
              <a:off x="6344158" y="1872865"/>
              <a:ext cx="488131" cy="432048"/>
              <a:chOff x="1784512" y="1646327"/>
              <a:chExt cx="488131" cy="432048"/>
            </a:xfrm>
          </p:grpSpPr>
          <p:sp>
            <p:nvSpPr>
              <p:cNvPr id="51" name="Oval 50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2" name="Oval 51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3" name="Oval 52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5" name="Group 34"/>
            <p:cNvGrpSpPr/>
            <p:nvPr/>
          </p:nvGrpSpPr>
          <p:grpSpPr>
            <a:xfrm rot="16200000" flipH="1" flipV="1">
              <a:off x="6344158" y="1512824"/>
              <a:ext cx="488131" cy="432048"/>
              <a:chOff x="1784512" y="1646327"/>
              <a:chExt cx="488131" cy="432048"/>
            </a:xfrm>
          </p:grpSpPr>
          <p:sp>
            <p:nvSpPr>
              <p:cNvPr id="48" name="Oval 47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9" name="Oval 48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50" name="Oval 49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6" name="Oval 45"/>
            <p:cNvSpPr/>
            <p:nvPr/>
          </p:nvSpPr>
          <p:spPr>
            <a:xfrm>
              <a:off x="6372200" y="1844823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Oval 46"/>
            <p:cNvSpPr/>
            <p:nvPr/>
          </p:nvSpPr>
          <p:spPr>
            <a:xfrm>
              <a:off x="5940152" y="1844823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1" name="Oval 60"/>
          <p:cNvSpPr/>
          <p:nvPr/>
        </p:nvSpPr>
        <p:spPr>
          <a:xfrm>
            <a:off x="1480564" y="2605271"/>
            <a:ext cx="296113" cy="88304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Oval 67"/>
          <p:cNvSpPr/>
          <p:nvPr/>
        </p:nvSpPr>
        <p:spPr>
          <a:xfrm rot="20498313">
            <a:off x="1480565" y="2651094"/>
            <a:ext cx="296113" cy="88304"/>
          </a:xfrm>
          <a:prstGeom prst="ellipse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TextBox 75"/>
          <p:cNvSpPr txBox="1"/>
          <p:nvPr/>
        </p:nvSpPr>
        <p:spPr>
          <a:xfrm>
            <a:off x="2028014" y="2384511"/>
            <a:ext cx="377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dirty="0" smtClean="0"/>
              <a:t>...</a:t>
            </a:r>
            <a:endParaRPr lang="en-GB" sz="2000" dirty="0"/>
          </a:p>
        </p:txBody>
      </p:sp>
      <p:grpSp>
        <p:nvGrpSpPr>
          <p:cNvPr id="254" name="Group 253"/>
          <p:cNvGrpSpPr/>
          <p:nvPr/>
        </p:nvGrpSpPr>
        <p:grpSpPr>
          <a:xfrm>
            <a:off x="1488121" y="2384511"/>
            <a:ext cx="584669" cy="529823"/>
            <a:chOff x="1488121" y="2384511"/>
            <a:chExt cx="584669" cy="529823"/>
          </a:xfrm>
        </p:grpSpPr>
        <p:sp>
          <p:nvSpPr>
            <p:cNvPr id="60" name="Oval 59"/>
            <p:cNvSpPr/>
            <p:nvPr/>
          </p:nvSpPr>
          <p:spPr>
            <a:xfrm>
              <a:off x="1776677" y="2605271"/>
              <a:ext cx="296113" cy="883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62" name="Group 42"/>
            <p:cNvGrpSpPr/>
            <p:nvPr/>
          </p:nvGrpSpPr>
          <p:grpSpPr>
            <a:xfrm>
              <a:off x="1488121" y="2390117"/>
              <a:ext cx="334550" cy="264912"/>
              <a:chOff x="550578" y="1493927"/>
              <a:chExt cx="488131" cy="432048"/>
            </a:xfrm>
          </p:grpSpPr>
          <p:sp>
            <p:nvSpPr>
              <p:cNvPr id="63" name="Oval 62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4" name="Oval 63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5" name="Oval 64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6" name="Oval 65"/>
            <p:cNvSpPr/>
            <p:nvPr/>
          </p:nvSpPr>
          <p:spPr>
            <a:xfrm rot="17530290">
              <a:off x="1573768" y="2722762"/>
              <a:ext cx="264912" cy="987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Oval 66"/>
            <p:cNvSpPr/>
            <p:nvPr/>
          </p:nvSpPr>
          <p:spPr>
            <a:xfrm rot="18626236">
              <a:off x="1524789" y="2688375"/>
              <a:ext cx="264912" cy="987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69" name="Group 52"/>
            <p:cNvGrpSpPr/>
            <p:nvPr/>
          </p:nvGrpSpPr>
          <p:grpSpPr>
            <a:xfrm rot="5400000" flipH="1">
              <a:off x="1775083" y="2606864"/>
              <a:ext cx="299299" cy="296113"/>
              <a:chOff x="1784512" y="1646327"/>
              <a:chExt cx="488131" cy="432048"/>
            </a:xfrm>
          </p:grpSpPr>
          <p:sp>
            <p:nvSpPr>
              <p:cNvPr id="70" name="Oval 69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1" name="Oval 70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2" name="Oval 71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3" name="Oval 72"/>
            <p:cNvSpPr/>
            <p:nvPr/>
          </p:nvSpPr>
          <p:spPr>
            <a:xfrm rot="17530290" flipH="1" flipV="1">
              <a:off x="1714674" y="2467615"/>
              <a:ext cx="264912" cy="987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4" name="Oval 73"/>
            <p:cNvSpPr/>
            <p:nvPr/>
          </p:nvSpPr>
          <p:spPr>
            <a:xfrm rot="18626236" flipH="1" flipV="1">
              <a:off x="1763654" y="2502002"/>
              <a:ext cx="264912" cy="987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Oval 74"/>
            <p:cNvSpPr/>
            <p:nvPr/>
          </p:nvSpPr>
          <p:spPr>
            <a:xfrm rot="20498313" flipH="1" flipV="1">
              <a:off x="1776677" y="2549684"/>
              <a:ext cx="296113" cy="883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7" name="Oval 76"/>
            <p:cNvSpPr/>
            <p:nvPr/>
          </p:nvSpPr>
          <p:spPr>
            <a:xfrm rot="5400000">
              <a:off x="1644221" y="2467615"/>
              <a:ext cx="264912" cy="98704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8" name="Oval 77"/>
            <p:cNvSpPr/>
            <p:nvPr/>
          </p:nvSpPr>
          <p:spPr>
            <a:xfrm rot="5400000">
              <a:off x="1644221" y="2732526"/>
              <a:ext cx="264912" cy="98704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9" name="TextBox 78"/>
          <p:cNvSpPr txBox="1"/>
          <p:nvPr/>
        </p:nvSpPr>
        <p:spPr>
          <a:xfrm>
            <a:off x="4244284" y="2384510"/>
            <a:ext cx="377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dirty="0" smtClean="0"/>
              <a:t>...</a:t>
            </a:r>
            <a:endParaRPr lang="en-GB" sz="2000" dirty="0"/>
          </a:p>
        </p:txBody>
      </p:sp>
      <p:grpSp>
        <p:nvGrpSpPr>
          <p:cNvPr id="80" name="Group 169"/>
          <p:cNvGrpSpPr/>
          <p:nvPr/>
        </p:nvGrpSpPr>
        <p:grpSpPr>
          <a:xfrm>
            <a:off x="5428735" y="2384511"/>
            <a:ext cx="592226" cy="529823"/>
            <a:chOff x="8100392" y="1484784"/>
            <a:chExt cx="864096" cy="864096"/>
          </a:xfrm>
        </p:grpSpPr>
        <p:sp>
          <p:nvSpPr>
            <p:cNvPr id="81" name="Oval 80"/>
            <p:cNvSpPr/>
            <p:nvPr/>
          </p:nvSpPr>
          <p:spPr>
            <a:xfrm>
              <a:off x="8532440" y="1844824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2" name="Oval 81"/>
            <p:cNvSpPr/>
            <p:nvPr/>
          </p:nvSpPr>
          <p:spPr>
            <a:xfrm>
              <a:off x="8100392" y="1844824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83" name="Group 42"/>
            <p:cNvGrpSpPr/>
            <p:nvPr/>
          </p:nvGrpSpPr>
          <p:grpSpPr>
            <a:xfrm>
              <a:off x="8111418" y="1493927"/>
              <a:ext cx="488131" cy="432048"/>
              <a:chOff x="550578" y="1493927"/>
              <a:chExt cx="488131" cy="432048"/>
            </a:xfrm>
          </p:grpSpPr>
          <p:sp>
            <p:nvSpPr>
              <p:cNvPr id="96" name="Oval 95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7" name="Oval 96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8" name="Oval 97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84" name="Oval 83"/>
            <p:cNvSpPr/>
            <p:nvPr/>
          </p:nvSpPr>
          <p:spPr>
            <a:xfrm rot="5400000">
              <a:off x="8316416" y="1628800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5" name="Oval 84"/>
            <p:cNvSpPr/>
            <p:nvPr/>
          </p:nvSpPr>
          <p:spPr>
            <a:xfrm rot="17530290">
              <a:off x="8213621" y="2044923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6" name="Oval 85"/>
            <p:cNvSpPr/>
            <p:nvPr/>
          </p:nvSpPr>
          <p:spPr>
            <a:xfrm rot="18626236">
              <a:off x="8142157" y="1988840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7" name="Oval 86"/>
            <p:cNvSpPr/>
            <p:nvPr/>
          </p:nvSpPr>
          <p:spPr>
            <a:xfrm rot="20498313">
              <a:off x="8100393" y="1919557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8" name="Oval 87"/>
            <p:cNvSpPr/>
            <p:nvPr/>
          </p:nvSpPr>
          <p:spPr>
            <a:xfrm rot="5400000">
              <a:off x="8316416" y="206084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89" name="Group 52"/>
            <p:cNvGrpSpPr/>
            <p:nvPr/>
          </p:nvGrpSpPr>
          <p:grpSpPr>
            <a:xfrm rot="5400000" flipH="1">
              <a:off x="8504398" y="1872865"/>
              <a:ext cx="488131" cy="432048"/>
              <a:chOff x="1784512" y="1646327"/>
              <a:chExt cx="488131" cy="432048"/>
            </a:xfrm>
          </p:grpSpPr>
          <p:sp>
            <p:nvSpPr>
              <p:cNvPr id="93" name="Oval 92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4" name="Oval 93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5" name="Oval 94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90" name="Oval 89"/>
            <p:cNvSpPr/>
            <p:nvPr/>
          </p:nvSpPr>
          <p:spPr>
            <a:xfrm rot="17530290" flipH="1" flipV="1">
              <a:off x="8419212" y="1628800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1" name="Oval 90"/>
            <p:cNvSpPr/>
            <p:nvPr/>
          </p:nvSpPr>
          <p:spPr>
            <a:xfrm rot="18626236" flipH="1" flipV="1">
              <a:off x="8490676" y="1684883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2" name="Oval 91"/>
            <p:cNvSpPr/>
            <p:nvPr/>
          </p:nvSpPr>
          <p:spPr>
            <a:xfrm rot="20498313" flipH="1" flipV="1">
              <a:off x="8532440" y="1754166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99" name="Group 170"/>
          <p:cNvGrpSpPr/>
          <p:nvPr/>
        </p:nvGrpSpPr>
        <p:grpSpPr>
          <a:xfrm>
            <a:off x="3719712" y="2384510"/>
            <a:ext cx="592226" cy="529825"/>
            <a:chOff x="5940152" y="1484782"/>
            <a:chExt cx="864096" cy="864098"/>
          </a:xfrm>
        </p:grpSpPr>
        <p:grpSp>
          <p:nvGrpSpPr>
            <p:cNvPr id="100" name="Group 38"/>
            <p:cNvGrpSpPr/>
            <p:nvPr/>
          </p:nvGrpSpPr>
          <p:grpSpPr>
            <a:xfrm>
              <a:off x="5951178" y="1493926"/>
              <a:ext cx="488131" cy="432048"/>
              <a:chOff x="550578" y="1493927"/>
              <a:chExt cx="488131" cy="432048"/>
            </a:xfrm>
          </p:grpSpPr>
          <p:sp>
            <p:nvSpPr>
              <p:cNvPr id="117" name="Oval 116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8" name="Oval 117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9" name="Oval 118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1" name="Oval 100"/>
            <p:cNvSpPr/>
            <p:nvPr/>
          </p:nvSpPr>
          <p:spPr>
            <a:xfrm rot="5400000">
              <a:off x="6156176" y="1628799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02" name="Group 214"/>
            <p:cNvGrpSpPr/>
            <p:nvPr/>
          </p:nvGrpSpPr>
          <p:grpSpPr>
            <a:xfrm rot="16200000">
              <a:off x="5912111" y="1872866"/>
              <a:ext cx="488131" cy="432048"/>
              <a:chOff x="1784512" y="1646327"/>
              <a:chExt cx="488131" cy="432048"/>
            </a:xfrm>
          </p:grpSpPr>
          <p:sp>
            <p:nvSpPr>
              <p:cNvPr id="114" name="Oval 113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5" name="Oval 114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6" name="Oval 115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3" name="Oval 102"/>
            <p:cNvSpPr/>
            <p:nvPr/>
          </p:nvSpPr>
          <p:spPr>
            <a:xfrm rot="5400000">
              <a:off x="6156176" y="206084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04" name="Group 216"/>
            <p:cNvGrpSpPr/>
            <p:nvPr/>
          </p:nvGrpSpPr>
          <p:grpSpPr>
            <a:xfrm rot="5400000" flipH="1">
              <a:off x="6344158" y="1872865"/>
              <a:ext cx="488131" cy="432048"/>
              <a:chOff x="1784512" y="1646327"/>
              <a:chExt cx="488131" cy="432048"/>
            </a:xfrm>
          </p:grpSpPr>
          <p:sp>
            <p:nvSpPr>
              <p:cNvPr id="111" name="Oval 110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2" name="Oval 111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3" name="Oval 112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05" name="Group 34"/>
            <p:cNvGrpSpPr/>
            <p:nvPr/>
          </p:nvGrpSpPr>
          <p:grpSpPr>
            <a:xfrm rot="16200000" flipH="1" flipV="1">
              <a:off x="6344158" y="1512824"/>
              <a:ext cx="488131" cy="432048"/>
              <a:chOff x="1784512" y="1646327"/>
              <a:chExt cx="488131" cy="432048"/>
            </a:xfrm>
          </p:grpSpPr>
          <p:sp>
            <p:nvSpPr>
              <p:cNvPr id="108" name="Oval 107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9" name="Oval 108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0" name="Oval 109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06" name="Oval 105"/>
            <p:cNvSpPr/>
            <p:nvPr/>
          </p:nvSpPr>
          <p:spPr>
            <a:xfrm>
              <a:off x="6372200" y="1844823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7" name="Oval 106"/>
            <p:cNvSpPr/>
            <p:nvPr/>
          </p:nvSpPr>
          <p:spPr>
            <a:xfrm>
              <a:off x="5940152" y="1844823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5087846" y="2384511"/>
            <a:ext cx="377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dirty="0" smtClean="0"/>
              <a:t>...</a:t>
            </a:r>
            <a:endParaRPr lang="en-GB" sz="2000" dirty="0"/>
          </a:p>
        </p:txBody>
      </p:sp>
      <p:grpSp>
        <p:nvGrpSpPr>
          <p:cNvPr id="256" name="Group 255"/>
          <p:cNvGrpSpPr/>
          <p:nvPr/>
        </p:nvGrpSpPr>
        <p:grpSpPr>
          <a:xfrm>
            <a:off x="4540397" y="2384511"/>
            <a:ext cx="592225" cy="529823"/>
            <a:chOff x="4540397" y="2384511"/>
            <a:chExt cx="592225" cy="529823"/>
          </a:xfrm>
        </p:grpSpPr>
        <p:sp>
          <p:nvSpPr>
            <p:cNvPr id="120" name="Oval 119"/>
            <p:cNvSpPr/>
            <p:nvPr/>
          </p:nvSpPr>
          <p:spPr>
            <a:xfrm>
              <a:off x="4836509" y="2605271"/>
              <a:ext cx="296113" cy="883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1" name="Oval 120"/>
            <p:cNvSpPr/>
            <p:nvPr/>
          </p:nvSpPr>
          <p:spPr>
            <a:xfrm>
              <a:off x="4540397" y="2605271"/>
              <a:ext cx="296113" cy="883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22" name="Group 42"/>
            <p:cNvGrpSpPr/>
            <p:nvPr/>
          </p:nvGrpSpPr>
          <p:grpSpPr>
            <a:xfrm>
              <a:off x="4547953" y="2390117"/>
              <a:ext cx="334550" cy="264912"/>
              <a:chOff x="550578" y="1493927"/>
              <a:chExt cx="488131" cy="432048"/>
            </a:xfrm>
          </p:grpSpPr>
          <p:sp>
            <p:nvSpPr>
              <p:cNvPr id="123" name="Oval 122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4" name="Oval 123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5" name="Oval 124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26" name="Oval 125"/>
            <p:cNvSpPr/>
            <p:nvPr/>
          </p:nvSpPr>
          <p:spPr>
            <a:xfrm rot="17530290">
              <a:off x="4633601" y="2722762"/>
              <a:ext cx="264912" cy="987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7" name="Oval 126"/>
            <p:cNvSpPr/>
            <p:nvPr/>
          </p:nvSpPr>
          <p:spPr>
            <a:xfrm rot="18626236">
              <a:off x="4584622" y="2688375"/>
              <a:ext cx="264912" cy="987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8" name="Oval 127"/>
            <p:cNvSpPr/>
            <p:nvPr/>
          </p:nvSpPr>
          <p:spPr>
            <a:xfrm rot="20498313">
              <a:off x="4540397" y="2651094"/>
              <a:ext cx="296113" cy="883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29" name="Group 52"/>
            <p:cNvGrpSpPr/>
            <p:nvPr/>
          </p:nvGrpSpPr>
          <p:grpSpPr>
            <a:xfrm rot="5400000" flipH="1">
              <a:off x="4834916" y="2606864"/>
              <a:ext cx="299299" cy="296113"/>
              <a:chOff x="1784512" y="1646327"/>
              <a:chExt cx="488131" cy="432048"/>
            </a:xfrm>
          </p:grpSpPr>
          <p:sp>
            <p:nvSpPr>
              <p:cNvPr id="130" name="Oval 129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1" name="Oval 130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2" name="Oval 131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33" name="Oval 132"/>
            <p:cNvSpPr/>
            <p:nvPr/>
          </p:nvSpPr>
          <p:spPr>
            <a:xfrm rot="17530290" flipH="1" flipV="1">
              <a:off x="4774507" y="2467615"/>
              <a:ext cx="264912" cy="987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4" name="Oval 133"/>
            <p:cNvSpPr/>
            <p:nvPr/>
          </p:nvSpPr>
          <p:spPr>
            <a:xfrm rot="18626236" flipH="1" flipV="1">
              <a:off x="4823486" y="2502002"/>
              <a:ext cx="264912" cy="987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5" name="Oval 134"/>
            <p:cNvSpPr/>
            <p:nvPr/>
          </p:nvSpPr>
          <p:spPr>
            <a:xfrm rot="20498313" flipH="1" flipV="1">
              <a:off x="4836509" y="2549684"/>
              <a:ext cx="296113" cy="883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7" name="Oval 136"/>
            <p:cNvSpPr/>
            <p:nvPr/>
          </p:nvSpPr>
          <p:spPr>
            <a:xfrm rot="5400000">
              <a:off x="4704054" y="2467615"/>
              <a:ext cx="264912" cy="98704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8" name="Oval 137"/>
            <p:cNvSpPr/>
            <p:nvPr/>
          </p:nvSpPr>
          <p:spPr>
            <a:xfrm rot="5400000">
              <a:off x="4704054" y="2732526"/>
              <a:ext cx="264912" cy="98704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39" name="TextBox 138"/>
          <p:cNvSpPr txBox="1"/>
          <p:nvPr/>
        </p:nvSpPr>
        <p:spPr>
          <a:xfrm>
            <a:off x="7304116" y="2384510"/>
            <a:ext cx="377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dirty="0" smtClean="0"/>
              <a:t>...</a:t>
            </a:r>
            <a:endParaRPr lang="en-GB" sz="2000" dirty="0"/>
          </a:p>
        </p:txBody>
      </p:sp>
      <p:grpSp>
        <p:nvGrpSpPr>
          <p:cNvPr id="140" name="Group 169"/>
          <p:cNvGrpSpPr/>
          <p:nvPr/>
        </p:nvGrpSpPr>
        <p:grpSpPr>
          <a:xfrm>
            <a:off x="8488567" y="2384511"/>
            <a:ext cx="592226" cy="529823"/>
            <a:chOff x="8100392" y="1484784"/>
            <a:chExt cx="864096" cy="864096"/>
          </a:xfrm>
        </p:grpSpPr>
        <p:sp>
          <p:nvSpPr>
            <p:cNvPr id="141" name="Oval 140"/>
            <p:cNvSpPr/>
            <p:nvPr/>
          </p:nvSpPr>
          <p:spPr>
            <a:xfrm>
              <a:off x="8532440" y="1844824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2" name="Oval 141"/>
            <p:cNvSpPr/>
            <p:nvPr/>
          </p:nvSpPr>
          <p:spPr>
            <a:xfrm>
              <a:off x="8100392" y="1844824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43" name="Group 42"/>
            <p:cNvGrpSpPr/>
            <p:nvPr/>
          </p:nvGrpSpPr>
          <p:grpSpPr>
            <a:xfrm>
              <a:off x="8111418" y="1493927"/>
              <a:ext cx="488131" cy="432048"/>
              <a:chOff x="550578" y="1493927"/>
              <a:chExt cx="488131" cy="432048"/>
            </a:xfrm>
          </p:grpSpPr>
          <p:sp>
            <p:nvSpPr>
              <p:cNvPr id="156" name="Oval 155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7" name="Oval 156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8" name="Oval 157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44" name="Oval 143"/>
            <p:cNvSpPr/>
            <p:nvPr/>
          </p:nvSpPr>
          <p:spPr>
            <a:xfrm rot="5400000">
              <a:off x="8316416" y="1628800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5" name="Oval 144"/>
            <p:cNvSpPr/>
            <p:nvPr/>
          </p:nvSpPr>
          <p:spPr>
            <a:xfrm rot="17530290">
              <a:off x="8213621" y="2044923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6" name="Oval 145"/>
            <p:cNvSpPr/>
            <p:nvPr/>
          </p:nvSpPr>
          <p:spPr>
            <a:xfrm rot="18626236">
              <a:off x="8142157" y="1988840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7" name="Oval 146"/>
            <p:cNvSpPr/>
            <p:nvPr/>
          </p:nvSpPr>
          <p:spPr>
            <a:xfrm rot="20498313">
              <a:off x="8100393" y="1919557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8" name="Oval 147"/>
            <p:cNvSpPr/>
            <p:nvPr/>
          </p:nvSpPr>
          <p:spPr>
            <a:xfrm rot="5400000">
              <a:off x="8316416" y="206084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49" name="Group 52"/>
            <p:cNvGrpSpPr/>
            <p:nvPr/>
          </p:nvGrpSpPr>
          <p:grpSpPr>
            <a:xfrm rot="5400000" flipH="1">
              <a:off x="8504398" y="1872865"/>
              <a:ext cx="488131" cy="432048"/>
              <a:chOff x="1784512" y="1646327"/>
              <a:chExt cx="488131" cy="432048"/>
            </a:xfrm>
          </p:grpSpPr>
          <p:sp>
            <p:nvSpPr>
              <p:cNvPr id="153" name="Oval 152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4" name="Oval 153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5" name="Oval 154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50" name="Oval 149"/>
            <p:cNvSpPr/>
            <p:nvPr/>
          </p:nvSpPr>
          <p:spPr>
            <a:xfrm rot="17530290" flipH="1" flipV="1">
              <a:off x="8419212" y="1628800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1" name="Oval 150"/>
            <p:cNvSpPr/>
            <p:nvPr/>
          </p:nvSpPr>
          <p:spPr>
            <a:xfrm rot="18626236" flipH="1" flipV="1">
              <a:off x="8490676" y="1684883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2" name="Oval 151"/>
            <p:cNvSpPr/>
            <p:nvPr/>
          </p:nvSpPr>
          <p:spPr>
            <a:xfrm rot="20498313" flipH="1" flipV="1">
              <a:off x="8532440" y="1754166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59" name="Group 170"/>
          <p:cNvGrpSpPr/>
          <p:nvPr/>
        </p:nvGrpSpPr>
        <p:grpSpPr>
          <a:xfrm>
            <a:off x="6779545" y="2384510"/>
            <a:ext cx="592226" cy="529825"/>
            <a:chOff x="5940152" y="1484782"/>
            <a:chExt cx="864096" cy="864098"/>
          </a:xfrm>
        </p:grpSpPr>
        <p:grpSp>
          <p:nvGrpSpPr>
            <p:cNvPr id="160" name="Group 38"/>
            <p:cNvGrpSpPr/>
            <p:nvPr/>
          </p:nvGrpSpPr>
          <p:grpSpPr>
            <a:xfrm>
              <a:off x="5951178" y="1493926"/>
              <a:ext cx="488131" cy="432048"/>
              <a:chOff x="550578" y="1493927"/>
              <a:chExt cx="488131" cy="432048"/>
            </a:xfrm>
          </p:grpSpPr>
          <p:sp>
            <p:nvSpPr>
              <p:cNvPr id="177" name="Oval 176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8" name="Oval 177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9" name="Oval 178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61" name="Oval 160"/>
            <p:cNvSpPr/>
            <p:nvPr/>
          </p:nvSpPr>
          <p:spPr>
            <a:xfrm rot="5400000">
              <a:off x="6156176" y="1628799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62" name="Group 214"/>
            <p:cNvGrpSpPr/>
            <p:nvPr/>
          </p:nvGrpSpPr>
          <p:grpSpPr>
            <a:xfrm rot="16200000">
              <a:off x="5912111" y="1872866"/>
              <a:ext cx="488131" cy="432048"/>
              <a:chOff x="1784512" y="1646327"/>
              <a:chExt cx="488131" cy="432048"/>
            </a:xfrm>
          </p:grpSpPr>
          <p:sp>
            <p:nvSpPr>
              <p:cNvPr id="174" name="Oval 173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5" name="Oval 174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6" name="Oval 175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63" name="Oval 162"/>
            <p:cNvSpPr/>
            <p:nvPr/>
          </p:nvSpPr>
          <p:spPr>
            <a:xfrm rot="5400000">
              <a:off x="6156176" y="206084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64" name="Group 216"/>
            <p:cNvGrpSpPr/>
            <p:nvPr/>
          </p:nvGrpSpPr>
          <p:grpSpPr>
            <a:xfrm rot="5400000" flipH="1">
              <a:off x="6344158" y="1872865"/>
              <a:ext cx="488131" cy="432048"/>
              <a:chOff x="1784512" y="1646327"/>
              <a:chExt cx="488131" cy="432048"/>
            </a:xfrm>
          </p:grpSpPr>
          <p:sp>
            <p:nvSpPr>
              <p:cNvPr id="171" name="Oval 170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2" name="Oval 171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3" name="Oval 172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65" name="Group 34"/>
            <p:cNvGrpSpPr/>
            <p:nvPr/>
          </p:nvGrpSpPr>
          <p:grpSpPr>
            <a:xfrm rot="16200000" flipH="1" flipV="1">
              <a:off x="6344158" y="1512824"/>
              <a:ext cx="488131" cy="432048"/>
              <a:chOff x="1784512" y="1646327"/>
              <a:chExt cx="488131" cy="432048"/>
            </a:xfrm>
          </p:grpSpPr>
          <p:sp>
            <p:nvSpPr>
              <p:cNvPr id="168" name="Oval 167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9" name="Oval 168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70" name="Oval 169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66" name="Oval 165"/>
            <p:cNvSpPr/>
            <p:nvPr/>
          </p:nvSpPr>
          <p:spPr>
            <a:xfrm>
              <a:off x="6372200" y="1844823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7" name="Oval 166"/>
            <p:cNvSpPr/>
            <p:nvPr/>
          </p:nvSpPr>
          <p:spPr>
            <a:xfrm>
              <a:off x="5940152" y="1844823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96" name="TextBox 195"/>
          <p:cNvSpPr txBox="1"/>
          <p:nvPr/>
        </p:nvSpPr>
        <p:spPr>
          <a:xfrm>
            <a:off x="8147679" y="2384511"/>
            <a:ext cx="3770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dirty="0" smtClean="0"/>
              <a:t>...</a:t>
            </a:r>
            <a:endParaRPr lang="en-GB" sz="2000" dirty="0"/>
          </a:p>
        </p:txBody>
      </p:sp>
      <p:grpSp>
        <p:nvGrpSpPr>
          <p:cNvPr id="258" name="Group 257"/>
          <p:cNvGrpSpPr/>
          <p:nvPr/>
        </p:nvGrpSpPr>
        <p:grpSpPr>
          <a:xfrm>
            <a:off x="7600229" y="2384511"/>
            <a:ext cx="592226" cy="529823"/>
            <a:chOff x="7600229" y="2384511"/>
            <a:chExt cx="592226" cy="529823"/>
          </a:xfrm>
        </p:grpSpPr>
        <p:sp>
          <p:nvSpPr>
            <p:cNvPr id="180" name="Oval 179"/>
            <p:cNvSpPr/>
            <p:nvPr/>
          </p:nvSpPr>
          <p:spPr>
            <a:xfrm>
              <a:off x="7896342" y="2605271"/>
              <a:ext cx="296113" cy="883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1" name="Oval 180"/>
            <p:cNvSpPr/>
            <p:nvPr/>
          </p:nvSpPr>
          <p:spPr>
            <a:xfrm>
              <a:off x="7600229" y="2605271"/>
              <a:ext cx="296113" cy="883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82" name="Group 42"/>
            <p:cNvGrpSpPr/>
            <p:nvPr/>
          </p:nvGrpSpPr>
          <p:grpSpPr>
            <a:xfrm>
              <a:off x="7607786" y="2390117"/>
              <a:ext cx="334550" cy="264912"/>
              <a:chOff x="550578" y="1493927"/>
              <a:chExt cx="488131" cy="432048"/>
            </a:xfrm>
          </p:grpSpPr>
          <p:sp>
            <p:nvSpPr>
              <p:cNvPr id="183" name="Oval 182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4" name="Oval 183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5" name="Oval 184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86" name="Oval 185"/>
            <p:cNvSpPr/>
            <p:nvPr/>
          </p:nvSpPr>
          <p:spPr>
            <a:xfrm rot="17530290">
              <a:off x="7693433" y="2722762"/>
              <a:ext cx="264912" cy="987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7" name="Oval 186"/>
            <p:cNvSpPr/>
            <p:nvPr/>
          </p:nvSpPr>
          <p:spPr>
            <a:xfrm rot="18626236">
              <a:off x="7644454" y="2688375"/>
              <a:ext cx="264912" cy="987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8" name="Oval 187"/>
            <p:cNvSpPr/>
            <p:nvPr/>
          </p:nvSpPr>
          <p:spPr>
            <a:xfrm rot="20498313">
              <a:off x="7600230" y="2651094"/>
              <a:ext cx="296113" cy="883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89" name="Group 52"/>
            <p:cNvGrpSpPr/>
            <p:nvPr/>
          </p:nvGrpSpPr>
          <p:grpSpPr>
            <a:xfrm rot="5400000" flipH="1">
              <a:off x="7894748" y="2606864"/>
              <a:ext cx="299299" cy="296113"/>
              <a:chOff x="1784512" y="1646327"/>
              <a:chExt cx="488131" cy="432048"/>
            </a:xfrm>
          </p:grpSpPr>
          <p:sp>
            <p:nvSpPr>
              <p:cNvPr id="190" name="Oval 189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1" name="Oval 190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2" name="Oval 191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93" name="Oval 192"/>
            <p:cNvSpPr/>
            <p:nvPr/>
          </p:nvSpPr>
          <p:spPr>
            <a:xfrm rot="17530290" flipH="1" flipV="1">
              <a:off x="7834339" y="2467615"/>
              <a:ext cx="264912" cy="987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4" name="Oval 193"/>
            <p:cNvSpPr/>
            <p:nvPr/>
          </p:nvSpPr>
          <p:spPr>
            <a:xfrm rot="18626236" flipH="1" flipV="1">
              <a:off x="7883319" y="2502002"/>
              <a:ext cx="264912" cy="987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5" name="Oval 194"/>
            <p:cNvSpPr/>
            <p:nvPr/>
          </p:nvSpPr>
          <p:spPr>
            <a:xfrm rot="20498313" flipH="1" flipV="1">
              <a:off x="7896342" y="2549684"/>
              <a:ext cx="296113" cy="88304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7" name="Oval 196"/>
            <p:cNvSpPr/>
            <p:nvPr/>
          </p:nvSpPr>
          <p:spPr>
            <a:xfrm rot="5400000">
              <a:off x="7763886" y="2467615"/>
              <a:ext cx="264912" cy="98704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8" name="Oval 197"/>
            <p:cNvSpPr/>
            <p:nvPr/>
          </p:nvSpPr>
          <p:spPr>
            <a:xfrm rot="5400000">
              <a:off x="7763886" y="2732526"/>
              <a:ext cx="264912" cy="98704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05" name="5-Point Star 204"/>
          <p:cNvSpPr/>
          <p:nvPr/>
        </p:nvSpPr>
        <p:spPr>
          <a:xfrm>
            <a:off x="7778359" y="3062668"/>
            <a:ext cx="208901" cy="186889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7" name="Straight Arrow Connector 206"/>
          <p:cNvCxnSpPr/>
          <p:nvPr/>
        </p:nvCxnSpPr>
        <p:spPr>
          <a:xfrm flipV="1">
            <a:off x="4852062" y="2969224"/>
            <a:ext cx="0" cy="309064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Arrow Connector 211"/>
          <p:cNvCxnSpPr/>
          <p:nvPr/>
        </p:nvCxnSpPr>
        <p:spPr>
          <a:xfrm flipV="1">
            <a:off x="1788523" y="2969224"/>
            <a:ext cx="0" cy="309064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Oval 219"/>
          <p:cNvSpPr/>
          <p:nvPr/>
        </p:nvSpPr>
        <p:spPr>
          <a:xfrm>
            <a:off x="1690995" y="3592036"/>
            <a:ext cx="197409" cy="264912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1" name="Oval 220"/>
          <p:cNvSpPr/>
          <p:nvPr/>
        </p:nvSpPr>
        <p:spPr>
          <a:xfrm rot="5400000">
            <a:off x="1553339" y="3443979"/>
            <a:ext cx="176608" cy="29611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2" name="Oval 221"/>
          <p:cNvSpPr/>
          <p:nvPr/>
        </p:nvSpPr>
        <p:spPr>
          <a:xfrm>
            <a:off x="1690995" y="3327124"/>
            <a:ext cx="197409" cy="2649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3" name="Oval 222"/>
          <p:cNvSpPr/>
          <p:nvPr/>
        </p:nvSpPr>
        <p:spPr>
          <a:xfrm rot="5400000">
            <a:off x="1849451" y="3443979"/>
            <a:ext cx="176608" cy="29611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2" name="Oval 231"/>
          <p:cNvSpPr/>
          <p:nvPr/>
        </p:nvSpPr>
        <p:spPr>
          <a:xfrm>
            <a:off x="4737805" y="3607914"/>
            <a:ext cx="197409" cy="2649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3" name="Oval 232"/>
          <p:cNvSpPr/>
          <p:nvPr/>
        </p:nvSpPr>
        <p:spPr>
          <a:xfrm rot="5400000">
            <a:off x="4600149" y="3459857"/>
            <a:ext cx="176608" cy="296113"/>
          </a:xfrm>
          <a:prstGeom prst="ellipse">
            <a:avLst/>
          </a:prstGeom>
          <a:solidFill>
            <a:srgbClr val="0070C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4" name="Oval 233"/>
          <p:cNvSpPr/>
          <p:nvPr/>
        </p:nvSpPr>
        <p:spPr>
          <a:xfrm>
            <a:off x="4737805" y="3343002"/>
            <a:ext cx="197409" cy="26491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5" name="Oval 234"/>
          <p:cNvSpPr/>
          <p:nvPr/>
        </p:nvSpPr>
        <p:spPr>
          <a:xfrm rot="5400000">
            <a:off x="4896262" y="3459857"/>
            <a:ext cx="176608" cy="296113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0" name="Left Brace 239"/>
          <p:cNvSpPr/>
          <p:nvPr/>
        </p:nvSpPr>
        <p:spPr>
          <a:xfrm rot="16200000">
            <a:off x="1645163" y="3604836"/>
            <a:ext cx="309064" cy="648073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7" name="TextBox 246"/>
          <p:cNvSpPr txBox="1"/>
          <p:nvPr/>
        </p:nvSpPr>
        <p:spPr>
          <a:xfrm>
            <a:off x="1184451" y="4084471"/>
            <a:ext cx="13473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one preamble</a:t>
            </a:r>
            <a:endParaRPr lang="en-GB" sz="1600" dirty="0"/>
          </a:p>
        </p:txBody>
      </p:sp>
      <p:sp>
        <p:nvSpPr>
          <p:cNvPr id="248" name="Left Brace 247"/>
          <p:cNvSpPr/>
          <p:nvPr/>
        </p:nvSpPr>
        <p:spPr>
          <a:xfrm rot="16200000">
            <a:off x="4669498" y="3604836"/>
            <a:ext cx="309064" cy="648073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9" name="TextBox 248"/>
          <p:cNvSpPr txBox="1"/>
          <p:nvPr/>
        </p:nvSpPr>
        <p:spPr>
          <a:xfrm>
            <a:off x="4216573" y="4084471"/>
            <a:ext cx="13473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one preamble</a:t>
            </a:r>
            <a:endParaRPr lang="en-GB" sz="1600" dirty="0"/>
          </a:p>
        </p:txBody>
      </p:sp>
      <p:sp>
        <p:nvSpPr>
          <p:cNvPr id="250" name="Left Brace 249"/>
          <p:cNvSpPr/>
          <p:nvPr/>
        </p:nvSpPr>
        <p:spPr>
          <a:xfrm rot="16200000">
            <a:off x="7693833" y="3604836"/>
            <a:ext cx="309064" cy="648075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1" name="TextBox 250"/>
          <p:cNvSpPr txBox="1"/>
          <p:nvPr/>
        </p:nvSpPr>
        <p:spPr>
          <a:xfrm>
            <a:off x="7304116" y="4084472"/>
            <a:ext cx="13473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one preamble</a:t>
            </a:r>
            <a:endParaRPr lang="en-GB" sz="1600" dirty="0"/>
          </a:p>
        </p:txBody>
      </p:sp>
      <p:sp>
        <p:nvSpPr>
          <p:cNvPr id="252" name="TextBox 251"/>
          <p:cNvSpPr txBox="1"/>
          <p:nvPr/>
        </p:nvSpPr>
        <p:spPr>
          <a:xfrm>
            <a:off x="4052831" y="4995173"/>
            <a:ext cx="256756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1600" smtClean="0"/>
              <a:t>Subsequent transmissions of</a:t>
            </a:r>
          </a:p>
          <a:p>
            <a:r>
              <a:rPr lang="sv-SE" sz="1600" smtClean="0"/>
              <a:t>one preamble</a:t>
            </a:r>
          </a:p>
          <a:p>
            <a:endParaRPr lang="en-GB" sz="1600" dirty="0"/>
          </a:p>
        </p:txBody>
      </p:sp>
      <p:cxnSp>
        <p:nvCxnSpPr>
          <p:cNvPr id="253" name="Straight Arrow Connector 252"/>
          <p:cNvCxnSpPr/>
          <p:nvPr/>
        </p:nvCxnSpPr>
        <p:spPr>
          <a:xfrm flipV="1">
            <a:off x="5576791" y="4389341"/>
            <a:ext cx="1431212" cy="573975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Straight Arrow Connector 254"/>
          <p:cNvCxnSpPr/>
          <p:nvPr/>
        </p:nvCxnSpPr>
        <p:spPr>
          <a:xfrm flipH="1" flipV="1">
            <a:off x="2467607" y="4389341"/>
            <a:ext cx="1628621" cy="573975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Straight Arrow Connector 256"/>
          <p:cNvCxnSpPr/>
          <p:nvPr/>
        </p:nvCxnSpPr>
        <p:spPr>
          <a:xfrm flipH="1" flipV="1">
            <a:off x="4787157" y="4543800"/>
            <a:ext cx="49352" cy="397368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Example: multiple/repeated preamble </a:t>
            </a:r>
            <a:endParaRPr kumimoji="1" lang="ja-JP" altLang="en-US" sz="3600" dirty="0"/>
          </a:p>
        </p:txBody>
      </p:sp>
      <p:grpSp>
        <p:nvGrpSpPr>
          <p:cNvPr id="3" name="Group 258"/>
          <p:cNvGrpSpPr/>
          <p:nvPr/>
        </p:nvGrpSpPr>
        <p:grpSpPr>
          <a:xfrm>
            <a:off x="0" y="1844824"/>
            <a:ext cx="9108504" cy="4227567"/>
            <a:chOff x="-2052736" y="863289"/>
            <a:chExt cx="13289904" cy="6894796"/>
          </a:xfrm>
        </p:grpSpPr>
        <p:sp>
          <p:nvSpPr>
            <p:cNvPr id="4" name="TextBox 3"/>
            <p:cNvSpPr txBox="1"/>
            <p:nvPr/>
          </p:nvSpPr>
          <p:spPr>
            <a:xfrm>
              <a:off x="-2052736" y="3401397"/>
              <a:ext cx="872873" cy="853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400" smtClean="0"/>
                <a:t>UE </a:t>
              </a:r>
              <a:r>
                <a:rPr lang="sv-SE" sz="1400" dirty="0" smtClean="0"/>
                <a:t>Tx</a:t>
              </a:r>
            </a:p>
            <a:p>
              <a:r>
                <a:rPr lang="sv-SE" sz="1400" dirty="0" smtClean="0"/>
                <a:t>beam</a:t>
              </a:r>
              <a:endParaRPr lang="en-GB" sz="1400" dirty="0"/>
            </a:p>
          </p:txBody>
        </p:sp>
        <p:cxnSp>
          <p:nvCxnSpPr>
            <p:cNvPr id="5" name="Straight Arrow Connector 4"/>
            <p:cNvCxnSpPr/>
            <p:nvPr/>
          </p:nvCxnSpPr>
          <p:spPr>
            <a:xfrm flipV="1">
              <a:off x="8257228" y="2679576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Arrow Connector 5"/>
            <p:cNvCxnSpPr/>
            <p:nvPr/>
          </p:nvCxnSpPr>
          <p:spPr>
            <a:xfrm flipV="1">
              <a:off x="9472236" y="2679576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8574613" y="3041358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8136632" y="368768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/>
            <p:cNvSpPr/>
            <p:nvPr/>
          </p:nvSpPr>
          <p:spPr>
            <a:xfrm rot="5400000">
              <a:off x="7920608" y="347166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/>
            <p:cNvSpPr/>
            <p:nvPr/>
          </p:nvSpPr>
          <p:spPr>
            <a:xfrm>
              <a:off x="8136632" y="325564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 rot="5400000">
              <a:off x="8352656" y="347166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9279632" y="368768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 rot="5400000">
              <a:off x="9063608" y="347166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9279632" y="325564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Oval 14"/>
            <p:cNvSpPr/>
            <p:nvPr/>
          </p:nvSpPr>
          <p:spPr>
            <a:xfrm rot="5400000">
              <a:off x="9495656" y="3471664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6" name="Straight Arrow Connector 15"/>
            <p:cNvCxnSpPr/>
            <p:nvPr/>
          </p:nvCxnSpPr>
          <p:spPr>
            <a:xfrm>
              <a:off x="2123728" y="1345868"/>
              <a:ext cx="1375816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2656674" y="863289"/>
              <a:ext cx="758268" cy="5019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400" smtClean="0"/>
                <a:t>time</a:t>
              </a:r>
              <a:endParaRPr lang="en-GB" sz="14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-324544" y="1743470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grpSp>
          <p:nvGrpSpPr>
            <p:cNvPr id="19" name="Group 169"/>
            <p:cNvGrpSpPr/>
            <p:nvPr/>
          </p:nvGrpSpPr>
          <p:grpSpPr>
            <a:xfrm>
              <a:off x="1403648" y="1743472"/>
              <a:ext cx="864096" cy="864096"/>
              <a:chOff x="8100392" y="1484784"/>
              <a:chExt cx="864096" cy="864096"/>
            </a:xfrm>
          </p:grpSpPr>
          <p:sp>
            <p:nvSpPr>
              <p:cNvPr id="20" name="Oval 19"/>
              <p:cNvSpPr/>
              <p:nvPr/>
            </p:nvSpPr>
            <p:spPr>
              <a:xfrm>
                <a:off x="8532440" y="1844824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8100392" y="1844824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2" name="Group 42"/>
              <p:cNvGrpSpPr/>
              <p:nvPr/>
            </p:nvGrpSpPr>
            <p:grpSpPr>
              <a:xfrm>
                <a:off x="8111418" y="1493927"/>
                <a:ext cx="488131" cy="432048"/>
                <a:chOff x="550578" y="1493927"/>
                <a:chExt cx="488131" cy="432048"/>
              </a:xfrm>
            </p:grpSpPr>
            <p:sp>
              <p:nvSpPr>
                <p:cNvPr id="35" name="Oval 34"/>
                <p:cNvSpPr/>
                <p:nvPr/>
              </p:nvSpPr>
              <p:spPr>
                <a:xfrm rot="1330290">
                  <a:off x="550578" y="17511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6" name="Oval 35"/>
                <p:cNvSpPr/>
                <p:nvPr/>
              </p:nvSpPr>
              <p:spPr>
                <a:xfrm rot="2426236">
                  <a:off x="606661" y="16797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7" name="Oval 36"/>
                <p:cNvSpPr/>
                <p:nvPr/>
              </p:nvSpPr>
              <p:spPr>
                <a:xfrm rot="4298313">
                  <a:off x="675944" y="16379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23" name="Oval 22"/>
              <p:cNvSpPr/>
              <p:nvPr/>
            </p:nvSpPr>
            <p:spPr>
              <a:xfrm rot="5400000">
                <a:off x="8316416" y="162880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4" name="Oval 23"/>
              <p:cNvSpPr/>
              <p:nvPr/>
            </p:nvSpPr>
            <p:spPr>
              <a:xfrm rot="17530290">
                <a:off x="8213621" y="204492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5" name="Oval 24"/>
              <p:cNvSpPr/>
              <p:nvPr/>
            </p:nvSpPr>
            <p:spPr>
              <a:xfrm rot="18626236">
                <a:off x="8142157" y="198884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6" name="Oval 25"/>
              <p:cNvSpPr/>
              <p:nvPr/>
            </p:nvSpPr>
            <p:spPr>
              <a:xfrm rot="20498313">
                <a:off x="8100393" y="1919557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7" name="Oval 26"/>
              <p:cNvSpPr/>
              <p:nvPr/>
            </p:nvSpPr>
            <p:spPr>
              <a:xfrm rot="5400000">
                <a:off x="8316416" y="2060848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8" name="Group 52"/>
              <p:cNvGrpSpPr/>
              <p:nvPr/>
            </p:nvGrpSpPr>
            <p:grpSpPr>
              <a:xfrm rot="5400000" flipH="1">
                <a:off x="8504398" y="1872865"/>
                <a:ext cx="488131" cy="432048"/>
                <a:chOff x="1784512" y="1646327"/>
                <a:chExt cx="488131" cy="432048"/>
              </a:xfrm>
            </p:grpSpPr>
            <p:sp>
              <p:nvSpPr>
                <p:cNvPr id="32" name="Oval 31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3" name="Oval 32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34" name="Oval 33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29" name="Oval 28"/>
              <p:cNvSpPr/>
              <p:nvPr/>
            </p:nvSpPr>
            <p:spPr>
              <a:xfrm rot="17530290" flipH="1" flipV="1">
                <a:off x="8419212" y="162880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0" name="Oval 29"/>
              <p:cNvSpPr/>
              <p:nvPr/>
            </p:nvSpPr>
            <p:spPr>
              <a:xfrm rot="18626236" flipH="1" flipV="1">
                <a:off x="8490676" y="168488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31" name="Oval 30"/>
              <p:cNvSpPr/>
              <p:nvPr/>
            </p:nvSpPr>
            <p:spPr>
              <a:xfrm rot="20498313" flipH="1" flipV="1">
                <a:off x="8532440" y="1754166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38" name="TextBox 37"/>
            <p:cNvSpPr txBox="1"/>
            <p:nvPr/>
          </p:nvSpPr>
          <p:spPr>
            <a:xfrm>
              <a:off x="-2052736" y="1887488"/>
              <a:ext cx="1188623" cy="853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400" smtClean="0"/>
                <a:t>TRP</a:t>
              </a:r>
              <a:endParaRPr lang="sv-SE" sz="1400" dirty="0" smtClean="0"/>
            </a:p>
            <a:p>
              <a:r>
                <a:rPr lang="sv-SE" sz="1400" dirty="0" smtClean="0"/>
                <a:t>Rx beam</a:t>
              </a:r>
              <a:endParaRPr lang="en-GB" sz="1400" dirty="0"/>
            </a:p>
          </p:txBody>
        </p:sp>
        <p:grpSp>
          <p:nvGrpSpPr>
            <p:cNvPr id="241" name="Group 170"/>
            <p:cNvGrpSpPr/>
            <p:nvPr/>
          </p:nvGrpSpPr>
          <p:grpSpPr>
            <a:xfrm>
              <a:off x="-1089928" y="1743470"/>
              <a:ext cx="864096" cy="864098"/>
              <a:chOff x="5940152" y="1484782"/>
              <a:chExt cx="864096" cy="864098"/>
            </a:xfrm>
          </p:grpSpPr>
          <p:grpSp>
            <p:nvGrpSpPr>
              <p:cNvPr id="242" name="Group 38"/>
              <p:cNvGrpSpPr/>
              <p:nvPr/>
            </p:nvGrpSpPr>
            <p:grpSpPr>
              <a:xfrm>
                <a:off x="5951178" y="1493926"/>
                <a:ext cx="488131" cy="432048"/>
                <a:chOff x="550578" y="1493927"/>
                <a:chExt cx="488131" cy="432048"/>
              </a:xfrm>
            </p:grpSpPr>
            <p:sp>
              <p:nvSpPr>
                <p:cNvPr id="57" name="Oval 56"/>
                <p:cNvSpPr/>
                <p:nvPr/>
              </p:nvSpPr>
              <p:spPr>
                <a:xfrm rot="1330290">
                  <a:off x="550578" y="17511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8" name="Oval 57"/>
                <p:cNvSpPr/>
                <p:nvPr/>
              </p:nvSpPr>
              <p:spPr>
                <a:xfrm rot="2426236">
                  <a:off x="606661" y="16797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9" name="Oval 58"/>
                <p:cNvSpPr/>
                <p:nvPr/>
              </p:nvSpPr>
              <p:spPr>
                <a:xfrm rot="4298313">
                  <a:off x="675944" y="16379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41" name="Oval 40"/>
              <p:cNvSpPr/>
              <p:nvPr/>
            </p:nvSpPr>
            <p:spPr>
              <a:xfrm rot="5400000">
                <a:off x="6156176" y="1628799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43" name="Group 28"/>
              <p:cNvGrpSpPr/>
              <p:nvPr/>
            </p:nvGrpSpPr>
            <p:grpSpPr>
              <a:xfrm rot="16200000">
                <a:off x="5912111" y="1872866"/>
                <a:ext cx="488131" cy="432048"/>
                <a:chOff x="1784512" y="1646327"/>
                <a:chExt cx="488131" cy="432048"/>
              </a:xfrm>
            </p:grpSpPr>
            <p:sp>
              <p:nvSpPr>
                <p:cNvPr id="54" name="Oval 53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5" name="Oval 54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6" name="Oval 55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43" name="Oval 42"/>
              <p:cNvSpPr/>
              <p:nvPr/>
            </p:nvSpPr>
            <p:spPr>
              <a:xfrm rot="5400000">
                <a:off x="6156176" y="2060848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44" name="Group 30"/>
              <p:cNvGrpSpPr/>
              <p:nvPr/>
            </p:nvGrpSpPr>
            <p:grpSpPr>
              <a:xfrm rot="5400000" flipH="1">
                <a:off x="6344158" y="1872865"/>
                <a:ext cx="488131" cy="432048"/>
                <a:chOff x="1784512" y="1646327"/>
                <a:chExt cx="488131" cy="432048"/>
              </a:xfrm>
            </p:grpSpPr>
            <p:sp>
              <p:nvSpPr>
                <p:cNvPr id="51" name="Oval 50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2" name="Oval 51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3" name="Oval 52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245" name="Group 34"/>
              <p:cNvGrpSpPr/>
              <p:nvPr/>
            </p:nvGrpSpPr>
            <p:grpSpPr>
              <a:xfrm rot="16200000" flipH="1" flipV="1">
                <a:off x="6344158" y="1512824"/>
                <a:ext cx="488131" cy="432048"/>
                <a:chOff x="1784512" y="1646327"/>
                <a:chExt cx="488131" cy="432048"/>
              </a:xfrm>
            </p:grpSpPr>
            <p:sp>
              <p:nvSpPr>
                <p:cNvPr id="48" name="Oval 47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49" name="Oval 48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50" name="Oval 49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46" name="Oval 45"/>
              <p:cNvSpPr/>
              <p:nvPr/>
            </p:nvSpPr>
            <p:spPr>
              <a:xfrm>
                <a:off x="6372200" y="1844823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5940152" y="1844823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0" name="Oval 59"/>
            <p:cNvSpPr/>
            <p:nvPr/>
          </p:nvSpPr>
          <p:spPr>
            <a:xfrm>
              <a:off x="539552" y="2103512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1" name="Oval 60"/>
            <p:cNvSpPr/>
            <p:nvPr/>
          </p:nvSpPr>
          <p:spPr>
            <a:xfrm>
              <a:off x="107504" y="2103512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46" name="Group 42"/>
            <p:cNvGrpSpPr/>
            <p:nvPr/>
          </p:nvGrpSpPr>
          <p:grpSpPr>
            <a:xfrm>
              <a:off x="118530" y="1752615"/>
              <a:ext cx="488131" cy="432048"/>
              <a:chOff x="550578" y="1493927"/>
              <a:chExt cx="488131" cy="432048"/>
            </a:xfrm>
          </p:grpSpPr>
          <p:sp>
            <p:nvSpPr>
              <p:cNvPr id="63" name="Oval 62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4" name="Oval 63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65" name="Oval 64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66" name="Oval 65"/>
            <p:cNvSpPr/>
            <p:nvPr/>
          </p:nvSpPr>
          <p:spPr>
            <a:xfrm rot="17530290">
              <a:off x="220733" y="2303611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7" name="Oval 66"/>
            <p:cNvSpPr/>
            <p:nvPr/>
          </p:nvSpPr>
          <p:spPr>
            <a:xfrm rot="18626236">
              <a:off x="149269" y="224752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8" name="Oval 67"/>
            <p:cNvSpPr/>
            <p:nvPr/>
          </p:nvSpPr>
          <p:spPr>
            <a:xfrm rot="20498313">
              <a:off x="107505" y="2178245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54" name="Group 52"/>
            <p:cNvGrpSpPr/>
            <p:nvPr/>
          </p:nvGrpSpPr>
          <p:grpSpPr>
            <a:xfrm rot="5400000" flipH="1">
              <a:off x="511510" y="2131553"/>
              <a:ext cx="488131" cy="432048"/>
              <a:chOff x="1784512" y="1646327"/>
              <a:chExt cx="488131" cy="432048"/>
            </a:xfrm>
          </p:grpSpPr>
          <p:sp>
            <p:nvSpPr>
              <p:cNvPr id="70" name="Oval 69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1" name="Oval 70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72" name="Oval 71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73" name="Oval 72"/>
            <p:cNvSpPr/>
            <p:nvPr/>
          </p:nvSpPr>
          <p:spPr>
            <a:xfrm rot="17530290" flipH="1" flipV="1">
              <a:off x="426324" y="188748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4" name="Oval 73"/>
            <p:cNvSpPr/>
            <p:nvPr/>
          </p:nvSpPr>
          <p:spPr>
            <a:xfrm rot="18626236" flipH="1" flipV="1">
              <a:off x="497788" y="1943571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5" name="Oval 74"/>
            <p:cNvSpPr/>
            <p:nvPr/>
          </p:nvSpPr>
          <p:spPr>
            <a:xfrm rot="20498313" flipH="1" flipV="1">
              <a:off x="539552" y="2012854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906269" y="1743472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sp>
          <p:nvSpPr>
            <p:cNvPr id="77" name="Oval 76"/>
            <p:cNvSpPr/>
            <p:nvPr/>
          </p:nvSpPr>
          <p:spPr>
            <a:xfrm rot="5400000">
              <a:off x="323528" y="1887488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8" name="Oval 77"/>
            <p:cNvSpPr/>
            <p:nvPr/>
          </p:nvSpPr>
          <p:spPr>
            <a:xfrm rot="5400000">
              <a:off x="323528" y="2319536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4139952" y="1743470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grpSp>
          <p:nvGrpSpPr>
            <p:cNvPr id="39" name="Group 169"/>
            <p:cNvGrpSpPr/>
            <p:nvPr/>
          </p:nvGrpSpPr>
          <p:grpSpPr>
            <a:xfrm>
              <a:off x="5868144" y="1743472"/>
              <a:ext cx="864096" cy="864096"/>
              <a:chOff x="8100392" y="1484784"/>
              <a:chExt cx="864096" cy="864096"/>
            </a:xfrm>
          </p:grpSpPr>
          <p:sp>
            <p:nvSpPr>
              <p:cNvPr id="81" name="Oval 80"/>
              <p:cNvSpPr/>
              <p:nvPr/>
            </p:nvSpPr>
            <p:spPr>
              <a:xfrm>
                <a:off x="8532440" y="1844824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2" name="Oval 81"/>
              <p:cNvSpPr/>
              <p:nvPr/>
            </p:nvSpPr>
            <p:spPr>
              <a:xfrm>
                <a:off x="8100392" y="1844824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40" name="Group 42"/>
              <p:cNvGrpSpPr/>
              <p:nvPr/>
            </p:nvGrpSpPr>
            <p:grpSpPr>
              <a:xfrm>
                <a:off x="8111418" y="1493927"/>
                <a:ext cx="488131" cy="432048"/>
                <a:chOff x="550578" y="1493927"/>
                <a:chExt cx="488131" cy="432048"/>
              </a:xfrm>
            </p:grpSpPr>
            <p:sp>
              <p:nvSpPr>
                <p:cNvPr id="96" name="Oval 95"/>
                <p:cNvSpPr/>
                <p:nvPr/>
              </p:nvSpPr>
              <p:spPr>
                <a:xfrm rot="1330290">
                  <a:off x="550578" y="17511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7" name="Oval 96"/>
                <p:cNvSpPr/>
                <p:nvPr/>
              </p:nvSpPr>
              <p:spPr>
                <a:xfrm rot="2426236">
                  <a:off x="606661" y="16797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8" name="Oval 97"/>
                <p:cNvSpPr/>
                <p:nvPr/>
              </p:nvSpPr>
              <p:spPr>
                <a:xfrm rot="4298313">
                  <a:off x="675944" y="16379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84" name="Oval 83"/>
              <p:cNvSpPr/>
              <p:nvPr/>
            </p:nvSpPr>
            <p:spPr>
              <a:xfrm rot="5400000">
                <a:off x="8316416" y="162880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5" name="Oval 84"/>
              <p:cNvSpPr/>
              <p:nvPr/>
            </p:nvSpPr>
            <p:spPr>
              <a:xfrm rot="17530290">
                <a:off x="8213621" y="204492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6" name="Oval 85"/>
              <p:cNvSpPr/>
              <p:nvPr/>
            </p:nvSpPr>
            <p:spPr>
              <a:xfrm rot="18626236">
                <a:off x="8142157" y="198884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7" name="Oval 86"/>
              <p:cNvSpPr/>
              <p:nvPr/>
            </p:nvSpPr>
            <p:spPr>
              <a:xfrm rot="20498313">
                <a:off x="8100393" y="1919557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8" name="Oval 87"/>
              <p:cNvSpPr/>
              <p:nvPr/>
            </p:nvSpPr>
            <p:spPr>
              <a:xfrm rot="5400000">
                <a:off x="8316416" y="2060848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42" name="Group 52"/>
              <p:cNvGrpSpPr/>
              <p:nvPr/>
            </p:nvGrpSpPr>
            <p:grpSpPr>
              <a:xfrm rot="5400000" flipH="1">
                <a:off x="8504398" y="1872865"/>
                <a:ext cx="488131" cy="432048"/>
                <a:chOff x="1784512" y="1646327"/>
                <a:chExt cx="488131" cy="432048"/>
              </a:xfrm>
            </p:grpSpPr>
            <p:sp>
              <p:nvSpPr>
                <p:cNvPr id="93" name="Oval 92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4" name="Oval 93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95" name="Oval 94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90" name="Oval 89"/>
              <p:cNvSpPr/>
              <p:nvPr/>
            </p:nvSpPr>
            <p:spPr>
              <a:xfrm rot="17530290" flipH="1" flipV="1">
                <a:off x="8419212" y="162880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1" name="Oval 90"/>
              <p:cNvSpPr/>
              <p:nvPr/>
            </p:nvSpPr>
            <p:spPr>
              <a:xfrm rot="18626236" flipH="1" flipV="1">
                <a:off x="8490676" y="168488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92" name="Oval 91"/>
              <p:cNvSpPr/>
              <p:nvPr/>
            </p:nvSpPr>
            <p:spPr>
              <a:xfrm rot="20498313" flipH="1" flipV="1">
                <a:off x="8532440" y="1754166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44" name="Group 170"/>
            <p:cNvGrpSpPr/>
            <p:nvPr/>
          </p:nvGrpSpPr>
          <p:grpSpPr>
            <a:xfrm>
              <a:off x="3374568" y="1743470"/>
              <a:ext cx="864096" cy="864098"/>
              <a:chOff x="5940152" y="1484782"/>
              <a:chExt cx="864096" cy="864098"/>
            </a:xfrm>
          </p:grpSpPr>
          <p:grpSp>
            <p:nvGrpSpPr>
              <p:cNvPr id="45" name="Group 38"/>
              <p:cNvGrpSpPr/>
              <p:nvPr/>
            </p:nvGrpSpPr>
            <p:grpSpPr>
              <a:xfrm>
                <a:off x="5951178" y="1493926"/>
                <a:ext cx="488131" cy="432048"/>
                <a:chOff x="550578" y="1493927"/>
                <a:chExt cx="488131" cy="432048"/>
              </a:xfrm>
            </p:grpSpPr>
            <p:sp>
              <p:nvSpPr>
                <p:cNvPr id="117" name="Oval 116"/>
                <p:cNvSpPr/>
                <p:nvPr/>
              </p:nvSpPr>
              <p:spPr>
                <a:xfrm rot="1330290">
                  <a:off x="550578" y="17511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8" name="Oval 117"/>
                <p:cNvSpPr/>
                <p:nvPr/>
              </p:nvSpPr>
              <p:spPr>
                <a:xfrm rot="2426236">
                  <a:off x="606661" y="16797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9" name="Oval 118"/>
                <p:cNvSpPr/>
                <p:nvPr/>
              </p:nvSpPr>
              <p:spPr>
                <a:xfrm rot="4298313">
                  <a:off x="675944" y="16379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01" name="Oval 100"/>
              <p:cNvSpPr/>
              <p:nvPr/>
            </p:nvSpPr>
            <p:spPr>
              <a:xfrm rot="5400000">
                <a:off x="6156176" y="1628799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62" name="Group 214"/>
              <p:cNvGrpSpPr/>
              <p:nvPr/>
            </p:nvGrpSpPr>
            <p:grpSpPr>
              <a:xfrm rot="16200000">
                <a:off x="5912111" y="1872866"/>
                <a:ext cx="488131" cy="432048"/>
                <a:chOff x="1784512" y="1646327"/>
                <a:chExt cx="488131" cy="432048"/>
              </a:xfrm>
            </p:grpSpPr>
            <p:sp>
              <p:nvSpPr>
                <p:cNvPr id="114" name="Oval 113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5" name="Oval 114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6" name="Oval 115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03" name="Oval 102"/>
              <p:cNvSpPr/>
              <p:nvPr/>
            </p:nvSpPr>
            <p:spPr>
              <a:xfrm rot="5400000">
                <a:off x="6156176" y="2060848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56" name="Group 216"/>
              <p:cNvGrpSpPr/>
              <p:nvPr/>
            </p:nvGrpSpPr>
            <p:grpSpPr>
              <a:xfrm rot="5400000" flipH="1">
                <a:off x="6344158" y="1872865"/>
                <a:ext cx="488131" cy="432048"/>
                <a:chOff x="1784512" y="1646327"/>
                <a:chExt cx="488131" cy="432048"/>
              </a:xfrm>
            </p:grpSpPr>
            <p:sp>
              <p:nvSpPr>
                <p:cNvPr id="111" name="Oval 110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2" name="Oval 111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3" name="Oval 112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258" name="Group 34"/>
              <p:cNvGrpSpPr/>
              <p:nvPr/>
            </p:nvGrpSpPr>
            <p:grpSpPr>
              <a:xfrm rot="16200000" flipH="1" flipV="1">
                <a:off x="6344158" y="1512824"/>
                <a:ext cx="488131" cy="432048"/>
                <a:chOff x="1784512" y="1646327"/>
                <a:chExt cx="488131" cy="432048"/>
              </a:xfrm>
            </p:grpSpPr>
            <p:sp>
              <p:nvSpPr>
                <p:cNvPr id="108" name="Oval 107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09" name="Oval 108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10" name="Oval 109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06" name="Oval 105"/>
              <p:cNvSpPr/>
              <p:nvPr/>
            </p:nvSpPr>
            <p:spPr>
              <a:xfrm>
                <a:off x="6372200" y="1844823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5940152" y="1844823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20" name="Oval 119"/>
            <p:cNvSpPr/>
            <p:nvPr/>
          </p:nvSpPr>
          <p:spPr>
            <a:xfrm>
              <a:off x="5004048" y="2103512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1" name="Oval 120"/>
            <p:cNvSpPr/>
            <p:nvPr/>
          </p:nvSpPr>
          <p:spPr>
            <a:xfrm>
              <a:off x="4572000" y="2103512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59" name="Group 42"/>
            <p:cNvGrpSpPr/>
            <p:nvPr/>
          </p:nvGrpSpPr>
          <p:grpSpPr>
            <a:xfrm>
              <a:off x="4583026" y="1752615"/>
              <a:ext cx="488131" cy="432048"/>
              <a:chOff x="550578" y="1493927"/>
              <a:chExt cx="488131" cy="432048"/>
            </a:xfrm>
          </p:grpSpPr>
          <p:sp>
            <p:nvSpPr>
              <p:cNvPr id="123" name="Oval 122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4" name="Oval 123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5" name="Oval 124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26" name="Oval 125"/>
            <p:cNvSpPr/>
            <p:nvPr/>
          </p:nvSpPr>
          <p:spPr>
            <a:xfrm rot="17530290">
              <a:off x="4685229" y="2303611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7" name="Oval 126"/>
            <p:cNvSpPr/>
            <p:nvPr/>
          </p:nvSpPr>
          <p:spPr>
            <a:xfrm rot="18626236">
              <a:off x="4613765" y="224752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8" name="Oval 127"/>
            <p:cNvSpPr/>
            <p:nvPr/>
          </p:nvSpPr>
          <p:spPr>
            <a:xfrm rot="20498313">
              <a:off x="4572001" y="2178245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60" name="Group 52"/>
            <p:cNvGrpSpPr/>
            <p:nvPr/>
          </p:nvGrpSpPr>
          <p:grpSpPr>
            <a:xfrm rot="5400000" flipH="1">
              <a:off x="4976006" y="2131553"/>
              <a:ext cx="488131" cy="432048"/>
              <a:chOff x="1784512" y="1646327"/>
              <a:chExt cx="488131" cy="432048"/>
            </a:xfrm>
          </p:grpSpPr>
          <p:sp>
            <p:nvSpPr>
              <p:cNvPr id="130" name="Oval 129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1" name="Oval 130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2" name="Oval 131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33" name="Oval 132"/>
            <p:cNvSpPr/>
            <p:nvPr/>
          </p:nvSpPr>
          <p:spPr>
            <a:xfrm rot="17530290" flipH="1" flipV="1">
              <a:off x="4890820" y="188748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4" name="Oval 133"/>
            <p:cNvSpPr/>
            <p:nvPr/>
          </p:nvSpPr>
          <p:spPr>
            <a:xfrm rot="18626236" flipH="1" flipV="1">
              <a:off x="4962284" y="1943571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5" name="Oval 134"/>
            <p:cNvSpPr/>
            <p:nvPr/>
          </p:nvSpPr>
          <p:spPr>
            <a:xfrm rot="20498313" flipH="1" flipV="1">
              <a:off x="5004048" y="2012854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5370765" y="1743472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sp>
          <p:nvSpPr>
            <p:cNvPr id="137" name="Oval 136"/>
            <p:cNvSpPr/>
            <p:nvPr/>
          </p:nvSpPr>
          <p:spPr>
            <a:xfrm rot="5400000">
              <a:off x="4788024" y="1887488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8" name="Oval 137"/>
            <p:cNvSpPr/>
            <p:nvPr/>
          </p:nvSpPr>
          <p:spPr>
            <a:xfrm rot="5400000">
              <a:off x="4788024" y="2319536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604448" y="1743470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grpSp>
          <p:nvGrpSpPr>
            <p:cNvPr id="261" name="Group 169"/>
            <p:cNvGrpSpPr/>
            <p:nvPr/>
          </p:nvGrpSpPr>
          <p:grpSpPr>
            <a:xfrm>
              <a:off x="10332640" y="1743472"/>
              <a:ext cx="864096" cy="864096"/>
              <a:chOff x="8100392" y="1484784"/>
              <a:chExt cx="864096" cy="864096"/>
            </a:xfrm>
          </p:grpSpPr>
          <p:sp>
            <p:nvSpPr>
              <p:cNvPr id="141" name="Oval 140"/>
              <p:cNvSpPr/>
              <p:nvPr/>
            </p:nvSpPr>
            <p:spPr>
              <a:xfrm>
                <a:off x="8532440" y="1844824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8100392" y="1844824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62" name="Group 42"/>
              <p:cNvGrpSpPr/>
              <p:nvPr/>
            </p:nvGrpSpPr>
            <p:grpSpPr>
              <a:xfrm>
                <a:off x="8111418" y="1493927"/>
                <a:ext cx="488131" cy="432048"/>
                <a:chOff x="550578" y="1493927"/>
                <a:chExt cx="488131" cy="432048"/>
              </a:xfrm>
            </p:grpSpPr>
            <p:sp>
              <p:nvSpPr>
                <p:cNvPr id="156" name="Oval 155"/>
                <p:cNvSpPr/>
                <p:nvPr/>
              </p:nvSpPr>
              <p:spPr>
                <a:xfrm rot="1330290">
                  <a:off x="550578" y="17511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7" name="Oval 156"/>
                <p:cNvSpPr/>
                <p:nvPr/>
              </p:nvSpPr>
              <p:spPr>
                <a:xfrm rot="2426236">
                  <a:off x="606661" y="16797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8" name="Oval 157"/>
                <p:cNvSpPr/>
                <p:nvPr/>
              </p:nvSpPr>
              <p:spPr>
                <a:xfrm rot="4298313">
                  <a:off x="675944" y="16379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44" name="Oval 143"/>
              <p:cNvSpPr/>
              <p:nvPr/>
            </p:nvSpPr>
            <p:spPr>
              <a:xfrm rot="5400000">
                <a:off x="8316416" y="162880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5" name="Oval 144"/>
              <p:cNvSpPr/>
              <p:nvPr/>
            </p:nvSpPr>
            <p:spPr>
              <a:xfrm rot="17530290">
                <a:off x="8213621" y="204492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6" name="Oval 145"/>
              <p:cNvSpPr/>
              <p:nvPr/>
            </p:nvSpPr>
            <p:spPr>
              <a:xfrm rot="18626236">
                <a:off x="8142157" y="198884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7" name="Oval 146"/>
              <p:cNvSpPr/>
              <p:nvPr/>
            </p:nvSpPr>
            <p:spPr>
              <a:xfrm rot="20498313">
                <a:off x="8100393" y="1919557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48" name="Oval 147"/>
              <p:cNvSpPr/>
              <p:nvPr/>
            </p:nvSpPr>
            <p:spPr>
              <a:xfrm rot="5400000">
                <a:off x="8316416" y="2060848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63" name="Group 52"/>
              <p:cNvGrpSpPr/>
              <p:nvPr/>
            </p:nvGrpSpPr>
            <p:grpSpPr>
              <a:xfrm rot="5400000" flipH="1">
                <a:off x="8504398" y="1872865"/>
                <a:ext cx="488131" cy="432048"/>
                <a:chOff x="1784512" y="1646327"/>
                <a:chExt cx="488131" cy="432048"/>
              </a:xfrm>
            </p:grpSpPr>
            <p:sp>
              <p:nvSpPr>
                <p:cNvPr id="153" name="Oval 152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4" name="Oval 153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55" name="Oval 154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50" name="Oval 149"/>
              <p:cNvSpPr/>
              <p:nvPr/>
            </p:nvSpPr>
            <p:spPr>
              <a:xfrm rot="17530290" flipH="1" flipV="1">
                <a:off x="8419212" y="1628800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1" name="Oval 150"/>
              <p:cNvSpPr/>
              <p:nvPr/>
            </p:nvSpPr>
            <p:spPr>
              <a:xfrm rot="18626236" flipH="1" flipV="1">
                <a:off x="8490676" y="168488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52" name="Oval 151"/>
              <p:cNvSpPr/>
              <p:nvPr/>
            </p:nvSpPr>
            <p:spPr>
              <a:xfrm rot="20498313" flipH="1" flipV="1">
                <a:off x="8532440" y="1754166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264" name="Group 170"/>
            <p:cNvGrpSpPr/>
            <p:nvPr/>
          </p:nvGrpSpPr>
          <p:grpSpPr>
            <a:xfrm>
              <a:off x="7839064" y="1743470"/>
              <a:ext cx="864096" cy="864098"/>
              <a:chOff x="5940152" y="1484782"/>
              <a:chExt cx="864096" cy="864098"/>
            </a:xfrm>
          </p:grpSpPr>
          <p:grpSp>
            <p:nvGrpSpPr>
              <p:cNvPr id="265" name="Group 38"/>
              <p:cNvGrpSpPr/>
              <p:nvPr/>
            </p:nvGrpSpPr>
            <p:grpSpPr>
              <a:xfrm>
                <a:off x="5951178" y="1493926"/>
                <a:ext cx="488131" cy="432048"/>
                <a:chOff x="550578" y="1493927"/>
                <a:chExt cx="488131" cy="432048"/>
              </a:xfrm>
            </p:grpSpPr>
            <p:sp>
              <p:nvSpPr>
                <p:cNvPr id="177" name="Oval 176"/>
                <p:cNvSpPr/>
                <p:nvPr/>
              </p:nvSpPr>
              <p:spPr>
                <a:xfrm rot="1330290">
                  <a:off x="550578" y="17511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8" name="Oval 177"/>
                <p:cNvSpPr/>
                <p:nvPr/>
              </p:nvSpPr>
              <p:spPr>
                <a:xfrm rot="2426236">
                  <a:off x="606661" y="16797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9" name="Oval 178"/>
                <p:cNvSpPr/>
                <p:nvPr/>
              </p:nvSpPr>
              <p:spPr>
                <a:xfrm rot="4298313">
                  <a:off x="675944" y="16379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61" name="Oval 160"/>
              <p:cNvSpPr/>
              <p:nvPr/>
            </p:nvSpPr>
            <p:spPr>
              <a:xfrm rot="5400000">
                <a:off x="6156176" y="1628799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66" name="Group 214"/>
              <p:cNvGrpSpPr/>
              <p:nvPr/>
            </p:nvGrpSpPr>
            <p:grpSpPr>
              <a:xfrm rot="16200000">
                <a:off x="5912111" y="1872866"/>
                <a:ext cx="488131" cy="432048"/>
                <a:chOff x="1784512" y="1646327"/>
                <a:chExt cx="488131" cy="432048"/>
              </a:xfrm>
            </p:grpSpPr>
            <p:sp>
              <p:nvSpPr>
                <p:cNvPr id="174" name="Oval 173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5" name="Oval 174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6" name="Oval 175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63" name="Oval 162"/>
              <p:cNvSpPr/>
              <p:nvPr/>
            </p:nvSpPr>
            <p:spPr>
              <a:xfrm rot="5400000">
                <a:off x="6156176" y="2060848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grpSp>
            <p:nvGrpSpPr>
              <p:cNvPr id="267" name="Group 216"/>
              <p:cNvGrpSpPr/>
              <p:nvPr/>
            </p:nvGrpSpPr>
            <p:grpSpPr>
              <a:xfrm rot="5400000" flipH="1">
                <a:off x="6344158" y="1872865"/>
                <a:ext cx="488131" cy="432048"/>
                <a:chOff x="1784512" y="1646327"/>
                <a:chExt cx="488131" cy="432048"/>
              </a:xfrm>
            </p:grpSpPr>
            <p:sp>
              <p:nvSpPr>
                <p:cNvPr id="171" name="Oval 170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2" name="Oval 171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3" name="Oval 172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grpSp>
            <p:nvGrpSpPr>
              <p:cNvPr id="268" name="Group 34"/>
              <p:cNvGrpSpPr/>
              <p:nvPr/>
            </p:nvGrpSpPr>
            <p:grpSpPr>
              <a:xfrm rot="16200000" flipH="1" flipV="1">
                <a:off x="6344158" y="1512824"/>
                <a:ext cx="488131" cy="432048"/>
                <a:chOff x="1784512" y="1646327"/>
                <a:chExt cx="488131" cy="432048"/>
              </a:xfrm>
            </p:grpSpPr>
            <p:sp>
              <p:nvSpPr>
                <p:cNvPr id="168" name="Oval 167"/>
                <p:cNvSpPr/>
                <p:nvPr/>
              </p:nvSpPr>
              <p:spPr>
                <a:xfrm rot="1330290">
                  <a:off x="1784512" y="1903571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69" name="Oval 168"/>
                <p:cNvSpPr/>
                <p:nvPr/>
              </p:nvSpPr>
              <p:spPr>
                <a:xfrm rot="2426236">
                  <a:off x="1840595" y="1832107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0" name="Oval 169"/>
                <p:cNvSpPr/>
                <p:nvPr/>
              </p:nvSpPr>
              <p:spPr>
                <a:xfrm rot="4298313">
                  <a:off x="1909878" y="1790343"/>
                  <a:ext cx="432048" cy="144016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sp>
            <p:nvSpPr>
              <p:cNvPr id="166" name="Oval 165"/>
              <p:cNvSpPr/>
              <p:nvPr/>
            </p:nvSpPr>
            <p:spPr>
              <a:xfrm>
                <a:off x="6372200" y="1844823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5940152" y="1844823"/>
                <a:ext cx="432048" cy="144016"/>
              </a:xfrm>
              <a:prstGeom prst="ellipse">
                <a:avLst/>
              </a:prstGeom>
              <a:solidFill>
                <a:srgbClr val="92D05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80" name="Oval 179"/>
            <p:cNvSpPr/>
            <p:nvPr/>
          </p:nvSpPr>
          <p:spPr>
            <a:xfrm>
              <a:off x="9468544" y="2103512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1" name="Oval 180"/>
            <p:cNvSpPr/>
            <p:nvPr/>
          </p:nvSpPr>
          <p:spPr>
            <a:xfrm>
              <a:off x="9036496" y="2103512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69" name="Group 42"/>
            <p:cNvGrpSpPr/>
            <p:nvPr/>
          </p:nvGrpSpPr>
          <p:grpSpPr>
            <a:xfrm>
              <a:off x="9047522" y="1752615"/>
              <a:ext cx="488131" cy="432048"/>
              <a:chOff x="550578" y="1493927"/>
              <a:chExt cx="488131" cy="432048"/>
            </a:xfrm>
          </p:grpSpPr>
          <p:sp>
            <p:nvSpPr>
              <p:cNvPr id="183" name="Oval 182"/>
              <p:cNvSpPr/>
              <p:nvPr/>
            </p:nvSpPr>
            <p:spPr>
              <a:xfrm rot="1330290">
                <a:off x="550578" y="17511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4" name="Oval 183"/>
              <p:cNvSpPr/>
              <p:nvPr/>
            </p:nvSpPr>
            <p:spPr>
              <a:xfrm rot="2426236">
                <a:off x="606661" y="16797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5" name="Oval 184"/>
              <p:cNvSpPr/>
              <p:nvPr/>
            </p:nvSpPr>
            <p:spPr>
              <a:xfrm rot="4298313">
                <a:off x="675944" y="16379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86" name="Oval 185"/>
            <p:cNvSpPr/>
            <p:nvPr/>
          </p:nvSpPr>
          <p:spPr>
            <a:xfrm rot="17530290">
              <a:off x="9149725" y="2303611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7" name="Oval 186"/>
            <p:cNvSpPr/>
            <p:nvPr/>
          </p:nvSpPr>
          <p:spPr>
            <a:xfrm rot="18626236">
              <a:off x="9078261" y="224752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8" name="Oval 187"/>
            <p:cNvSpPr/>
            <p:nvPr/>
          </p:nvSpPr>
          <p:spPr>
            <a:xfrm rot="20498313">
              <a:off x="9036497" y="2178245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270" name="Group 52"/>
            <p:cNvGrpSpPr/>
            <p:nvPr/>
          </p:nvGrpSpPr>
          <p:grpSpPr>
            <a:xfrm rot="5400000" flipH="1">
              <a:off x="9440502" y="2131553"/>
              <a:ext cx="488131" cy="432048"/>
              <a:chOff x="1784512" y="1646327"/>
              <a:chExt cx="488131" cy="432048"/>
            </a:xfrm>
          </p:grpSpPr>
          <p:sp>
            <p:nvSpPr>
              <p:cNvPr id="190" name="Oval 189"/>
              <p:cNvSpPr/>
              <p:nvPr/>
            </p:nvSpPr>
            <p:spPr>
              <a:xfrm rot="1330290">
                <a:off x="1784512" y="1903571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1" name="Oval 190"/>
              <p:cNvSpPr/>
              <p:nvPr/>
            </p:nvSpPr>
            <p:spPr>
              <a:xfrm rot="2426236">
                <a:off x="1840595" y="1832107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92" name="Oval 191"/>
              <p:cNvSpPr/>
              <p:nvPr/>
            </p:nvSpPr>
            <p:spPr>
              <a:xfrm rot="4298313">
                <a:off x="1909878" y="1790343"/>
                <a:ext cx="432048" cy="144016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193" name="Oval 192"/>
            <p:cNvSpPr/>
            <p:nvPr/>
          </p:nvSpPr>
          <p:spPr>
            <a:xfrm rot="17530290" flipH="1" flipV="1">
              <a:off x="9355316" y="1887488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4" name="Oval 193"/>
            <p:cNvSpPr/>
            <p:nvPr/>
          </p:nvSpPr>
          <p:spPr>
            <a:xfrm rot="18626236" flipH="1" flipV="1">
              <a:off x="9426780" y="1943571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5" name="Oval 194"/>
            <p:cNvSpPr/>
            <p:nvPr/>
          </p:nvSpPr>
          <p:spPr>
            <a:xfrm rot="20498313" flipH="1" flipV="1">
              <a:off x="9468544" y="2012854"/>
              <a:ext cx="432048" cy="144016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9835261" y="1743472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sp>
          <p:nvSpPr>
            <p:cNvPr id="197" name="Oval 196"/>
            <p:cNvSpPr/>
            <p:nvPr/>
          </p:nvSpPr>
          <p:spPr>
            <a:xfrm rot="5400000">
              <a:off x="9252520" y="1887488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8" name="Oval 197"/>
            <p:cNvSpPr/>
            <p:nvPr/>
          </p:nvSpPr>
          <p:spPr>
            <a:xfrm rot="5400000">
              <a:off x="9252520" y="2319536"/>
              <a:ext cx="432048" cy="144016"/>
            </a:xfrm>
            <a:prstGeom prst="ellipse">
              <a:avLst/>
            </a:prstGeom>
            <a:solidFill>
              <a:srgbClr val="92D050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199" name="Straight Arrow Connector 198"/>
            <p:cNvCxnSpPr/>
            <p:nvPr/>
          </p:nvCxnSpPr>
          <p:spPr>
            <a:xfrm flipV="1">
              <a:off x="10767636" y="2697088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Oval 199"/>
            <p:cNvSpPr/>
            <p:nvPr/>
          </p:nvSpPr>
          <p:spPr>
            <a:xfrm>
              <a:off x="10575032" y="3705200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1" name="Oval 200"/>
            <p:cNvSpPr/>
            <p:nvPr/>
          </p:nvSpPr>
          <p:spPr>
            <a:xfrm rot="5400000">
              <a:off x="10359008" y="34891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2" name="Oval 201"/>
            <p:cNvSpPr/>
            <p:nvPr/>
          </p:nvSpPr>
          <p:spPr>
            <a:xfrm>
              <a:off x="10575032" y="3273152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3" name="Oval 202"/>
            <p:cNvSpPr/>
            <p:nvPr/>
          </p:nvSpPr>
          <p:spPr>
            <a:xfrm rot="5400000">
              <a:off x="10791056" y="348917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9829800" y="3041358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sp>
          <p:nvSpPr>
            <p:cNvPr id="205" name="5-Point Star 204"/>
            <p:cNvSpPr/>
            <p:nvPr/>
          </p:nvSpPr>
          <p:spPr>
            <a:xfrm>
              <a:off x="9296400" y="2849488"/>
              <a:ext cx="304800" cy="304800"/>
            </a:xfrm>
            <a:prstGeom prst="star5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06" name="Straight Arrow Connector 205"/>
            <p:cNvCxnSpPr/>
            <p:nvPr/>
          </p:nvCxnSpPr>
          <p:spPr>
            <a:xfrm flipV="1">
              <a:off x="3811732" y="2697088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Straight Arrow Connector 206"/>
            <p:cNvCxnSpPr/>
            <p:nvPr/>
          </p:nvCxnSpPr>
          <p:spPr>
            <a:xfrm flipV="1">
              <a:off x="5026740" y="2697088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8" name="TextBox 207"/>
            <p:cNvSpPr txBox="1"/>
            <p:nvPr/>
          </p:nvSpPr>
          <p:spPr>
            <a:xfrm>
              <a:off x="4129117" y="3058869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cxnSp>
          <p:nvCxnSpPr>
            <p:cNvPr id="209" name="Straight Arrow Connector 208"/>
            <p:cNvCxnSpPr/>
            <p:nvPr/>
          </p:nvCxnSpPr>
          <p:spPr>
            <a:xfrm flipV="1">
              <a:off x="6322140" y="2714600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TextBox 209"/>
            <p:cNvSpPr txBox="1"/>
            <p:nvPr/>
          </p:nvSpPr>
          <p:spPr>
            <a:xfrm>
              <a:off x="5384305" y="3058869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cxnSp>
          <p:nvCxnSpPr>
            <p:cNvPr id="211" name="Straight Arrow Connector 210"/>
            <p:cNvCxnSpPr/>
            <p:nvPr/>
          </p:nvCxnSpPr>
          <p:spPr>
            <a:xfrm flipV="1">
              <a:off x="-658172" y="2697088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Arrow Connector 211"/>
            <p:cNvCxnSpPr/>
            <p:nvPr/>
          </p:nvCxnSpPr>
          <p:spPr>
            <a:xfrm flipV="1">
              <a:off x="556836" y="2697088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TextBox 212"/>
            <p:cNvSpPr txBox="1"/>
            <p:nvPr/>
          </p:nvSpPr>
          <p:spPr>
            <a:xfrm>
              <a:off x="-340787" y="3058869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cxnSp>
          <p:nvCxnSpPr>
            <p:cNvPr id="214" name="Straight Arrow Connector 213"/>
            <p:cNvCxnSpPr/>
            <p:nvPr/>
          </p:nvCxnSpPr>
          <p:spPr>
            <a:xfrm flipV="1">
              <a:off x="1852236" y="2714600"/>
              <a:ext cx="0" cy="5040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TextBox 214"/>
            <p:cNvSpPr txBox="1"/>
            <p:nvPr/>
          </p:nvSpPr>
          <p:spPr>
            <a:xfrm>
              <a:off x="914401" y="3058869"/>
              <a:ext cx="550106" cy="6525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2000" dirty="0" smtClean="0"/>
                <a:t>...</a:t>
              </a:r>
              <a:endParaRPr lang="en-GB" sz="2000" dirty="0"/>
            </a:p>
          </p:txBody>
        </p:sp>
        <p:sp>
          <p:nvSpPr>
            <p:cNvPr id="216" name="Oval 215"/>
            <p:cNvSpPr/>
            <p:nvPr/>
          </p:nvSpPr>
          <p:spPr>
            <a:xfrm>
              <a:off x="-804664" y="371284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7" name="Oval 216"/>
            <p:cNvSpPr/>
            <p:nvPr/>
          </p:nvSpPr>
          <p:spPr>
            <a:xfrm rot="5400000">
              <a:off x="-1020688" y="349681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8" name="Oval 217"/>
            <p:cNvSpPr/>
            <p:nvPr/>
          </p:nvSpPr>
          <p:spPr>
            <a:xfrm>
              <a:off x="-804664" y="328079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9" name="Oval 218"/>
            <p:cNvSpPr/>
            <p:nvPr/>
          </p:nvSpPr>
          <p:spPr>
            <a:xfrm rot="5400000">
              <a:off x="-588640" y="349681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0" name="Oval 219"/>
            <p:cNvSpPr/>
            <p:nvPr/>
          </p:nvSpPr>
          <p:spPr>
            <a:xfrm>
              <a:off x="414536" y="3712840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1" name="Oval 220"/>
            <p:cNvSpPr/>
            <p:nvPr/>
          </p:nvSpPr>
          <p:spPr>
            <a:xfrm rot="5400000">
              <a:off x="198512" y="349681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2" name="Oval 221"/>
            <p:cNvSpPr/>
            <p:nvPr/>
          </p:nvSpPr>
          <p:spPr>
            <a:xfrm>
              <a:off x="414536" y="328079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3" name="Oval 222"/>
            <p:cNvSpPr/>
            <p:nvPr/>
          </p:nvSpPr>
          <p:spPr>
            <a:xfrm rot="5400000">
              <a:off x="630560" y="349681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4" name="Oval 223"/>
            <p:cNvSpPr/>
            <p:nvPr/>
          </p:nvSpPr>
          <p:spPr>
            <a:xfrm>
              <a:off x="1709936" y="3738736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5" name="Oval 224"/>
            <p:cNvSpPr/>
            <p:nvPr/>
          </p:nvSpPr>
          <p:spPr>
            <a:xfrm rot="5400000">
              <a:off x="1493912" y="352271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6" name="Oval 225"/>
            <p:cNvSpPr/>
            <p:nvPr/>
          </p:nvSpPr>
          <p:spPr>
            <a:xfrm>
              <a:off x="1709936" y="330668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7" name="Oval 226"/>
            <p:cNvSpPr/>
            <p:nvPr/>
          </p:nvSpPr>
          <p:spPr>
            <a:xfrm rot="5400000">
              <a:off x="1925960" y="352271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8" name="Oval 227"/>
            <p:cNvSpPr/>
            <p:nvPr/>
          </p:nvSpPr>
          <p:spPr>
            <a:xfrm>
              <a:off x="3640832" y="373873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9" name="Oval 228"/>
            <p:cNvSpPr/>
            <p:nvPr/>
          </p:nvSpPr>
          <p:spPr>
            <a:xfrm rot="5400000">
              <a:off x="3424808" y="3522712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0" name="Oval 229"/>
            <p:cNvSpPr/>
            <p:nvPr/>
          </p:nvSpPr>
          <p:spPr>
            <a:xfrm>
              <a:off x="3640832" y="330668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1" name="Oval 230"/>
            <p:cNvSpPr/>
            <p:nvPr/>
          </p:nvSpPr>
          <p:spPr>
            <a:xfrm rot="5400000">
              <a:off x="3856856" y="352271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2" name="Oval 231"/>
            <p:cNvSpPr/>
            <p:nvPr/>
          </p:nvSpPr>
          <p:spPr>
            <a:xfrm>
              <a:off x="4860032" y="373873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3" name="Oval 232"/>
            <p:cNvSpPr/>
            <p:nvPr/>
          </p:nvSpPr>
          <p:spPr>
            <a:xfrm rot="5400000">
              <a:off x="4644008" y="3522712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4" name="Oval 233"/>
            <p:cNvSpPr/>
            <p:nvPr/>
          </p:nvSpPr>
          <p:spPr>
            <a:xfrm>
              <a:off x="4860032" y="330668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5" name="Oval 234"/>
            <p:cNvSpPr/>
            <p:nvPr/>
          </p:nvSpPr>
          <p:spPr>
            <a:xfrm rot="5400000">
              <a:off x="5076056" y="352271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6" name="Oval 235"/>
            <p:cNvSpPr/>
            <p:nvPr/>
          </p:nvSpPr>
          <p:spPr>
            <a:xfrm>
              <a:off x="6205736" y="3738736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7" name="Oval 236"/>
            <p:cNvSpPr/>
            <p:nvPr/>
          </p:nvSpPr>
          <p:spPr>
            <a:xfrm rot="5400000">
              <a:off x="5989712" y="3522712"/>
              <a:ext cx="288032" cy="432048"/>
            </a:xfrm>
            <a:prstGeom prst="ellipse">
              <a:avLst/>
            </a:prstGeom>
            <a:solidFill>
              <a:srgbClr val="0070C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8" name="Oval 237"/>
            <p:cNvSpPr/>
            <p:nvPr/>
          </p:nvSpPr>
          <p:spPr>
            <a:xfrm>
              <a:off x="6205736" y="3306688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9" name="Oval 238"/>
            <p:cNvSpPr/>
            <p:nvPr/>
          </p:nvSpPr>
          <p:spPr>
            <a:xfrm rot="5400000">
              <a:off x="6421760" y="3522712"/>
              <a:ext cx="288032" cy="43204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0" name="Left Brace 239"/>
            <p:cNvSpPr/>
            <p:nvPr/>
          </p:nvSpPr>
          <p:spPr>
            <a:xfrm rot="16200000">
              <a:off x="379748" y="2585792"/>
              <a:ext cx="504056" cy="3352800"/>
            </a:xfrm>
            <a:prstGeom prst="lef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7" name="TextBox 246"/>
            <p:cNvSpPr txBox="1"/>
            <p:nvPr/>
          </p:nvSpPr>
          <p:spPr>
            <a:xfrm>
              <a:off x="-324544" y="4515960"/>
              <a:ext cx="2490820" cy="9537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 smtClean="0"/>
                <a:t>multiple/repeated</a:t>
              </a:r>
            </a:p>
            <a:p>
              <a:r>
                <a:rPr lang="sv-SE" sz="1600" smtClean="0"/>
                <a:t>preambles</a:t>
              </a:r>
              <a:endParaRPr lang="en-GB" sz="1600" dirty="0"/>
            </a:p>
          </p:txBody>
        </p:sp>
        <p:sp>
          <p:nvSpPr>
            <p:cNvPr id="248" name="Left Brace 247"/>
            <p:cNvSpPr/>
            <p:nvPr/>
          </p:nvSpPr>
          <p:spPr>
            <a:xfrm rot="16200000">
              <a:off x="4803812" y="2585792"/>
              <a:ext cx="504056" cy="3352800"/>
            </a:xfrm>
            <a:prstGeom prst="lef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9" name="TextBox 248"/>
            <p:cNvSpPr txBox="1"/>
            <p:nvPr/>
          </p:nvSpPr>
          <p:spPr>
            <a:xfrm>
              <a:off x="4099520" y="4515960"/>
              <a:ext cx="2490820" cy="9537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 smtClean="0"/>
                <a:t>multiple/repeated</a:t>
              </a:r>
            </a:p>
            <a:p>
              <a:r>
                <a:rPr lang="sv-SE" sz="1600" smtClean="0"/>
                <a:t>preambles</a:t>
              </a:r>
              <a:endParaRPr lang="en-GB" sz="1600" dirty="0"/>
            </a:p>
          </p:txBody>
        </p:sp>
        <p:sp>
          <p:nvSpPr>
            <p:cNvPr id="250" name="Left Brace 249"/>
            <p:cNvSpPr/>
            <p:nvPr/>
          </p:nvSpPr>
          <p:spPr>
            <a:xfrm rot="16200000">
              <a:off x="9308740" y="2585793"/>
              <a:ext cx="504056" cy="3352800"/>
            </a:xfrm>
            <a:prstGeom prst="leftBrac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1" name="TextBox 250"/>
            <p:cNvSpPr txBox="1"/>
            <p:nvPr/>
          </p:nvSpPr>
          <p:spPr>
            <a:xfrm>
              <a:off x="8604448" y="4515961"/>
              <a:ext cx="2490820" cy="9537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 smtClean="0"/>
                <a:t>multiple/repeated</a:t>
              </a:r>
            </a:p>
            <a:p>
              <a:r>
                <a:rPr lang="sv-SE" sz="1600" smtClean="0"/>
                <a:t>preambles</a:t>
              </a:r>
              <a:endParaRPr lang="en-GB" sz="1600" dirty="0"/>
            </a:p>
          </p:txBody>
        </p:sp>
        <p:sp>
          <p:nvSpPr>
            <p:cNvPr id="252" name="TextBox 251"/>
            <p:cNvSpPr txBox="1"/>
            <p:nvPr/>
          </p:nvSpPr>
          <p:spPr>
            <a:xfrm>
              <a:off x="3860610" y="6001236"/>
              <a:ext cx="3746241" cy="17568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sv-SE" sz="1600" smtClean="0"/>
                <a:t>Subsequent transmissions of</a:t>
              </a:r>
            </a:p>
            <a:p>
              <a:r>
                <a:rPr lang="sv-SE" sz="1600" smtClean="0"/>
                <a:t>multiple/repeated</a:t>
              </a:r>
            </a:p>
            <a:p>
              <a:r>
                <a:rPr lang="sv-SE" sz="1600" smtClean="0"/>
                <a:t>preambles </a:t>
              </a:r>
            </a:p>
            <a:p>
              <a:endParaRPr lang="en-GB" sz="1600" dirty="0"/>
            </a:p>
          </p:txBody>
        </p:sp>
        <p:cxnSp>
          <p:nvCxnSpPr>
            <p:cNvPr id="253" name="Straight Arrow Connector 252"/>
            <p:cNvCxnSpPr/>
            <p:nvPr/>
          </p:nvCxnSpPr>
          <p:spPr>
            <a:xfrm flipV="1">
              <a:off x="6084168" y="5013176"/>
              <a:ext cx="2088232" cy="93610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Arrow Connector 254"/>
            <p:cNvCxnSpPr/>
            <p:nvPr/>
          </p:nvCxnSpPr>
          <p:spPr>
            <a:xfrm flipH="1" flipV="1">
              <a:off x="1571244" y="5208525"/>
              <a:ext cx="2352686" cy="740756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Arrow Connector 256"/>
            <p:cNvCxnSpPr/>
            <p:nvPr/>
          </p:nvCxnSpPr>
          <p:spPr>
            <a:xfrm flipH="1" flipV="1">
              <a:off x="4932040" y="5443403"/>
              <a:ext cx="72008" cy="64807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3269</TotalTime>
  <Words>299</Words>
  <Application>Microsoft Office PowerPoint</Application>
  <PresentationFormat>On-screen Show (4:3)</PresentationFormat>
  <Paragraphs>70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テーマ</vt:lpstr>
      <vt:lpstr>WF on UE beam switching</vt:lpstr>
      <vt:lpstr>Background</vt:lpstr>
      <vt:lpstr>Proposal</vt:lpstr>
      <vt:lpstr>Example: one preamble </vt:lpstr>
      <vt:lpstr>Example: multiple/repeated preamble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PS</cp:lastModifiedBy>
  <cp:revision>220</cp:revision>
  <dcterms:created xsi:type="dcterms:W3CDTF">2016-04-11T23:33:51Z</dcterms:created>
  <dcterms:modified xsi:type="dcterms:W3CDTF">2016-11-16T08:10:02Z</dcterms:modified>
</cp:coreProperties>
</file>