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7" r:id="rId4"/>
    <p:sldId id="27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5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R1-167949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smtClean="0"/>
              <a:t>HiSilicon, </a:t>
            </a:r>
            <a:r>
              <a:rPr lang="en-US" sz="2800" dirty="0" err="1" smtClean="0"/>
              <a:t>Potevio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in RAN1#85, some agreements were achieved for beam management [1]:</a:t>
            </a:r>
          </a:p>
          <a:p>
            <a:pPr lvl="0"/>
            <a:r>
              <a:rPr lang="en-US" dirty="0" smtClean="0"/>
              <a:t>Both intra-TRP and inter-TRP beamforming procedures are considered.</a:t>
            </a:r>
          </a:p>
          <a:p>
            <a:pPr lvl="0"/>
            <a:r>
              <a:rPr lang="en-US" dirty="0" smtClean="0"/>
              <a:t>Beamforming procedures are considered with/without TRP beamforming/beam sweeping and with/without UE beamforming/beam sweeping, according to the following potential use cases:</a:t>
            </a:r>
          </a:p>
          <a:p>
            <a:pPr lvl="1"/>
            <a:r>
              <a:rPr lang="en-US" dirty="0" smtClean="0"/>
              <a:t>UE movement, UE rotation, beam blocking:</a:t>
            </a:r>
          </a:p>
          <a:p>
            <a:pPr lvl="2"/>
            <a:r>
              <a:rPr lang="en-US" dirty="0" smtClean="0"/>
              <a:t>Change of beam at TRP, same beam at UE</a:t>
            </a:r>
          </a:p>
          <a:p>
            <a:pPr lvl="2"/>
            <a:r>
              <a:rPr lang="en-US" dirty="0" smtClean="0"/>
              <a:t>Same beam at TRP, change of beam at UE</a:t>
            </a:r>
          </a:p>
          <a:p>
            <a:pPr lvl="2"/>
            <a:r>
              <a:rPr lang="en-US" dirty="0" smtClean="0"/>
              <a:t>Change of beam at TRP, change of beam at UE</a:t>
            </a:r>
          </a:p>
          <a:p>
            <a:pPr lvl="1"/>
            <a:r>
              <a:rPr lang="en-US" dirty="0" smtClean="0"/>
              <a:t>Other cases are not precluded</a:t>
            </a:r>
          </a:p>
          <a:p>
            <a:pPr lvl="0"/>
            <a:r>
              <a:rPr lang="en-US" dirty="0" smtClean="0"/>
              <a:t>Study beam (e.g. TRP beam(s) and/or UE beam(s)) management procedure (e.g. beam determination and change procedure) with/without prior acquired beam(s) information</a:t>
            </a:r>
          </a:p>
          <a:p>
            <a:pPr lvl="1"/>
            <a:r>
              <a:rPr lang="en-US" dirty="0" smtClean="0"/>
              <a:t>For both data and control transmission/receptions</a:t>
            </a:r>
          </a:p>
          <a:p>
            <a:pPr lvl="1"/>
            <a:r>
              <a:rPr lang="en-US" dirty="0" smtClean="0"/>
              <a:t>The procedures may or may not be the same for data and control.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534400" cy="6400800"/>
          </a:xfrm>
        </p:spPr>
        <p:txBody>
          <a:bodyPr>
            <a:noAutofit/>
          </a:bodyPr>
          <a:lstStyle/>
          <a:p>
            <a:endParaRPr lang="en-US" altLang="ko-KR" sz="2000" dirty="0" smtClean="0"/>
          </a:p>
          <a:p>
            <a:pPr lvl="0"/>
            <a:r>
              <a:rPr lang="en-US" altLang="zh-CN" sz="2400" dirty="0" smtClean="0"/>
              <a:t>Study on the following aspects for </a:t>
            </a:r>
            <a:r>
              <a:rPr lang="en-US" altLang="zh-CN" sz="2400" dirty="0"/>
              <a:t>beam management</a:t>
            </a:r>
            <a:endParaRPr lang="zh-CN" altLang="zh-CN" sz="2400" dirty="0"/>
          </a:p>
          <a:p>
            <a:pPr lvl="1"/>
            <a:r>
              <a:rPr lang="en-US" altLang="ko-KR" sz="2000" dirty="0" smtClean="0"/>
              <a:t>TRP(s) </a:t>
            </a:r>
            <a:r>
              <a:rPr lang="en-US" altLang="ko-KR" sz="2000" dirty="0"/>
              <a:t>used to transmit beam management RS is transparent to UE</a:t>
            </a:r>
          </a:p>
          <a:p>
            <a:pPr lvl="1"/>
            <a:r>
              <a:rPr lang="en-US" altLang="zh-CN" sz="2000" dirty="0" smtClean="0"/>
              <a:t>Beam </a:t>
            </a:r>
            <a:r>
              <a:rPr lang="en-US" altLang="zh-CN" sz="2000" dirty="0"/>
              <a:t>management procedure based on L1 and L2 </a:t>
            </a:r>
            <a:r>
              <a:rPr lang="en-US" altLang="zh-CN" sz="2000" dirty="0" smtClean="0"/>
              <a:t>procedure</a:t>
            </a:r>
            <a:endParaRPr lang="zh-CN" altLang="zh-CN" sz="2000" dirty="0"/>
          </a:p>
          <a:p>
            <a:pPr lvl="1"/>
            <a:r>
              <a:rPr lang="en-US" altLang="zh-CN" sz="2000" dirty="0"/>
              <a:t>Beam management procedure based on LF assisted HF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Beam </a:t>
            </a:r>
            <a:r>
              <a:rPr lang="en-US" altLang="zh-CN" sz="2000" dirty="0"/>
              <a:t>management includes the following two stages:</a:t>
            </a:r>
            <a:endParaRPr lang="zh-CN" altLang="zh-CN" sz="2000" dirty="0"/>
          </a:p>
          <a:p>
            <a:pPr lvl="2"/>
            <a:r>
              <a:rPr lang="en-US" altLang="zh-CN" sz="1800" dirty="0"/>
              <a:t>Coarse beam </a:t>
            </a:r>
            <a:r>
              <a:rPr lang="en-US" altLang="zh-CN" sz="1800" dirty="0" smtClean="0"/>
              <a:t>alignment, i.e</a:t>
            </a:r>
            <a:r>
              <a:rPr lang="en-US" altLang="zh-CN" sz="1800" dirty="0"/>
              <a:t>., periodic beam sweeping without prior acquired beam(s) </a:t>
            </a:r>
            <a:r>
              <a:rPr lang="en-US" altLang="zh-CN" sz="1800" dirty="0" smtClean="0"/>
              <a:t>information</a:t>
            </a:r>
            <a:endParaRPr lang="zh-CN" altLang="zh-CN" sz="1800" dirty="0"/>
          </a:p>
          <a:p>
            <a:pPr lvl="2"/>
            <a:r>
              <a:rPr lang="en-US" altLang="zh-CN" sz="1800" dirty="0"/>
              <a:t>Fine beam </a:t>
            </a:r>
            <a:r>
              <a:rPr lang="en-US" altLang="zh-CN" sz="1800" dirty="0" smtClean="0"/>
              <a:t>alignment, i.e., periodic/aperiodic </a:t>
            </a:r>
            <a:r>
              <a:rPr lang="en-US" altLang="zh-CN" sz="1800" dirty="0"/>
              <a:t>beam sweeping </a:t>
            </a:r>
            <a:r>
              <a:rPr lang="en-US" altLang="zh-CN" sz="1800" dirty="0" smtClean="0"/>
              <a:t>with </a:t>
            </a:r>
            <a:r>
              <a:rPr lang="en-US" altLang="zh-CN" sz="1800" dirty="0"/>
              <a:t>prior </a:t>
            </a:r>
            <a:r>
              <a:rPr lang="en-US" altLang="zh-CN" sz="1800" dirty="0" smtClean="0"/>
              <a:t>acquired </a:t>
            </a:r>
            <a:r>
              <a:rPr lang="en-US" altLang="zh-CN" sz="1800" dirty="0"/>
              <a:t>beam(s) </a:t>
            </a:r>
            <a:r>
              <a:rPr lang="en-US" altLang="zh-CN" sz="1800" dirty="0" smtClean="0"/>
              <a:t>information</a:t>
            </a:r>
            <a:endParaRPr lang="zh-CN" altLang="zh-CN" sz="1800" dirty="0"/>
          </a:p>
          <a:p>
            <a:pPr lvl="3"/>
            <a:r>
              <a:rPr lang="en-US" altLang="zh-CN" sz="1600" dirty="0"/>
              <a:t>Strive to handle this procedure within a unified CSI framework in NR</a:t>
            </a:r>
            <a:endParaRPr lang="zh-CN" altLang="zh-CN" dirty="0"/>
          </a:p>
          <a:p>
            <a:pPr lvl="3"/>
            <a:r>
              <a:rPr lang="en-US" altLang="ko-KR" sz="1600" dirty="0"/>
              <a:t>Fast link recovery procedure due to UE movement/rotation/blockage </a:t>
            </a:r>
          </a:p>
          <a:p>
            <a:pPr lvl="4"/>
            <a:r>
              <a:rPr lang="en-US" altLang="ko-KR" sz="1600" dirty="0"/>
              <a:t>E.g., Monitoring multiple beam pairs for link recovery</a:t>
            </a:r>
          </a:p>
          <a:p>
            <a:pPr lvl="3"/>
            <a:r>
              <a:rPr lang="en-US" altLang="ko-KR" sz="1600" dirty="0"/>
              <a:t>Beam probing based beam refinement/tracking</a:t>
            </a:r>
          </a:p>
          <a:p>
            <a:pPr lvl="4"/>
            <a:r>
              <a:rPr lang="en-US" altLang="ko-KR" sz="1600" dirty="0"/>
              <a:t>E.g., beam selection, or angle estimation</a:t>
            </a:r>
          </a:p>
          <a:p>
            <a:pPr marL="457200" lvl="1" indent="0">
              <a:buNone/>
            </a:pPr>
            <a:endParaRPr lang="en-US" altLang="ko-KR" sz="2200" dirty="0" smtClean="0"/>
          </a:p>
        </p:txBody>
      </p:sp>
    </p:spTree>
    <p:extLst>
      <p:ext uri="{BB962C8B-B14F-4D97-AF65-F5344CB8AC3E}">
        <p14:creationId xmlns:p14="http://schemas.microsoft.com/office/powerpoint/2010/main" val="10757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Autofit/>
          </a:bodyPr>
          <a:lstStyle/>
          <a:p>
            <a:endParaRPr lang="en-US" altLang="ko-KR" sz="2000" dirty="0" smtClean="0"/>
          </a:p>
          <a:p>
            <a:r>
              <a:rPr lang="en-US" altLang="ko-KR" sz="2000" dirty="0" smtClean="0"/>
              <a:t>RS design principle of Beam </a:t>
            </a:r>
            <a:r>
              <a:rPr lang="en-US" altLang="ko-KR" sz="2000" dirty="0"/>
              <a:t>Management </a:t>
            </a:r>
          </a:p>
          <a:p>
            <a:pPr lvl="1"/>
            <a:endParaRPr lang="en-US" altLang="ko-KR" sz="1200" dirty="0"/>
          </a:p>
          <a:p>
            <a:pPr lvl="1"/>
            <a:r>
              <a:rPr lang="en-US" altLang="ko-KR" sz="1600" dirty="0" smtClean="0"/>
              <a:t>DL </a:t>
            </a:r>
            <a:r>
              <a:rPr lang="en-US" altLang="ko-KR" sz="1600" dirty="0"/>
              <a:t>beam management </a:t>
            </a:r>
            <a:r>
              <a:rPr lang="en-US" altLang="ko-KR" sz="1600" dirty="0" smtClean="0"/>
              <a:t>can be based on DL DMRS in addition to DL RS dedicated to CSI acquisition and beam management</a:t>
            </a:r>
            <a:r>
              <a:rPr lang="en-US" altLang="zh-CN" sz="2400" dirty="0" smtClean="0"/>
              <a:t> </a:t>
            </a:r>
          </a:p>
          <a:p>
            <a:pPr lvl="1"/>
            <a:r>
              <a:rPr lang="en-US" altLang="ko-KR" sz="1600" dirty="0" smtClean="0"/>
              <a:t>UL beam management can be based on SRS, UL DMRS and energy-efficient UE-specific tracking signals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42202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5205</TotalTime>
  <Words>301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419</cp:revision>
  <dcterms:created xsi:type="dcterms:W3CDTF">2016-03-24T01:14:08Z</dcterms:created>
  <dcterms:modified xsi:type="dcterms:W3CDTF">2016-08-22T15:23:53Z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(3)ugZygNpAXEzHHSSBGkZQMDSOVLktDNTxRbm2FRSQauhkml6Kx37jhMCpRmhZ87xNe32CWuCY
aXYt/jEEDlMpVyn8k0t/U5KPo6U6SYh71uXrvQ4jLmsJUYFB0BC9wYt8vzURcHRHXuc7M9PN
+CMbt5mRN3UmZI05wqUMq8hR28t39iRIMXzOj9ThcR8IahAQ/8kVtMliP2XO0wvc64ZarThx
HjmAz7zzd0URS94aY8</vt:lpwstr>
  </property>
  <property fmtid="{D5CDD505-2E9C-101B-9397-08002B2CF9AE}" pid="9" name="_2015_ms_pID_7253431">
    <vt:lpwstr>4t5oi1MnsEs9OS+NdC1tg6hyLmjYGCn7ikI9D+6GI7Zw/XuuVKXkFZ
4OP/gYeZTgI6Rxr9Eb8AWlvldKecp4+Mvk1DwbzyMmcY56CEjavlLEOQnpBNfVGT8H3erO5c
HBeM8LGxqs4sS4ueajCD6PuEvMSVnDdMPq3iD69WbVn1nIEMUKmfSQLmBc4VP+FMZ/Uzygrl
hpjjSQrEctQSsd+CIGSwwiydBA0rZb1I2bL2</vt:lpwstr>
  </property>
  <property fmtid="{D5CDD505-2E9C-101B-9397-08002B2CF9AE}" pid="10" name="_2015_ms_pID_7253432">
    <vt:lpwstr>L/56HcfMWskmLv+NHfebanxP8jFPouEmnlgN
nF3dGfmP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1471761762</vt:lpwstr>
  </property>
</Properties>
</file>