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2"/>
    <p:sldId id="271" r:id="rId3"/>
    <p:sldId id="280" r:id="rId4"/>
    <p:sldId id="273" r:id="rId5"/>
    <p:sldId id="274" r:id="rId6"/>
    <p:sldId id="275" r:id="rId7"/>
    <p:sldId id="277" r:id="rId8"/>
    <p:sldId id="281" r:id="rId9"/>
    <p:sldId id="279" r:id="rId10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>
                <a:latin typeface="Calibri" panose="020F0502020204030204" pitchFamily="34" charset="0"/>
              </a:rPr>
              <a:t>dynamic blockage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66655" y="333884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Qualcomm, Intel, Samsung, </a:t>
            </a:r>
            <a:r>
              <a:rPr lang="en-US" altLang="ja-JP" dirty="0" smtClean="0"/>
              <a:t>Ericsson, </a:t>
            </a:r>
            <a:r>
              <a:rPr lang="en-US" altLang="ja-JP" dirty="0" smtClean="0"/>
              <a:t>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5462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GB" altLang="zh-CN" sz="1800" dirty="0" smtClean="0">
                <a:latin typeface="+mj-lt"/>
              </a:rPr>
              <a:t>Nanjing,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7.2.3.1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946" y="785100"/>
            <a:ext cx="8996054" cy="3982629"/>
          </a:xfrm>
        </p:spPr>
        <p:txBody>
          <a:bodyPr/>
          <a:lstStyle/>
          <a:p>
            <a:r>
              <a:rPr lang="en-US" altLang="zh-CN" sz="1600" dirty="0" smtClean="0"/>
              <a:t>In R1-161150, the following working assumption is agreed: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The blockage caused by the static objects and moving objects such as human body and </a:t>
            </a:r>
            <a:r>
              <a:rPr lang="en-US" sz="1600" dirty="0" smtClean="0">
                <a:solidFill>
                  <a:srgbClr val="FF0000"/>
                </a:solidFill>
              </a:rPr>
              <a:t>vehicle is such that the </a:t>
            </a:r>
            <a:r>
              <a:rPr lang="en-US" sz="1600" dirty="0">
                <a:solidFill>
                  <a:srgbClr val="FF0000"/>
                </a:solidFill>
              </a:rPr>
              <a:t>blockage attenuation generally increases with </a:t>
            </a:r>
            <a:r>
              <a:rPr lang="en-US" sz="1600" dirty="0" smtClean="0">
                <a:solidFill>
                  <a:srgbClr val="FF0000"/>
                </a:solidFill>
              </a:rPr>
              <a:t>frequency.</a:t>
            </a:r>
          </a:p>
          <a:p>
            <a:r>
              <a:rPr lang="en-US" sz="1600" dirty="0" smtClean="0"/>
              <a:t>Further, in R1-161142 the following underlined agreements are also relevant towards the blockage modeling.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Complexity </a:t>
            </a:r>
            <a:r>
              <a:rPr lang="en-US" sz="1600" dirty="0">
                <a:solidFill>
                  <a:srgbClr val="FF0000"/>
                </a:solidFill>
              </a:rPr>
              <a:t>in terms of </a:t>
            </a:r>
            <a:r>
              <a:rPr lang="en-US" sz="1600" dirty="0" smtClean="0">
                <a:solidFill>
                  <a:srgbClr val="FF0000"/>
                </a:solidFill>
              </a:rPr>
              <a:t>description</a:t>
            </a:r>
            <a:r>
              <a:rPr lang="en-US" sz="1600" dirty="0">
                <a:solidFill>
                  <a:srgbClr val="FF0000"/>
                </a:solidFill>
              </a:rPr>
              <a:t>, </a:t>
            </a:r>
            <a:r>
              <a:rPr lang="en-US" sz="1600" dirty="0" smtClean="0">
                <a:solidFill>
                  <a:srgbClr val="FF0000"/>
                </a:solidFill>
              </a:rPr>
              <a:t>generating </a:t>
            </a:r>
            <a:r>
              <a:rPr lang="en-US" sz="1600" dirty="0">
                <a:solidFill>
                  <a:srgbClr val="FF0000"/>
                </a:solidFill>
              </a:rPr>
              <a:t>channel coefficients, development complexity and </a:t>
            </a:r>
            <a:r>
              <a:rPr lang="en-US" sz="1600" dirty="0" smtClean="0">
                <a:solidFill>
                  <a:srgbClr val="FF0000"/>
                </a:solidFill>
              </a:rPr>
              <a:t>simulation </a:t>
            </a:r>
            <a:r>
              <a:rPr lang="en-US" sz="1600" dirty="0">
                <a:solidFill>
                  <a:srgbClr val="FF0000"/>
                </a:solidFill>
              </a:rPr>
              <a:t>time should be considered. 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The </a:t>
            </a:r>
            <a:r>
              <a:rPr lang="en-US" sz="1600" dirty="0">
                <a:solidFill>
                  <a:srgbClr val="FF0000"/>
                </a:solidFill>
              </a:rPr>
              <a:t>model should be consistent in space, time and </a:t>
            </a:r>
            <a:r>
              <a:rPr lang="en-US" sz="1600" dirty="0" smtClean="0">
                <a:solidFill>
                  <a:srgbClr val="FF0000"/>
                </a:solidFill>
              </a:rPr>
              <a:t>frequency.</a:t>
            </a:r>
          </a:p>
          <a:p>
            <a:r>
              <a:rPr lang="en-US" sz="1600" dirty="0" smtClean="0"/>
              <a:t>Further, based on the agreed WF proposals R1-161739 and R1-163473, we have the following additional details on: </a:t>
            </a:r>
          </a:p>
          <a:p>
            <a:pPr lvl="1"/>
            <a:r>
              <a:rPr lang="en-GB" sz="1600" dirty="0"/>
              <a:t>Number of </a:t>
            </a:r>
            <a:r>
              <a:rPr lang="en-GB" sz="1600" dirty="0" smtClean="0"/>
              <a:t>blockers</a:t>
            </a:r>
            <a:endParaRPr lang="en-GB" sz="1600" dirty="0" smtClean="0"/>
          </a:p>
          <a:p>
            <a:pPr lvl="1"/>
            <a:r>
              <a:rPr lang="en-GB" sz="1600" dirty="0" smtClean="0"/>
              <a:t>Sizes </a:t>
            </a:r>
            <a:r>
              <a:rPr lang="en-GB" sz="1600" dirty="0"/>
              <a:t>of blocking regions </a:t>
            </a:r>
            <a:endParaRPr lang="en-GB" sz="1600" dirty="0" smtClean="0"/>
          </a:p>
          <a:p>
            <a:pPr lvl="1"/>
            <a:r>
              <a:rPr lang="en-GB" sz="1600" dirty="0" smtClean="0"/>
              <a:t>Attenuation </a:t>
            </a:r>
            <a:r>
              <a:rPr lang="en-GB" sz="1600" dirty="0" smtClean="0"/>
              <a:t>calculation</a:t>
            </a:r>
          </a:p>
          <a:p>
            <a:pPr lvl="1"/>
            <a:r>
              <a:rPr lang="en-GB" sz="1600" dirty="0" smtClean="0"/>
              <a:t>Spatially/temporally </a:t>
            </a:r>
            <a:r>
              <a:rPr lang="en-GB" sz="1600" dirty="0"/>
              <a:t>consistent blocking </a:t>
            </a:r>
            <a:r>
              <a:rPr lang="en-GB" sz="1600" dirty="0" smtClean="0"/>
              <a:t>model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535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02" y="998730"/>
            <a:ext cx="6178118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1925" y="638690"/>
            <a:ext cx="8820150" cy="6020110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he following flow is used for channel generation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algn="r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Note: </a:t>
            </a:r>
          </a:p>
          <a:p>
            <a:pPr lvl="1"/>
            <a:r>
              <a:rPr lang="en-US" dirty="0" smtClean="0"/>
              <a:t>The blockage does not change LOS/NLOS state of a link.</a:t>
            </a:r>
          </a:p>
          <a:p>
            <a:pPr lvl="1"/>
            <a:r>
              <a:rPr lang="en-US" dirty="0" smtClean="0"/>
              <a:t>Temporal </a:t>
            </a:r>
            <a:r>
              <a:rPr lang="en-US" dirty="0" smtClean="0"/>
              <a:t>variability is on-demand, blockage modeling is an add-on feature.</a:t>
            </a:r>
          </a:p>
          <a:p>
            <a:pPr marL="265113" lvl="1" indent="-265113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dirty="0">
                <a:cs typeface="+mn-cs"/>
              </a:rPr>
              <a:t>Two options (Option A and Option B) are provided to model blockage.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4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" y="0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Proposal (Option A) – I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44" y="559394"/>
            <a:ext cx="9050355" cy="5632311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 A proposes a stochastic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geometric model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 human and vehicle blocking 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Proposal 1: The blockers are modeled as (multiple) angular blocking regions as applied to the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AoA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ZoA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around the UE.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Blockage modeling is an optional feature – it can be turned on in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UMi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UMa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or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RMa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scenarios to consider the effect of human or vehicular blockage. 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Proposal 2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One of the angular blocking regions represents self-blocking (i.e. human/hand holding the UE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his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blocking region is not spatially consistent and UE specifically generated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This is an optional step. </a:t>
            </a: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Proposal 3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The angles and sizes of the angular blocking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region (non self-blocking)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are generated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on a per UE basis according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a statistical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process.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center of the blocking region is uniformly chosen in the azimuth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angle and is fixed in elevation at 90</a:t>
            </a:r>
            <a:r>
              <a:rPr lang="en-US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Size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of the blocking region is x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degrees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azimuth and y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degrees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elevation, where x and y are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constants, provided in the following table. </a:t>
            </a:r>
          </a:p>
        </p:txBody>
      </p:sp>
    </p:spTree>
    <p:extLst>
      <p:ext uri="{BB962C8B-B14F-4D97-AF65-F5344CB8AC3E}">
        <p14:creationId xmlns:p14="http://schemas.microsoft.com/office/powerpoint/2010/main" val="347465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4" y="0"/>
            <a:ext cx="8848107" cy="692150"/>
          </a:xfrm>
        </p:spPr>
        <p:txBody>
          <a:bodyPr/>
          <a:lstStyle/>
          <a:p>
            <a:r>
              <a:rPr lang="en-US" dirty="0" smtClean="0"/>
              <a:t>WF </a:t>
            </a:r>
            <a:r>
              <a:rPr lang="en-US" dirty="0"/>
              <a:t>Proposal (Option </a:t>
            </a:r>
            <a:r>
              <a:rPr lang="en-US" dirty="0" smtClean="0"/>
              <a:t>A) </a:t>
            </a:r>
            <a:r>
              <a:rPr lang="en-US" dirty="0"/>
              <a:t>– </a:t>
            </a:r>
            <a:r>
              <a:rPr lang="en-US" dirty="0" smtClean="0"/>
              <a:t>II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5903" y="590682"/>
                <a:ext cx="8820150" cy="4530471"/>
              </a:xfrm>
            </p:spPr>
            <p:txBody>
              <a:bodyPr/>
              <a:lstStyle/>
              <a:p>
                <a:r>
                  <a:rPr 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Proposal 4: On number of angularly blocked regions (excluding self-blocking) </a:t>
                </a:r>
              </a:p>
              <a:p>
                <a:pPr lvl="1"/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The total number of angularly blocked regions K = 5. (Of these, 1 is self-blocking and 4 are other blockers). </a:t>
                </a:r>
              </a:p>
              <a:p>
                <a:r>
                  <a:rPr 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Proposal 5: </a:t>
                </a:r>
              </a:p>
              <a:p>
                <a:pPr lvl="1"/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Attenuation is based on a </a:t>
                </a:r>
                <a:r>
                  <a:rPr 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formula describing modified knife edge model </a:t>
                </a:r>
                <a:endParaRPr 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lvl="1"/>
                <a:endPara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marL="265112" lvl="1" indent="0">
                  <a:buNone/>
                </a:pPr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  where</a:t>
                </a:r>
              </a:p>
              <a:p>
                <a:pPr lvl="1"/>
                <a:endParaRPr 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marL="265112" lvl="1" indent="0">
                  <a:buNone/>
                </a:pPr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                                                                                               and</a:t>
                </a:r>
              </a:p>
              <a:p>
                <a:pPr marL="265112" lvl="1" indent="0">
                  <a:buNone/>
                </a:pPr>
                <a:endParaRPr 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marL="265112" lvl="1" indent="0">
                  <a:buNone/>
                </a:pPr>
                <a:endParaRPr 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marL="265112" lvl="1" indent="0">
                  <a:buNone/>
                </a:pPr>
                <a:endParaRPr 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lvl="1"/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r is the distance between UE and blocker </a:t>
                </a:r>
              </a:p>
              <a:p>
                <a:pPr lvl="1"/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The appropriate signs (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 within the </a:t>
                </a:r>
                <a:r>
                  <a:rPr lang="en-US" sz="16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atan</a:t>
                </a:r>
                <a:r>
                  <a:rPr lang="en-US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(.) term) in F(.) is from R1-164193. </a:t>
                </a:r>
              </a:p>
              <a:p>
                <a:r>
                  <a:rPr 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Table for Proposals 3, 4 and 5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5903" y="590682"/>
                <a:ext cx="8820150" cy="4530471"/>
              </a:xfrm>
              <a:blipFill rotWithShape="0">
                <a:blip r:embed="rId2"/>
                <a:stretch>
                  <a:fillRect l="-484" t="-808" b="-1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47938"/>
              </p:ext>
            </p:extLst>
          </p:nvPr>
        </p:nvGraphicFramePr>
        <p:xfrm>
          <a:off x="524963" y="5064536"/>
          <a:ext cx="8377506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022"/>
                <a:gridCol w="499721"/>
                <a:gridCol w="1260141"/>
                <a:gridCol w="405045"/>
                <a:gridCol w="540059"/>
                <a:gridCol w="1035116"/>
                <a:gridCol w="1080120"/>
                <a:gridCol w="1125126"/>
                <a:gridCol w="1298156"/>
              </a:tblGrid>
              <a:tr h="371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x</a:t>
                      </a:r>
                      <a:r>
                        <a:rPr lang="en-US" sz="1400" baseline="-25000" dirty="0" err="1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err="1" smtClean="0">
                          <a:effectLst/>
                          <a:latin typeface="+mn-lt"/>
                        </a:rPr>
                        <a:t>ψ</a:t>
                      </a:r>
                      <a:r>
                        <a:rPr lang="en-US" sz="1400" baseline="-25000" dirty="0" err="1" smtClean="0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r>
                        <a:rPr lang="en-US" sz="1400" baseline="-25000">
                          <a:effectLst/>
                          <a:latin typeface="+mn-lt"/>
                        </a:rPr>
                        <a:t>k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θ</a:t>
                      </a:r>
                      <a:r>
                        <a:rPr lang="en-US" sz="1400" baseline="-25000" dirty="0" err="1">
                          <a:effectLst/>
                          <a:latin typeface="+mn-lt"/>
                        </a:rPr>
                        <a:t>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Loss (in 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dB)</a:t>
                      </a:r>
                      <a:r>
                        <a:rPr lang="en-US" sz="14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InH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Loss (in dB) 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UMi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Loss (in dB)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UMa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Loss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(in dB)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RMa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1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k = 1 (Portrait)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120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260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o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1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k = 1 (Landscape)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40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o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75</a:t>
                      </a:r>
                      <a:r>
                        <a:rPr lang="en-US" sz="1400" baseline="30000">
                          <a:effectLst/>
                          <a:latin typeface="+mn-lt"/>
                        </a:rPr>
                        <a:t>o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110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+mn-ea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646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k = 2, …, 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2.5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Unifor</a:t>
                      </a:r>
                      <a:r>
                        <a:rPr lang="en-US" sz="1400" baseline="0" dirty="0" smtClean="0">
                          <a:effectLst/>
                          <a:latin typeface="+mn-lt"/>
                        </a:rPr>
                        <a:t>m in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[0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o</a:t>
                      </a:r>
                      <a:r>
                        <a:rPr lang="en-US" sz="1400" dirty="0" smtClean="0">
                          <a:effectLst/>
                          <a:latin typeface="+mn-lt"/>
                        </a:rPr>
                        <a:t>, 360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o</a:t>
                      </a:r>
                      <a:r>
                        <a:rPr lang="en-US" sz="1400" baseline="0" dirty="0" smtClean="0">
                          <a:effectLst/>
                          <a:latin typeface="+mn-lt"/>
                        </a:rPr>
                        <a:t>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r>
                        <a:rPr lang="en-US" sz="1400" baseline="30000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90</a:t>
                      </a:r>
                      <a:r>
                        <a:rPr lang="en-US" sz="1400" baseline="30000" dirty="0" smtClean="0">
                          <a:effectLst/>
                          <a:latin typeface="+mn-lt"/>
                        </a:rPr>
                        <a:t>o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Computed using formula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56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= 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 = 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098623" y="2154082"/>
                <a:ext cx="3783536" cy="335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−20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b="0" i="0" baseline="-2500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Z</m:t>
                                      </m:r>
                                      <m: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Z</m:t>
                                      </m:r>
                                      <m:r>
                                        <a:rPr lang="en-US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623" y="2154082"/>
                <a:ext cx="3783536" cy="335476"/>
              </a:xfrm>
              <a:prstGeom prst="rect">
                <a:avLst/>
              </a:prstGeom>
              <a:blipFill rotWithShape="0">
                <a:blip r:embed="rId3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24963" y="2741885"/>
                <a:ext cx="4414478" cy="77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Z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1|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Z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𝑎𝑡𝑎𝑛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m:rPr>
                                          <m:nor/>
                                        </m:r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λ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den>
                                  </m:f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r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func>
                                        <m:funcPr>
                                          <m:ctrlPr>
                                            <a:rPr lang="en-US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 smtClean="0">
                                              <a:latin typeface="Cambria Math" panose="02040503050406030204" pitchFamily="18" charset="0"/>
                                            </a:rPr>
                                            <m:t>cos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𝐴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|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𝐴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|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𝑍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|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𝑍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</m:func>
                                    </m:e>
                                  </m:d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63" y="2741885"/>
                <a:ext cx="4414478" cy="7777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183424" y="2487508"/>
                <a:ext cx="2255682" cy="1710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−(</m:t>
                                  </m:r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𝐴𝑜𝐴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 </m:t>
                                  </m:r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φ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𝜑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𝐴𝑜𝐴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φ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𝑍𝑜𝐴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 </m:t>
                                  </m:r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𝑍𝑜𝐴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424" y="2487508"/>
                <a:ext cx="2255682" cy="171098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254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dirty="0"/>
              <a:t>Proposal (Option </a:t>
            </a:r>
            <a:r>
              <a:rPr lang="en-US" dirty="0" smtClean="0"/>
              <a:t>A) </a:t>
            </a:r>
            <a:r>
              <a:rPr lang="en-US" dirty="0"/>
              <a:t>– </a:t>
            </a:r>
            <a:r>
              <a:rPr lang="en-US" dirty="0" smtClean="0"/>
              <a:t>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638690"/>
            <a:ext cx="8820150" cy="5964710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Proposal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6: The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blocking model is made spatially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consistent.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blocking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parameters (center of blockers and attenuation loss)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are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generated using the same methods utilized for spatial consistency in the TR.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correlation distance for blockers are defined </a:t>
            </a:r>
            <a:r>
              <a:rPr lang="en-US" altLang="zh-CN" dirty="0" smtClean="0"/>
              <a:t>in the table below:</a:t>
            </a:r>
            <a:endParaRPr lang="en-US" altLang="zh-CN" dirty="0"/>
          </a:p>
          <a:p>
            <a:pPr lvl="1"/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3"/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3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623887" lvl="3" indent="0">
              <a:buNone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Proposal 7: The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blocking model is made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temporally consistent</a:t>
            </a:r>
          </a:p>
          <a:p>
            <a:pPr lvl="1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To model the mobility of the blockage, a linear interpolation approach interpolating two attenuation values obtained at two temporal points is used. </a:t>
            </a:r>
            <a:endParaRPr lang="en-US" dirty="0"/>
          </a:p>
          <a:p>
            <a:pPr marL="0" indent="0">
              <a:buNone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Note: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he proposed model parameters here can be modified based on simulation assumptions appropriately, if necessary.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65112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378350"/>
              </p:ext>
            </p:extLst>
          </p:nvPr>
        </p:nvGraphicFramePr>
        <p:xfrm>
          <a:off x="661418" y="1943835"/>
          <a:ext cx="8320657" cy="1341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2909"/>
                <a:gridCol w="547693"/>
                <a:gridCol w="686467"/>
                <a:gridCol w="730874"/>
                <a:gridCol w="629004"/>
                <a:gridCol w="686467"/>
                <a:gridCol w="730874"/>
                <a:gridCol w="566806"/>
                <a:gridCol w="686467"/>
                <a:gridCol w="803096"/>
              </a:tblGrid>
              <a:tr h="294028">
                <a:tc rowSpan="2"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</a:rPr>
                        <a:t>UMi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</a:rPr>
                        <a:t>UMa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tx1"/>
                          </a:solidFill>
                        </a:rPr>
                        <a:t>InH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02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O-I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O-I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NLOS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000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Correlation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distance (m) for cluster specific random variables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49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0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(Option B) –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5" y="1268760"/>
            <a:ext cx="7722350" cy="769441"/>
          </a:xfrm>
        </p:spPr>
        <p:txBody>
          <a:bodyPr/>
          <a:lstStyle/>
          <a:p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61925" y="638690"/>
            <a:ext cx="8820150" cy="4081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Option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proposes a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hybrid geometric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model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human and vehicle blocking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Proposal 1: The </a:t>
            </a:r>
            <a:r>
              <a:rPr lang="en-GB" dirty="0"/>
              <a:t>blockers are physically placed on the map with coordinates 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 err="1"/>
              <a:t>,y</a:t>
            </a:r>
            <a:r>
              <a:rPr lang="en-GB" baseline="-25000" dirty="0" err="1"/>
              <a:t>k</a:t>
            </a:r>
            <a:r>
              <a:rPr lang="en-GB" dirty="0"/>
              <a:t>), where k=1</a:t>
            </a:r>
            <a:r>
              <a:rPr lang="en-GB" dirty="0" smtClean="0"/>
              <a:t>, 2, …, K</a:t>
            </a:r>
            <a:r>
              <a:rPr lang="en-GB" dirty="0"/>
              <a:t>. Coordinates (</a:t>
            </a:r>
            <a:r>
              <a:rPr lang="en-GB" dirty="0" err="1"/>
              <a:t>x</a:t>
            </a:r>
            <a:r>
              <a:rPr lang="en-GB" baseline="-25000" dirty="0" err="1"/>
              <a:t>k</a:t>
            </a:r>
            <a:r>
              <a:rPr lang="en-GB" dirty="0" err="1"/>
              <a:t>,y</a:t>
            </a:r>
            <a:r>
              <a:rPr lang="en-GB" baseline="-25000" dirty="0" err="1"/>
              <a:t>k</a:t>
            </a:r>
            <a:r>
              <a:rPr lang="en-GB" dirty="0"/>
              <a:t>) can be based on simulation assumptions or randomly chosen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Note: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Coordinates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of blockers can be time-dependent to emulate moving </a:t>
            </a:r>
            <a:r>
              <a:rPr lang="en-GB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scatterers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GB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GB" dirty="0" smtClean="0"/>
              <a:t>Proposal 2: </a:t>
            </a:r>
            <a:r>
              <a:rPr lang="en-GB" dirty="0"/>
              <a:t>Number of blockers K </a:t>
            </a:r>
            <a:r>
              <a:rPr lang="en-GB" dirty="0" smtClean="0"/>
              <a:t>is left </a:t>
            </a:r>
            <a:r>
              <a:rPr lang="en-GB" dirty="0"/>
              <a:t>to simulation </a:t>
            </a:r>
            <a:r>
              <a:rPr lang="en-GB" dirty="0" smtClean="0"/>
              <a:t>assumptions.</a:t>
            </a:r>
          </a:p>
          <a:p>
            <a:pPr lvl="1"/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Note: Since blocking is strongly dependent on the distance to the blocker, only nearby blockers need to be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considered;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e.g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., a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particular </a:t>
            </a:r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UE.</a:t>
            </a:r>
            <a:endParaRPr lang="en-GB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GB" dirty="0" smtClean="0"/>
              <a:t>Proposal 3: The </a:t>
            </a:r>
            <a:r>
              <a:rPr lang="en-GB" dirty="0"/>
              <a:t>height h and width w of the blockers are simulation assumptions. Recommended dimensions for simulations of typical blockers are provided in the following </a:t>
            </a:r>
            <a:r>
              <a:rPr lang="en-GB" dirty="0" smtClean="0"/>
              <a:t>table: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615" y="4464115"/>
            <a:ext cx="6696744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3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0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(Option B) – </a:t>
            </a:r>
            <a:r>
              <a:rPr lang="en-US" dirty="0" smtClean="0"/>
              <a:t>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5" y="1268760"/>
            <a:ext cx="7722350" cy="769441"/>
          </a:xfrm>
        </p:spPr>
        <p:txBody>
          <a:bodyPr/>
          <a:lstStyle/>
          <a:p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61925" y="638690"/>
            <a:ext cx="882015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dirty="0" smtClean="0"/>
              <a:t>Proposal 4: </a:t>
            </a:r>
            <a:r>
              <a:rPr lang="en-GB" dirty="0"/>
              <a:t>Attenuation of clusters and paths is based on knife edge model taking into account the sizes of blockers, locations of blockers, locations and </a:t>
            </a:r>
            <a:r>
              <a:rPr lang="en-GB" dirty="0" err="1"/>
              <a:t>AoAs</a:t>
            </a:r>
            <a:r>
              <a:rPr lang="en-GB" dirty="0"/>
              <a:t> of the </a:t>
            </a:r>
            <a:r>
              <a:rPr lang="en-GB" dirty="0" smtClean="0"/>
              <a:t>UE</a:t>
            </a:r>
            <a:endParaRPr lang="en-GB" dirty="0"/>
          </a:p>
          <a:p>
            <a:pPr lvl="1"/>
            <a:r>
              <a:rPr lang="en-US" kern="0" dirty="0" smtClean="0"/>
              <a:t>The per-path attenuation is given by</a:t>
            </a:r>
          </a:p>
          <a:p>
            <a:pPr lvl="1"/>
            <a:endParaRPr lang="en-US" kern="0" dirty="0"/>
          </a:p>
          <a:p>
            <a:pPr lvl="1"/>
            <a:endParaRPr lang="en-US" kern="0" dirty="0" smtClean="0"/>
          </a:p>
          <a:p>
            <a:pPr lvl="1"/>
            <a:r>
              <a:rPr lang="en-US" kern="0" dirty="0" smtClean="0"/>
              <a:t>where</a:t>
            </a:r>
            <a:endParaRPr lang="en-US" kern="0" dirty="0" smtClean="0"/>
          </a:p>
          <a:p>
            <a:pPr lvl="1"/>
            <a:endParaRPr lang="en-US" kern="0" dirty="0"/>
          </a:p>
          <a:p>
            <a:pPr lvl="1"/>
            <a:endParaRPr lang="en-US" kern="0" dirty="0" smtClean="0"/>
          </a:p>
          <a:p>
            <a:pPr lvl="1"/>
            <a:r>
              <a:rPr lang="en-US" kern="0" dirty="0" smtClean="0"/>
              <a:t>D1</a:t>
            </a:r>
            <a:r>
              <a:rPr lang="en-US" kern="0" baseline="-25000" dirty="0" smtClean="0"/>
              <a:t>h1|h2|w1|w2</a:t>
            </a:r>
            <a:r>
              <a:rPr lang="en-US" kern="0" dirty="0" smtClean="0"/>
              <a:t> </a:t>
            </a:r>
            <a:r>
              <a:rPr lang="en-US" kern="0" dirty="0" smtClean="0"/>
              <a:t>are the projected distances UE-edge from the side and from above according to </a:t>
            </a:r>
            <a:r>
              <a:rPr lang="en-US" kern="0" dirty="0" smtClean="0"/>
              <a:t>Figure 1 below</a:t>
            </a:r>
            <a:endParaRPr lang="en-US" kern="0" dirty="0" smtClean="0"/>
          </a:p>
          <a:p>
            <a:pPr lvl="1"/>
            <a:r>
              <a:rPr lang="en-US" kern="0" dirty="0" smtClean="0"/>
              <a:t>r is the projected distance to the screen</a:t>
            </a:r>
          </a:p>
          <a:p>
            <a:pPr lvl="1"/>
            <a:r>
              <a:rPr lang="en-US" kern="0" dirty="0" smtClean="0"/>
              <a:t>The per-path screen edge positions are determined in a coordinate system rotated by the per-path </a:t>
            </a:r>
            <a:r>
              <a:rPr lang="en-US" kern="0" dirty="0" smtClean="0"/>
              <a:t>AOA.</a:t>
            </a:r>
            <a:endParaRPr lang="en-US" kern="0" dirty="0"/>
          </a:p>
          <a:p>
            <a:pPr lvl="1"/>
            <a:endParaRPr lang="en-US" kern="0" dirty="0" smtClean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096" y="2299799"/>
            <a:ext cx="3870430" cy="6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103096" y="1610963"/>
                <a:ext cx="4127540" cy="346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𝑆h𝑎𝑑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𝑑𝐵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=−20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096" y="1610963"/>
                <a:ext cx="4127540" cy="346633"/>
              </a:xfrm>
              <a:prstGeom prst="rect">
                <a:avLst/>
              </a:prstGeom>
              <a:blipFill rotWithShape="0">
                <a:blip r:embed="rId3"/>
                <a:stretch>
                  <a:fillRect t="-85965" b="-1350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726795" y="4489827"/>
            <a:ext cx="4469247" cy="2235579"/>
            <a:chOff x="2832677" y="3489356"/>
            <a:chExt cx="5938520" cy="297053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6825" y="3489356"/>
              <a:ext cx="5610225" cy="2724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2"/>
            <p:cNvSpPr txBox="1">
              <a:spLocks noChangeArrowheads="1"/>
            </p:cNvSpPr>
            <p:nvPr/>
          </p:nvSpPr>
          <p:spPr bwMode="auto">
            <a:xfrm>
              <a:off x="2832677" y="6213506"/>
              <a:ext cx="5938520" cy="2463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000" b="1">
                  <a:effectLst/>
                  <a:latin typeface="Times New Roman"/>
                  <a:ea typeface="Times New Roman"/>
                </a:rPr>
                <a:t>Figure 1: Shadowing screen model.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413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0"/>
            <a:ext cx="8848107" cy="692150"/>
          </a:xfrm>
        </p:spPr>
        <p:txBody>
          <a:bodyPr/>
          <a:lstStyle/>
          <a:p>
            <a:pPr algn="ctr"/>
            <a:r>
              <a:rPr lang="en-US" dirty="0" smtClean="0"/>
              <a:t>WF (Option B) – </a:t>
            </a:r>
            <a:r>
              <a:rPr lang="en-US" dirty="0" smtClean="0"/>
              <a:t>III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5" y="1268760"/>
            <a:ext cx="7722350" cy="769441"/>
          </a:xfrm>
        </p:spPr>
        <p:txBody>
          <a:bodyPr/>
          <a:lstStyle/>
          <a:p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61925" y="638690"/>
            <a:ext cx="882015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dirty="0" smtClean="0"/>
              <a:t>Note</a:t>
            </a:r>
            <a:r>
              <a:rPr lang="en-GB" dirty="0"/>
              <a:t>: The model according to Proposals 1-4 in Option B is consistent in time, frequency, and space. </a:t>
            </a:r>
          </a:p>
          <a:p>
            <a:pPr marL="0" indent="0">
              <a:buNone/>
            </a:pP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6589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10937</TotalTime>
  <Words>975</Words>
  <Application>Microsoft Office PowerPoint</Application>
  <PresentationFormat>On-screen Show (4:3)</PresentationFormat>
  <Paragraphs>162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メイリオ</vt:lpstr>
      <vt:lpstr>ＭＳ Ｐゴシック</vt:lpstr>
      <vt:lpstr>ＭＳ Ｐ明朝</vt:lpstr>
      <vt:lpstr>Arial</vt:lpstr>
      <vt:lpstr>Calibri</vt:lpstr>
      <vt:lpstr>Cambria Math</vt:lpstr>
      <vt:lpstr>Times New Roman</vt:lpstr>
      <vt:lpstr>Wingdings</vt:lpstr>
      <vt:lpstr>標準デザイン</vt:lpstr>
      <vt:lpstr>WF on dynamic blockage</vt:lpstr>
      <vt:lpstr>Background - I</vt:lpstr>
      <vt:lpstr>Background - II</vt:lpstr>
      <vt:lpstr>WF Proposal (Option A) – I  </vt:lpstr>
      <vt:lpstr>WF Proposal (Option A) – II </vt:lpstr>
      <vt:lpstr>WF Proposal (Option A) – III</vt:lpstr>
      <vt:lpstr>WF (Option B) – I</vt:lpstr>
      <vt:lpstr>WF (Option B) – II</vt:lpstr>
      <vt:lpstr>WF (Option B) – III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Raghavan, Vasanthan</cp:lastModifiedBy>
  <cp:revision>880</cp:revision>
  <cp:lastPrinted>2016-02-02T02:05:25Z</cp:lastPrinted>
  <dcterms:created xsi:type="dcterms:W3CDTF">2008-05-20T02:15:22Z</dcterms:created>
  <dcterms:modified xsi:type="dcterms:W3CDTF">2016-05-25T03:15:41Z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2016-05-15 09:56:44Z</vt:lpwstr>
  </property>
  <property fmtid="{D5CDD505-2E9C-101B-9397-08002B2CF9AE}" pid="5" name="CTPClassification">
    <vt:lpwstr>CTP_IC</vt:lpwstr>
  </property>
</Properties>
</file>