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6" r:id="rId3"/>
    <p:sldId id="263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52" d="100"/>
          <a:sy n="52" d="100"/>
        </p:scale>
        <p:origin x="-96" y="-34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2015/11/21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2015/11/21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2015/11/21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2015/11/21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2015/11/21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2015/11/21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2015/11/21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2015/11/21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2015/11/21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2015/11/21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2015/11/21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2015/11/21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WF on remaining issues of random access procedure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 smtClean="0"/>
              <a:t>Huawei, </a:t>
            </a:r>
            <a:r>
              <a:rPr lang="en-US" altLang="zh-CN" dirty="0" smtClean="0"/>
              <a:t>HiSilicon</a:t>
            </a:r>
            <a:endParaRPr lang="zh-CN" altLang="en-US" dirty="0"/>
          </a:p>
        </p:txBody>
      </p:sp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2049" name="DtsShapeName" descr="E15342G@835955749B6E11EC749357G609;;=683@CYV41043!!!!!!BIHO@]v41043!!!!@7G01C71102E29E17G3S0,18yyyy!It`vdh!Bnoushctuhno!Udlqm`ud/enb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1!^" hidden="1"/>
          <p:cNvSpPr>
            <a:spLocks noChangeArrowheads="1"/>
          </p:cNvSpPr>
          <p:nvPr/>
        </p:nvSpPr>
        <p:spPr bwMode="auto">
          <a:xfrm>
            <a:off x="0" y="457200"/>
            <a:ext cx="0" cy="0"/>
          </a:xfrm>
          <a:custGeom>
            <a:avLst/>
            <a:gdLst>
              <a:gd name="T0" fmla="*/ 10860 w 21600"/>
              <a:gd name="T1" fmla="*/ 2187 h 21600"/>
              <a:gd name="T2" fmla="*/ 2928 w 21600"/>
              <a:gd name="T3" fmla="*/ 10800 h 21600"/>
              <a:gd name="T4" fmla="*/ 10860 w 21600"/>
              <a:gd name="T5" fmla="*/ 21600 h 21600"/>
              <a:gd name="T6" fmla="*/ 18672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5037 w 21600"/>
              <a:gd name="T13" fmla="*/ 2277 h 21600"/>
              <a:gd name="T14" fmla="*/ 16557 w 21600"/>
              <a:gd name="T15" fmla="*/ 1367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60" y="2187"/>
                </a:moveTo>
                <a:cubicBezTo>
                  <a:pt x="10451" y="1746"/>
                  <a:pt x="9529" y="1018"/>
                  <a:pt x="9015" y="730"/>
                </a:cubicBezTo>
                <a:cubicBezTo>
                  <a:pt x="7865" y="152"/>
                  <a:pt x="6685" y="0"/>
                  <a:pt x="5415" y="0"/>
                </a:cubicBezTo>
                <a:cubicBezTo>
                  <a:pt x="4175" y="152"/>
                  <a:pt x="2995" y="575"/>
                  <a:pt x="1967" y="1305"/>
                </a:cubicBezTo>
                <a:cubicBezTo>
                  <a:pt x="1150" y="2187"/>
                  <a:pt x="575" y="3222"/>
                  <a:pt x="242" y="4220"/>
                </a:cubicBezTo>
                <a:cubicBezTo>
                  <a:pt x="0" y="5410"/>
                  <a:pt x="242" y="6560"/>
                  <a:pt x="575" y="7597"/>
                </a:cubicBezTo>
                <a:lnTo>
                  <a:pt x="10860" y="21600"/>
                </a:lnTo>
                <a:lnTo>
                  <a:pt x="20995" y="7597"/>
                </a:lnTo>
                <a:cubicBezTo>
                  <a:pt x="21480" y="6560"/>
                  <a:pt x="21600" y="5410"/>
                  <a:pt x="21480" y="4220"/>
                </a:cubicBezTo>
                <a:cubicBezTo>
                  <a:pt x="21115" y="3222"/>
                  <a:pt x="20420" y="2187"/>
                  <a:pt x="19632" y="1305"/>
                </a:cubicBezTo>
                <a:cubicBezTo>
                  <a:pt x="18575" y="575"/>
                  <a:pt x="17425" y="152"/>
                  <a:pt x="16275" y="0"/>
                </a:cubicBezTo>
                <a:cubicBezTo>
                  <a:pt x="15005" y="0"/>
                  <a:pt x="13735" y="152"/>
                  <a:pt x="12705" y="730"/>
                </a:cubicBezTo>
                <a:cubicBezTo>
                  <a:pt x="12176" y="1018"/>
                  <a:pt x="11254" y="1746"/>
                  <a:pt x="10860" y="2187"/>
                </a:cubicBezTo>
                <a:close/>
              </a:path>
            </a:pathLst>
          </a:cu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51" name="Rectangle 3"/>
          <p:cNvSpPr>
            <a:spLocks noChangeArrowheads="1"/>
          </p:cNvSpPr>
          <p:nvPr/>
        </p:nvSpPr>
        <p:spPr bwMode="auto">
          <a:xfrm>
            <a:off x="144016" y="140439"/>
            <a:ext cx="8820472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  <a:tabLst>
                <a:tab pos="5851525" algn="r"/>
              </a:tabLst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3GPP TSG RAN WG1 Meeting #83		</a:t>
            </a:r>
            <a:r>
              <a:rPr lang="en-US" altLang="zh-CN" sz="2400" dirty="0" smtClean="0"/>
              <a:t>R1-157866</a:t>
            </a:r>
            <a:endParaRPr kumimoji="0" lang="en-US" altLang="zh-CN" sz="14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51525" algn="r"/>
              </a:tabLst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Anaheim, USA, 15 - 22 November, 2015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5851525" algn="r"/>
              </a:tabLst>
            </a:pPr>
            <a:r>
              <a:rPr lang="en-US" altLang="zh-CN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Agenda Item: 6.2.1.10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 smtClean="0"/>
              <a:t>Proposal for NB for M-PDCCH of RAR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lvl="0" fontAlgn="base" hangingPunct="0">
              <a:buFont typeface="Arial"/>
              <a:buChar char="•"/>
              <a:tabLst>
                <a:tab pos="685800" algn="l"/>
              </a:tabLst>
            </a:pPr>
            <a:r>
              <a:rPr lang="en-US" altLang="zh-CN" dirty="0" smtClean="0">
                <a:solidFill>
                  <a:srgbClr val="00B050"/>
                </a:solidFill>
                <a:latin typeface="Times New Roman" pitchFamily="18" charset="0"/>
                <a:ea typeface="Batang"/>
                <a:cs typeface="Times New Roman" pitchFamily="18" charset="0"/>
              </a:rPr>
              <a:t>Background [RAN1 #83 agreements]</a:t>
            </a:r>
          </a:p>
          <a:p>
            <a:pPr lvl="1" fontAlgn="base" hangingPunct="0">
              <a:buFont typeface="Arial"/>
              <a:buChar char="•"/>
              <a:tabLst>
                <a:tab pos="685800" algn="l"/>
              </a:tabLst>
            </a:pPr>
            <a:r>
              <a:rPr lang="en-US" altLang="zh-CN" sz="2000" dirty="0" smtClean="0">
                <a:solidFill>
                  <a:srgbClr val="00B050"/>
                </a:solidFill>
                <a:latin typeface="Times New Roman" pitchFamily="18" charset="0"/>
                <a:ea typeface="Batang"/>
                <a:cs typeface="Times New Roman" pitchFamily="18" charset="0"/>
              </a:rPr>
              <a:t>When more than one narrowband is configured for M-PDCCH for RAR for a PRACH repetition level,</a:t>
            </a:r>
            <a:endParaRPr lang="zh-CN" altLang="zh-CN" sz="2000" dirty="0" smtClean="0">
              <a:solidFill>
                <a:srgbClr val="00B050"/>
              </a:solidFill>
              <a:latin typeface="Times New Roman" pitchFamily="18" charset="0"/>
              <a:ea typeface="Batang"/>
              <a:cs typeface="Times New Roman" pitchFamily="18" charset="0"/>
            </a:endParaRPr>
          </a:p>
          <a:p>
            <a:pPr lvl="2" fontAlgn="base" hangingPunct="0">
              <a:buFont typeface="Arial"/>
              <a:buChar char="–"/>
              <a:tabLst>
                <a:tab pos="1143000" algn="l"/>
              </a:tabLst>
            </a:pPr>
            <a:r>
              <a:rPr lang="en-US" altLang="zh-CN" sz="2000" dirty="0" smtClean="0">
                <a:solidFill>
                  <a:srgbClr val="00B050"/>
                </a:solidFill>
                <a:latin typeface="Times New Roman" pitchFamily="18" charset="0"/>
                <a:ea typeface="Batang"/>
                <a:cs typeface="Times New Roman" pitchFamily="18" charset="0"/>
              </a:rPr>
              <a:t>The narrowband is selected based on the PRACH preamble index (implicit mapping)</a:t>
            </a:r>
          </a:p>
          <a:p>
            <a:pPr fontAlgn="base" hangingPunct="0">
              <a:buFont typeface="Arial"/>
              <a:buChar char="•"/>
              <a:tabLst>
                <a:tab pos="685800" algn="l"/>
              </a:tabLst>
            </a:pPr>
            <a:r>
              <a:rPr lang="en-US" altLang="zh-CN" dirty="0" smtClean="0">
                <a:latin typeface="Times New Roman" pitchFamily="18" charset="0"/>
                <a:ea typeface="Batang"/>
                <a:cs typeface="Times New Roman" pitchFamily="18" charset="0"/>
              </a:rPr>
              <a:t>Proposal</a:t>
            </a:r>
          </a:p>
          <a:p>
            <a:pPr fontAlgn="base" hangingPunct="0">
              <a:buNone/>
              <a:tabLst>
                <a:tab pos="1143000" algn="l"/>
              </a:tabLst>
            </a:pPr>
            <a:r>
              <a:rPr lang="en-US" altLang="zh-CN" dirty="0" smtClean="0">
                <a:latin typeface="Times New Roman" pitchFamily="18" charset="0"/>
                <a:ea typeface="Batang"/>
                <a:cs typeface="Times New Roman" pitchFamily="18" charset="0"/>
              </a:rPr>
              <a:t>When two </a:t>
            </a:r>
            <a:r>
              <a:rPr lang="en-US" altLang="zh-CN" dirty="0" err="1" smtClean="0">
                <a:latin typeface="Times New Roman" pitchFamily="18" charset="0"/>
                <a:ea typeface="Batang"/>
                <a:cs typeface="Times New Roman" pitchFamily="18" charset="0"/>
              </a:rPr>
              <a:t>narrowbands</a:t>
            </a:r>
            <a:r>
              <a:rPr lang="en-US" altLang="zh-CN" dirty="0" smtClean="0">
                <a:latin typeface="Times New Roman" pitchFamily="18" charset="0"/>
                <a:ea typeface="Batang"/>
                <a:cs typeface="Times New Roman" pitchFamily="18" charset="0"/>
              </a:rPr>
              <a:t> are configured for M-PDCCH for RAR for a PRACH repetition level:</a:t>
            </a:r>
            <a:endParaRPr lang="en-US" altLang="zh-CN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1"/>
            <a:r>
              <a:rPr lang="en-US" altLang="zh-CN" dirty="0" smtClean="0">
                <a:latin typeface="Times New Roman" pitchFamily="18" charset="0"/>
                <a:cs typeface="Times New Roman" pitchFamily="18" charset="0"/>
              </a:rPr>
              <a:t>For even/odd preamble index, the M-PDCCH narrowband is the configured first/second narrowband</a:t>
            </a:r>
            <a:endParaRPr lang="zh-CN" alt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Proposals for Msg3/Mg4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lvl="0" fontAlgn="base" hangingPunct="0">
              <a:buFont typeface="Arial"/>
              <a:buChar char="•"/>
              <a:tabLst>
                <a:tab pos="685800" algn="l"/>
              </a:tabLst>
            </a:pPr>
            <a:r>
              <a:rPr lang="en-US" altLang="zh-CN" dirty="0" smtClean="0">
                <a:solidFill>
                  <a:srgbClr val="00B050"/>
                </a:solidFill>
                <a:latin typeface="Times New Roman" pitchFamily="18" charset="0"/>
                <a:ea typeface="Batang"/>
                <a:cs typeface="Times New Roman" pitchFamily="18" charset="0"/>
              </a:rPr>
              <a:t>Background [RAN1 #83 agreements]</a:t>
            </a:r>
          </a:p>
          <a:p>
            <a:pPr lvl="0" fontAlgn="base" hangingPunct="0">
              <a:buNone/>
            </a:pPr>
            <a:r>
              <a:rPr lang="en-US" altLang="zh-CN" dirty="0" smtClean="0">
                <a:solidFill>
                  <a:srgbClr val="00B050"/>
                </a:solidFill>
              </a:rPr>
              <a:t>     The narrowband index of M-PDCCH for Msg3 re-transmission or Msg4 transmission is determined by down-selecting one of the following (no additional higher-layer impact) </a:t>
            </a:r>
            <a:endParaRPr lang="zh-CN" altLang="zh-CN" dirty="0" smtClean="0">
              <a:solidFill>
                <a:srgbClr val="00B050"/>
              </a:solidFill>
            </a:endParaRPr>
          </a:p>
          <a:p>
            <a:pPr lvl="1" fontAlgn="base" hangingPunct="0"/>
            <a:r>
              <a:rPr lang="en-US" altLang="zh-CN" dirty="0" smtClean="0">
                <a:solidFill>
                  <a:srgbClr val="00B050"/>
                </a:solidFill>
              </a:rPr>
              <a:t>Alt 1: implicitly derived by the preamble index of the last successful PRACH attempt</a:t>
            </a:r>
            <a:endParaRPr lang="zh-CN" altLang="zh-CN" dirty="0" smtClean="0">
              <a:solidFill>
                <a:srgbClr val="00B050"/>
              </a:solidFill>
            </a:endParaRPr>
          </a:p>
          <a:p>
            <a:pPr lvl="1" fontAlgn="base" hangingPunct="0"/>
            <a:r>
              <a:rPr lang="en-US" altLang="zh-CN" dirty="0" smtClean="0">
                <a:solidFill>
                  <a:srgbClr val="00B050"/>
                </a:solidFill>
              </a:rPr>
              <a:t>Alt 2: indicated in RAR using 2-bit, as part of the RAR UL grant</a:t>
            </a:r>
          </a:p>
          <a:p>
            <a:pPr marL="342900" lvl="1" indent="-342900" fontAlgn="base" hangingPunct="0">
              <a:buNone/>
              <a:tabLst>
                <a:tab pos="1143000" algn="l"/>
              </a:tabLst>
            </a:pPr>
            <a:r>
              <a:rPr lang="en-US" altLang="zh-CN" sz="4300" dirty="0" smtClean="0">
                <a:latin typeface="Times New Roman" pitchFamily="18" charset="0"/>
                <a:ea typeface="Batang"/>
                <a:cs typeface="Times New Roman" pitchFamily="18" charset="0"/>
              </a:rPr>
              <a:t>Proposal:</a:t>
            </a:r>
          </a:p>
          <a:p>
            <a:pPr marL="342900" lvl="1" indent="-342900" fontAlgn="base" hangingPunct="0">
              <a:buNone/>
              <a:tabLst>
                <a:tab pos="1143000" algn="l"/>
              </a:tabLst>
            </a:pPr>
            <a:r>
              <a:rPr lang="en-US" altLang="zh-CN" sz="3600" dirty="0" smtClean="0">
                <a:solidFill>
                  <a:srgbClr val="00B050"/>
                </a:solidFill>
              </a:rPr>
              <a:t> </a:t>
            </a:r>
            <a:r>
              <a:rPr lang="en-US" altLang="zh-CN" sz="4300" dirty="0" smtClean="0">
                <a:latin typeface="Times New Roman" pitchFamily="18" charset="0"/>
                <a:ea typeface="Batang"/>
                <a:cs typeface="Times New Roman" pitchFamily="18" charset="0"/>
              </a:rPr>
              <a:t>The narrowband index of M-PDCCH for Msg3 re-transmission or Msg4 transmission is determined by :</a:t>
            </a:r>
            <a:endParaRPr lang="en-US" altLang="zh-CN" dirty="0" smtClean="0"/>
          </a:p>
          <a:p>
            <a:pPr lvl="1" fontAlgn="base" hangingPunct="0"/>
            <a:r>
              <a:rPr lang="en-US" altLang="zh-CN" dirty="0" smtClean="0"/>
              <a:t>Alt 1: implicitly derived by the preamble index of the last successful PRACH attempt</a:t>
            </a:r>
          </a:p>
          <a:p>
            <a:pPr lvl="1" fontAlgn="base" hangingPunct="0">
              <a:buNone/>
            </a:pPr>
            <a:endParaRPr lang="en-US" altLang="zh-CN" dirty="0" smtClean="0"/>
          </a:p>
          <a:p>
            <a:pPr lvl="1" fontAlgn="base" hangingPunct="0"/>
            <a:endParaRPr lang="en-US" altLang="zh-CN" dirty="0" smtClean="0"/>
          </a:p>
          <a:p>
            <a:pPr fontAlgn="base" hangingPunct="0"/>
            <a:endParaRPr lang="zh-CN" altLang="zh-CN" dirty="0" smtClean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1296</TotalTime>
  <Words>192</Words>
  <Application>Microsoft Office PowerPoint</Application>
  <PresentationFormat>全屏显示(4:3)</PresentationFormat>
  <Paragraphs>21</Paragraphs>
  <Slides>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4" baseType="lpstr">
      <vt:lpstr>Office 主题</vt:lpstr>
      <vt:lpstr>WF on remaining issues of random access procedure</vt:lpstr>
      <vt:lpstr>Proposal for NB for M-PDCCH of RAR</vt:lpstr>
      <vt:lpstr>Proposals for Msg3/Mg4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physical layer aspects of random access procedure transmission</dc:title>
  <dc:creator>Yi Wang(Eason)</dc:creator>
  <cp:lastModifiedBy>Huawei2</cp:lastModifiedBy>
  <cp:revision>74</cp:revision>
  <dcterms:created xsi:type="dcterms:W3CDTF">2015-11-15T19:00:12Z</dcterms:created>
  <dcterms:modified xsi:type="dcterms:W3CDTF">2015-11-21T17:05:56Z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_ms_pID_72543">
    <vt:lpwstr>(4)yTzuMrnIM0SsCscGBe+AuC3w+9gpTP+79xIVLHYtH03kThnRoucTd2JYWwc4/OXycE5F2Zxf
I4YJL7go9kTd3x8T1CNNro68jze25b/GHpbYEizCNAd44hsRJg2F827HULfiQ+Ngiqy5GeRz
S4ZRsI6lJGj9BNJy22VbLVC6sZUmAvXe6V6N9zBLZoob8kHvlicnGnSxBw++ub07+8E8pYYc
C6MHRAl+ETc/H4ft8N</vt:lpwstr>
  </property>
  <property fmtid="{D5CDD505-2E9C-101B-9397-08002B2CF9AE}" pid="3" name="_new_ms_pID_725431">
    <vt:lpwstr>M03z3SPn5IIBzffswLPQcIivQDGX93zvnZZajHybwmfKEopBtWOpxY
MfYNQH09TUFZOR0dqM4V1a4mhZLcKMb/d5ypdM6djnXtycE83uo+Ryti+LduZFzXb4+BxVh6
Ywp386f5usBRrL0ILXzCzjRYSUu06lAxjunCpyWmzgwckzfswYsb4rcos0PZty3GHtd+4KZ7
IDqSJgDUtKjqXRH1ynRguz5NiVaBGEtR/xIp</vt:lpwstr>
  </property>
  <property fmtid="{D5CDD505-2E9C-101B-9397-08002B2CF9AE}" pid="4" name="_new_ms_pID_725432">
    <vt:lpwstr>pkKX9KWYHbA28qf7RAXMOoyEv3Ww1dTQ0Qri
BaREKphugjqZv+c6ivx4iJH1NAugvSJ6GyAN6ItP26KB4TDbxLc/T0q2uMhm/zZq76yUiB9i
XeRP+kylgHJI9MQul4I3+HmHtGq7rLJ7RiIYPfXyuW/tejZR090DXCgcO5FSFeh4jYnjJZmr
8K9D33G/riHKF5hWzs1YVGj+NfOPYxLZuLw0OYlE+hVuVBbMEr8OvW</vt:lpwstr>
  </property>
  <property fmtid="{D5CDD505-2E9C-101B-9397-08002B2CF9AE}" pid="5" name="_new_ms_pID_725433">
    <vt:lpwstr>accudcvHTlatiO5Jbc
sWD6iQ==</vt:lpwstr>
  </property>
  <property fmtid="{D5CDD505-2E9C-101B-9397-08002B2CF9AE}" pid="6" name="sflag">
    <vt:lpwstr>1448107785</vt:lpwstr>
  </property>
</Properties>
</file>