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76" r:id="rId4"/>
    <p:sldId id="277" r:id="rId5"/>
    <p:sldId id="278" r:id="rId6"/>
    <p:sldId id="272" r:id="rId7"/>
    <p:sldId id="273" r:id="rId8"/>
    <p:sldId id="274" r:id="rId9"/>
    <p:sldId id="275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u" initials="wz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33" autoAdjust="0"/>
    <p:restoredTop sz="94660"/>
  </p:normalViewPr>
  <p:slideViewPr>
    <p:cSldViewPr>
      <p:cViewPr>
        <p:scale>
          <a:sx n="75" d="100"/>
          <a:sy n="75" d="100"/>
        </p:scale>
        <p:origin x="-129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evaluation methodology for latency reduction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 smtClean="0"/>
              <a:t>Ericsson</a:t>
            </a:r>
            <a:endParaRPr kumimoji="1" lang="ja-JP" altLang="en-US" dirty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83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	        R1-1</a:t>
            </a:r>
            <a:r>
              <a:rPr lang="en-US" altLang="ko-KR" b="1" smtClean="0">
                <a:latin typeface="Times New Roman" pitchFamily="18" charset="0"/>
                <a:cs typeface="Times New Roman" pitchFamily="18" charset="0"/>
              </a:rPr>
              <a:t>57732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Anaheim, USA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November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6.2.9.1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According to the SID, </a:t>
            </a:r>
            <a:r>
              <a:rPr lang="en-US" dirty="0"/>
              <a:t>the following aspect should be studied in </a:t>
            </a:r>
            <a:r>
              <a:rPr lang="en-US" dirty="0" smtClean="0"/>
              <a:t>RAN1</a:t>
            </a:r>
            <a:endParaRPr lang="en-US" dirty="0"/>
          </a:p>
          <a:p>
            <a:pPr lvl="1" hangingPunct="0"/>
            <a:r>
              <a:rPr lang="en-US" dirty="0"/>
              <a:t>From RAN1#83: TTI shortening and reduced processing times [RAN1]:</a:t>
            </a:r>
          </a:p>
          <a:p>
            <a:pPr lvl="2" hangingPunct="0"/>
            <a:r>
              <a:rPr lang="en-US" i="1" dirty="0"/>
              <a:t>Assess specification impact and study feasibility and performance of TTI lengths between 0.5ms and one OFDM symbol, taking into account impact on reference signals and physical layer control signaling </a:t>
            </a:r>
            <a:endParaRPr lang="en-US" dirty="0"/>
          </a:p>
          <a:p>
            <a:pPr lvl="2" hangingPunct="0"/>
            <a:r>
              <a:rPr lang="en-US" i="1" dirty="0"/>
              <a:t>backwards compatibility shall be preserved (thus allowing normal operation of pre-</a:t>
            </a:r>
            <a:r>
              <a:rPr lang="en-US" i="1" dirty="0" err="1"/>
              <a:t>Rel</a:t>
            </a:r>
            <a:r>
              <a:rPr lang="en-US" i="1" dirty="0"/>
              <a:t> 13 UEs on the same carrier</a:t>
            </a:r>
            <a:r>
              <a:rPr lang="en-US" i="1" dirty="0" smtClean="0"/>
              <a:t>);</a:t>
            </a:r>
          </a:p>
          <a:p>
            <a:pPr hangingPunct="0"/>
            <a:r>
              <a:rPr lang="en-US" dirty="0" smtClean="0"/>
              <a:t>RAN1 should perform evaluations in order to understand the feasibility and performance of TTI shortening</a:t>
            </a:r>
          </a:p>
          <a:p>
            <a:pPr lvl="1" hangingPunct="0"/>
            <a:r>
              <a:rPr lang="en-US" dirty="0" smtClean="0"/>
              <a:t>System-level evaluation is needed to identify the technology potential of TTI shortening</a:t>
            </a:r>
          </a:p>
          <a:p>
            <a:pPr lvl="1" hangingPunct="0"/>
            <a:r>
              <a:rPr lang="en-US" dirty="0" smtClean="0"/>
              <a:t>Link-level evaluation is needed to compare the performance of different physical layer design options</a:t>
            </a:r>
          </a:p>
        </p:txBody>
      </p:sp>
    </p:spTree>
    <p:extLst>
      <p:ext uri="{BB962C8B-B14F-4D97-AF65-F5344CB8AC3E}">
        <p14:creationId xmlns:p14="http://schemas.microsoft.com/office/powerpoint/2010/main" val="2246528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 dirty="0" smtClean="0"/>
              <a:t>1: </a:t>
            </a:r>
            <a:r>
              <a:rPr lang="en-US" dirty="0"/>
              <a:t>simulation assumptions for system-level evaluations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0287248"/>
              </p:ext>
            </p:extLst>
          </p:nvPr>
        </p:nvGraphicFramePr>
        <p:xfrm>
          <a:off x="457200" y="1600200"/>
          <a:ext cx="8230198" cy="5069382"/>
        </p:xfrm>
        <a:graphic>
          <a:graphicData uri="http://schemas.openxmlformats.org/drawingml/2006/table">
            <a:tbl>
              <a:tblPr/>
              <a:tblGrid>
                <a:gridCol w="3229795"/>
                <a:gridCol w="5000403"/>
              </a:tblGrid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Parameter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Assumptions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Layout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Both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 and 19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Macro 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eNBs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can be used, 3 sectors per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site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; </a:t>
                      </a:r>
                    </a:p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Small cell scenario 2a</a:t>
                      </a:r>
                      <a:r>
                        <a:rPr lang="en-US" sz="14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 as optional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System bandwidth per carrier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10MHz,</a:t>
                      </a:r>
                      <a:r>
                        <a:rPr lang="en-US" sz="14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  </a:t>
                      </a:r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20MHz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Carrier frequency 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2GHz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Inter-site distance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500m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Total BS TX power (Ptotal per carrier)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46dBm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TTI length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1/2/</a:t>
                      </a:r>
                      <a:r>
                        <a:rPr lang="en-US" sz="1400" b="0" i="0" u="none" strike="sngStrike" dirty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3(4)/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symbols; 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other TTI lengths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 provided by companies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Fast UL Access schemes</a:t>
                      </a:r>
                      <a:endParaRPr lang="en-US" sz="1400" b="1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Provided by companies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RS and control signaling overhead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Details of RS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and control signaling overhead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provided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by companies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TBS determination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Scalable with TTI length as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baseline</a:t>
                      </a:r>
                      <a:r>
                        <a:rPr lang="en-US" sz="14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, according to available REs considering RS and control signaling overhead</a:t>
                      </a:r>
                      <a:endParaRPr lang="en-US" sz="1400" b="0" i="0" u="none" strike="sng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HARQ RTT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Scalable with TTI length as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baseline; </a:t>
                      </a:r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HARQ RTT not scaled with TTI provided by individual company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Scheduler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Proportional fairness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Distance-dependent path loss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ITU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UMa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[referring to Table B.1.2.1-1 in TR36.814], with 3D distance between an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eNB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and a UE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Penetration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For outdoor UEs:0dB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For indoor UEs: 20dB+0.5din (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din: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independent uniform random value between [ 0, min(25,d) ] for each link)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Shadowing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ITU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UMa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according to Table A.1-1 of 36.819 with 3D distance for shadowing correlation distance</a:t>
                      </a:r>
                    </a:p>
                  </a:txBody>
                  <a:tcPr marL="12605" marR="1260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8425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2451518"/>
              </p:ext>
            </p:extLst>
          </p:nvPr>
        </p:nvGraphicFramePr>
        <p:xfrm>
          <a:off x="457200" y="1600200"/>
          <a:ext cx="8229600" cy="3691890"/>
        </p:xfrm>
        <a:graphic>
          <a:graphicData uri="http://schemas.openxmlformats.org/drawingml/2006/table">
            <a:tbl>
              <a:tblPr/>
              <a:tblGrid>
                <a:gridCol w="3250778"/>
                <a:gridCol w="4978822"/>
              </a:tblGrid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Antenna pattern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3D,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referring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 TR36.819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Antenna Height: 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25m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UE antenna Height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1.5m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Antenna gain + connector loss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dBi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Antenna gain of UE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dBi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Fast fading channel between eNB and UE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ITU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UMa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according to Table A.1-1 of 36.819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Antenna configuration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2Tx(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eNB</a:t>
                      </a:r>
                      <a:r>
                        <a:rPr lang="en-US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/>
                        </a:rPr>
                        <a:t>)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B0F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&lt;</a:t>
                      </a:r>
                      <a:r>
                        <a:rPr lang="en-US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/>
                        </a:rPr>
                        <a:t>8Tx(</a:t>
                      </a:r>
                      <a:r>
                        <a:rPr lang="en-US" sz="1400" b="0" i="0" u="none" strike="noStrike" dirty="0" err="1" smtClean="0">
                          <a:solidFill>
                            <a:srgbClr val="00B0F0"/>
                          </a:solidFill>
                          <a:effectLst/>
                          <a:latin typeface="Arial"/>
                        </a:rPr>
                        <a:t>eNB</a:t>
                      </a:r>
                      <a:r>
                        <a:rPr lang="en-US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/>
                        </a:rPr>
                        <a:t>) </a:t>
                      </a:r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(optional)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&gt;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,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2Rx(UE), Cross-polarized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Number of UEs 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</a:t>
                      </a:r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 </a:t>
                      </a:r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UEs per macro </a:t>
                      </a:r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cell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UE dropping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Randomly and uniformly dropped throughout the macro geographical area. 20% UEs are outdoor and 80% UEs are indoor.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Traffic model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FTP </a:t>
                      </a:r>
                      <a:r>
                        <a:rPr lang="en-US" sz="1400" b="0" i="0" u="none" strike="sng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download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m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odel 3, File size [100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kB, 500kB,</a:t>
                      </a:r>
                      <a:r>
                        <a:rPr lang="en-US" sz="14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/>
                        </a:rPr>
                        <a:t> 1 MB, </a:t>
                      </a:r>
                      <a:r>
                        <a:rPr lang="en-US" sz="1400" b="0" i="0" u="none" strike="sng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5MB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],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Traffic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load [20%, 40% 60%]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A9D4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55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712788">
                        <a:spcBef>
                          <a:spcPct val="20000"/>
                        </a:spcBef>
                        <a:buClr>
                          <a:srgbClr val="92CCE5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071563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433513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8907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3479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8051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2623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CSI report period</a:t>
                      </a:r>
                      <a:endParaRPr kumimoji="0" lang="en-US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72000" marR="7200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A9D4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55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712788">
                        <a:spcBef>
                          <a:spcPct val="20000"/>
                        </a:spcBef>
                        <a:buClr>
                          <a:srgbClr val="92CCE5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071563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433513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8907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3479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8051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2623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10 TTIs between two consecutive reports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72000" marR="7200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A9D4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55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712788">
                        <a:spcBef>
                          <a:spcPct val="20000"/>
                        </a:spcBef>
                        <a:buClr>
                          <a:srgbClr val="92CCE5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071563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433513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8907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3479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8051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2623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CSI report delay</a:t>
                      </a:r>
                      <a:endParaRPr kumimoji="0" lang="en-GB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72000" marR="7200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A9D4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55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712788">
                        <a:spcBef>
                          <a:spcPct val="20000"/>
                        </a:spcBef>
                        <a:buClr>
                          <a:srgbClr val="92CCE5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071563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433513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8907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3479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8051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2623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Ericsson Capital TT" pitchFamily="2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6 TTIs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72000" marR="7200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4442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931816"/>
              </p:ext>
            </p:extLst>
          </p:nvPr>
        </p:nvGraphicFramePr>
        <p:xfrm>
          <a:off x="457200" y="1600200"/>
          <a:ext cx="8229600" cy="2626995"/>
        </p:xfrm>
        <a:graphic>
          <a:graphicData uri="http://schemas.openxmlformats.org/drawingml/2006/table">
            <a:tbl>
              <a:tblPr/>
              <a:tblGrid>
                <a:gridCol w="3250778"/>
                <a:gridCol w="4978822"/>
              </a:tblGrid>
              <a:tr h="609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TCP models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TCP Reno model (RFC 2581)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-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SSThresh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65535 Bytes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- Initial window size 1460 Bytes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- Max segment size 1460 Bytes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UE receiver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MMSE-IRC; 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other UE receiver provided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 by companies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UE noise figure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9dB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UE speed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/>
                        </a:rPr>
                        <a:t>3km/h, 60km/h</a:t>
                      </a:r>
                      <a:r>
                        <a:rPr lang="en-US" sz="1400" b="0" i="0" u="none" strike="sngStrike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, 120km/h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, 120km/h</a:t>
                      </a:r>
                      <a:endParaRPr lang="en-US" sz="1400" b="0" i="0" u="none" strike="sngStrike" baseline="0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Network synchronization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Synchronized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Core, transport and internet network delay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"/>
                        </a:rPr>
                        <a:t>0ms, 6ms, 10ms</a:t>
                      </a:r>
                      <a:endParaRPr lang="en-US" sz="1400" b="0" i="0" u="none" strike="noStrike" dirty="0">
                        <a:solidFill>
                          <a:srgbClr val="00B0F0"/>
                        </a:solidFill>
                        <a:effectLst/>
                        <a:latin typeface="Arial"/>
                      </a:endParaRP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Performance metrics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Mean,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5%,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50%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and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user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perceived throughput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Mean, 5%, 50% and 95% user packet delay</a:t>
                      </a:r>
                    </a:p>
                  </a:txBody>
                  <a:tcPr marL="12832" marR="12832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9552" y="4581128"/>
            <a:ext cx="799288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</a:t>
            </a:r>
            <a:r>
              <a:rPr lang="en-GB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perceived throughput (UPT) 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average of all its file throughputs</a:t>
            </a:r>
            <a:endParaRPr 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 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throughput = </a:t>
            </a:r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 size/time 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needed to download </a:t>
            </a:r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file</a:t>
            </a:r>
            <a:endParaRPr 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needed to download </a:t>
            </a:r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file starts 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the packet is received in the transmit buffer, and ends when the last bit of the packet is correctly delivered to the receiver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en-GB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finished 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files </a:t>
            </a:r>
            <a:r>
              <a:rPr lang="en-GB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not incorporated 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UPT calculation. </a:t>
            </a:r>
            <a:endParaRPr 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 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packet </a:t>
            </a:r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 is 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average of all its file </a:t>
            </a:r>
            <a:r>
              <a:rPr lang="en-GB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delays</a:t>
            </a:r>
          </a:p>
          <a:p>
            <a:pPr marL="742950" lvl="3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 delay is the time 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needed to download </a:t>
            </a:r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file as described above</a:t>
            </a:r>
          </a:p>
        </p:txBody>
      </p:sp>
    </p:spTree>
    <p:extLst>
      <p:ext uri="{BB962C8B-B14F-4D97-AF65-F5344CB8AC3E}">
        <p14:creationId xmlns:p14="http://schemas.microsoft.com/office/powerpoint/2010/main" val="3137775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 dirty="0" smtClean="0"/>
              <a:t>2: Link-level </a:t>
            </a:r>
            <a:r>
              <a:rPr lang="en-US" dirty="0"/>
              <a:t>s</a:t>
            </a:r>
            <a:r>
              <a:rPr lang="en-US" dirty="0" smtClean="0"/>
              <a:t>imulation assumptions for shortened PDSCH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0787736"/>
              </p:ext>
            </p:extLst>
          </p:nvPr>
        </p:nvGraphicFramePr>
        <p:xfrm>
          <a:off x="457200" y="859100"/>
          <a:ext cx="8229420" cy="6261265"/>
        </p:xfrm>
        <a:graphic>
          <a:graphicData uri="http://schemas.openxmlformats.org/drawingml/2006/table">
            <a:tbl>
              <a:tblPr/>
              <a:tblGrid>
                <a:gridCol w="2674640"/>
                <a:gridCol w="5554780"/>
              </a:tblGrid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Parameter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Value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Carrier frequency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GHz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System bandwidth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 MHz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, 20MHz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TTI length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1/2/</a:t>
                      </a:r>
                      <a:r>
                        <a:rPr lang="en-US" sz="14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3(4)/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symbols, 1ms</a:t>
                      </a:r>
                      <a:r>
                        <a:rPr lang="en-US" sz="14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as baseline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.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other TTI lengths provided by companies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Fast UL Access schemes</a:t>
                      </a:r>
                      <a:endParaRPr lang="en-US" sz="1400" b="1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12605" marR="126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Provided by companies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12605" marR="126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Allocated bandwidth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25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PRBs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, 50 PRBs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Channel model 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sngStrike" dirty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EPA 5Hz, </a:t>
                      </a:r>
                      <a:r>
                        <a:rPr lang="en-US" sz="14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EVA</a:t>
                      </a:r>
                      <a:r>
                        <a:rPr lang="en-US" sz="1400" b="0" i="0" u="none" strike="sng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70100</a:t>
                      </a:r>
                      <a:r>
                        <a:rPr lang="en-US" sz="14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Hz, </a:t>
                      </a:r>
                      <a:r>
                        <a:rPr lang="en-US" sz="1400" b="0" i="0" u="none" strike="sng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ETU300Hz 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EPA, EVA, ETU with 3km/h, 60km/h</a:t>
                      </a:r>
                      <a:endParaRPr lang="en-US" sz="1400" b="0" i="0" u="none" strike="sngStrike" baseline="0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Antenna configuration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2Tx(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eNB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), 2Rx(UE), 8Tx(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eNB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 optional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Antenna correlation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Uncorrelated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Legacy PDCCH region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OFDM symbols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CP length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Normal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Transmission mode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TM4,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TM9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1763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RS configuration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TM4: 2 CRS ports;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TM9: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2CRS ports,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l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egacy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DMRS pattern for 7 symbols; Detailed DMRS pattern provided by companies for 1/2</a:t>
                      </a:r>
                      <a:r>
                        <a:rPr lang="en-US" sz="1400" b="0" i="0" u="none" strike="sngStrike" dirty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/3(4)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symbols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Receiver type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MMSE</a:t>
                      </a:r>
                      <a:r>
                        <a:rPr lang="en-US" sz="14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-IRC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; other UE receiver provided by companies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Channel estimation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Practical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Rank adaptation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Fixed</a:t>
                      </a:r>
                      <a:r>
                        <a:rPr lang="en-US" sz="1400" b="0" i="0" u="none" strike="sng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Rank1 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provided by companies</a:t>
                      </a:r>
                      <a:endParaRPr lang="en-US" sz="1400" b="0" i="0" u="none" strike="sng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Link adaptation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sng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Enabled  </a:t>
                      </a:r>
                      <a:r>
                        <a:rPr lang="en-US" sz="14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Disabled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provided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by companies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Modulation and code rate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64QAM 5/6, 16QAM 3/4, QPSK 1/3; others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provided by companies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PMI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Fixed to the first codebook  </a:t>
                      </a:r>
                      <a:endParaRPr lang="en-US" sz="1400" b="0" i="0" u="none" strike="noStrike" dirty="0">
                        <a:solidFill>
                          <a:srgbClr val="00B0F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0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TBS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detemination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Scale TBS size with TTI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length </a:t>
                      </a:r>
                      <a:r>
                        <a:rPr lang="en-US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according to available REs considering RS overhead</a:t>
                      </a:r>
                      <a:endParaRPr lang="en-US" sz="1400" b="0" i="0" u="none" strike="sng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HARQ retransmission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Provided by companies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Performance metrics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BLER, throughput, MSE of channel estimation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 (optional)</a:t>
                      </a:r>
                      <a:endParaRPr lang="en-US" sz="1400" b="0" i="0" u="none" strike="noStrike" dirty="0">
                        <a:solidFill>
                          <a:srgbClr val="00B0F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2614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 dirty="0" smtClean="0"/>
              <a:t>3: </a:t>
            </a:r>
            <a:r>
              <a:rPr lang="en-US" dirty="0"/>
              <a:t>Link-level simulation assumptions for shortened </a:t>
            </a:r>
            <a:r>
              <a:rPr lang="en-US" dirty="0" smtClean="0"/>
              <a:t>PUSCH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3257146"/>
              </p:ext>
            </p:extLst>
          </p:nvPr>
        </p:nvGraphicFramePr>
        <p:xfrm>
          <a:off x="683568" y="1412776"/>
          <a:ext cx="7643596" cy="5630326"/>
        </p:xfrm>
        <a:graphic>
          <a:graphicData uri="http://schemas.openxmlformats.org/drawingml/2006/table">
            <a:tbl>
              <a:tblPr/>
              <a:tblGrid>
                <a:gridCol w="2886368"/>
                <a:gridCol w="4757228"/>
              </a:tblGrid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Parameter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Value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Carrier frequency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GHz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System bandwidth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MHz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, 20MHz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TTI length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1/2/</a:t>
                      </a:r>
                      <a:r>
                        <a:rPr lang="en-US" sz="12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3(4)/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symbols, 1ms</a:t>
                      </a:r>
                      <a:r>
                        <a:rPr lang="en-US" sz="12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as baseline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.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other TTI lengths provided by companies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Allocated bandwidth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25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PRBs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, 50 PRBs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Channel model 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EPA 5Hz, EVA70100Hz</a:t>
                      </a:r>
                      <a:r>
                        <a:rPr lang="en-US" altLang="zh-CN" sz="12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, ETU300Hz </a:t>
                      </a:r>
                      <a:r>
                        <a:rPr lang="pt-BR" altLang="zh-CN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EPA, EVA, ETU with 3km/h, 60km/h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Antenna configuration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1Tx(UE), 2Rx(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eNB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), 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8Rx(</a:t>
                      </a:r>
                      <a:r>
                        <a:rPr lang="en-US" sz="12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eNB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) as</a:t>
                      </a:r>
                      <a:r>
                        <a:rPr lang="en-US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 optional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Antenna correlation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Uncorrelated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CP length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Normal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Transmission mode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TM1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DMRS configuration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Detailed DMRS pattern provided by companies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Receiver type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MMSE</a:t>
                      </a:r>
                      <a:r>
                        <a:rPr lang="en-US" sz="12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-IRC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; other UE receiver provided by companies</a:t>
                      </a:r>
                      <a:endParaRPr lang="en-US" sz="1200" b="0" i="0" u="none" strike="sng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Channel estimation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Practical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96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Link adaptation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sng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Enabled  </a:t>
                      </a:r>
                      <a:r>
                        <a:rPr lang="en-US" sz="12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Disabled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provided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by companies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Modulation and code rate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64QAM 5/6, 16QAM 3/4, QPSK 1/3; others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provided by companies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TBS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detemination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Scale TBS size with TTI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length </a:t>
                      </a:r>
                      <a:r>
                        <a:rPr lang="en-US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2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according to available REs considering RS overhead</a:t>
                      </a:r>
                      <a:endParaRPr lang="en-US" sz="1200" b="0" i="0" u="none" strike="sng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76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HARQ retransmission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Provided by companies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Performance metrics</a:t>
                      </a: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BLER, throughput, MSE of channel estimation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 (optional)</a:t>
                      </a:r>
                      <a:endParaRPr lang="en-US" sz="1200" b="0" i="0" u="none" strike="noStrike" dirty="0">
                        <a:solidFill>
                          <a:srgbClr val="00B0F0"/>
                        </a:solidFill>
                        <a:effectLst/>
                        <a:latin typeface="Times New Roman"/>
                      </a:endParaRPr>
                    </a:p>
                  </a:txBody>
                  <a:tcPr marL="9807" marR="9807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3612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 dirty="0" smtClean="0"/>
              <a:t>4: </a:t>
            </a:r>
            <a:r>
              <a:rPr lang="en-US" dirty="0"/>
              <a:t>Link-level simulation assumptions for shortened </a:t>
            </a:r>
            <a:r>
              <a:rPr lang="en-US" dirty="0" smtClean="0">
                <a:solidFill>
                  <a:srgbClr val="FF0066"/>
                </a:solidFill>
              </a:rPr>
              <a:t>(E)PDCCH</a:t>
            </a:r>
            <a:endParaRPr lang="en-US" dirty="0">
              <a:solidFill>
                <a:srgbClr val="FF006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8025029"/>
              </p:ext>
            </p:extLst>
          </p:nvPr>
        </p:nvGraphicFramePr>
        <p:xfrm>
          <a:off x="457200" y="1600200"/>
          <a:ext cx="8229554" cy="4714820"/>
        </p:xfrm>
        <a:graphic>
          <a:graphicData uri="http://schemas.openxmlformats.org/drawingml/2006/table">
            <a:tbl>
              <a:tblPr/>
              <a:tblGrid>
                <a:gridCol w="3025260"/>
                <a:gridCol w="5204294"/>
              </a:tblGrid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Parameter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Value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Carrier frequency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GHz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System bandwidth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MHz</a:t>
                      </a:r>
                      <a:r>
                        <a:rPr lang="en-US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, 20MHz</a:t>
                      </a:r>
                      <a:endParaRPr lang="en-US" sz="16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TTI length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1/2/</a:t>
                      </a:r>
                      <a:r>
                        <a:rPr lang="en-US" sz="16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3(4)/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symbols, 1ms</a:t>
                      </a:r>
                      <a:r>
                        <a:rPr lang="en-US" sz="16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as baseline</a:t>
                      </a:r>
                      <a:r>
                        <a:rPr lang="en-US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.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other TTI lengths provided by companies</a:t>
                      </a:r>
                    </a:p>
                  </a:txBody>
                  <a:tcPr marL="9720" marR="9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Channel model 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EPA 5Hz, EVA70100Hz, ETU 300 </a:t>
                      </a:r>
                      <a:r>
                        <a:rPr lang="pt-BR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EPA, EVA, ETU with 3km/h, 60km/h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Antenna configuration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2Tx(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eNB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), 2Rx(UE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Payload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 size</a:t>
                      </a:r>
                      <a:endParaRPr lang="en-US" sz="1600" b="0" i="0" u="none" strike="noStrike" dirty="0">
                        <a:solidFill>
                          <a:srgbClr val="00B0F0"/>
                        </a:solidFill>
                        <a:effectLst/>
                        <a:latin typeface="Times New Roman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baseline="0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</a:rPr>
                        <a:t>40bits, 70bits as starting point;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others provided by companies</a:t>
                      </a:r>
                      <a:endParaRPr lang="en-US" sz="16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CP length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Normal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Shortened PDCCH design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Details provided by companies 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Receiver type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MMSE</a:t>
                      </a:r>
                      <a:r>
                        <a:rPr lang="en-US" sz="16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-IRC</a:t>
                      </a:r>
                      <a:r>
                        <a:rPr lang="en-US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; other UE receiver provided by companies</a:t>
                      </a:r>
                      <a:endParaRPr lang="en-US" sz="1600" b="0" i="0" u="none" strike="sng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Channel estimation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Practical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Performance metrics</a:t>
                      </a: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BLER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49" marR="954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193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 dirty="0" smtClean="0"/>
              <a:t>5: </a:t>
            </a:r>
            <a:r>
              <a:rPr lang="en-US" dirty="0"/>
              <a:t>Link-level simulation assumptions for shortened </a:t>
            </a:r>
            <a:r>
              <a:rPr lang="en-US" dirty="0" smtClean="0"/>
              <a:t>PUCCH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884433"/>
              </p:ext>
            </p:extLst>
          </p:nvPr>
        </p:nvGraphicFramePr>
        <p:xfrm>
          <a:off x="457200" y="1600200"/>
          <a:ext cx="8228989" cy="4418695"/>
        </p:xfrm>
        <a:graphic>
          <a:graphicData uri="http://schemas.openxmlformats.org/drawingml/2006/table">
            <a:tbl>
              <a:tblPr/>
              <a:tblGrid>
                <a:gridCol w="3025052"/>
                <a:gridCol w="5203937"/>
              </a:tblGrid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Parameter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Value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Carrier frequency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GHz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System bandwidth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MHz</a:t>
                      </a:r>
                      <a:r>
                        <a:rPr lang="en-US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, 20MHz</a:t>
                      </a:r>
                      <a:endParaRPr lang="en-US" sz="16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TTI length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2/</a:t>
                      </a:r>
                      <a:r>
                        <a:rPr lang="en-US" sz="16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3(4</a:t>
                      </a:r>
                      <a:r>
                        <a:rPr lang="en-US" sz="1600" b="0" i="0" u="none" strike="sngStrike" dirty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)/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symbols, 1 symbol as optional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other TTI lengths provided by companies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Channel model 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EPA 5Hz, EVA70100Hz, ETU 300 </a:t>
                      </a:r>
                      <a:r>
                        <a:rPr lang="pt-BR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EPA, EVA, ETU with 3km/h, 60km/h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Antenna configuration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1Tx(UE), 2Rx(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eNB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CP length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Normal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Shortened PUCCH design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Details provided by companies 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Receiver type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MMSE</a:t>
                      </a:r>
                      <a:r>
                        <a:rPr lang="en-US" sz="1600" b="0" i="0" u="none" strike="sng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-IRC;</a:t>
                      </a:r>
                      <a:r>
                        <a:rPr lang="en-US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 others provided by companies</a:t>
                      </a:r>
                      <a:endParaRPr lang="en-US" sz="16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Channel estimation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Practical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901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Performance metrics</a:t>
                      </a: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For HARQ-ACK: ACK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missed detection probability (1%), NACK-to-ACK error probability (0.1%);  DTX-to-ACK probability 1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%;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For CQI: Probability of CQI block error ≤ 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633" marR="963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7001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7341</TotalTime>
  <Words>1177</Words>
  <Application>Microsoft Office PowerPoint</Application>
  <PresentationFormat>On-screen Show (4:3)</PresentationFormat>
  <Paragraphs>222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テーマ</vt:lpstr>
      <vt:lpstr>WF on evaluation methodology for latency reduction</vt:lpstr>
      <vt:lpstr>Background</vt:lpstr>
      <vt:lpstr>Proposal 1: simulation assumptions for system-level evaluations</vt:lpstr>
      <vt:lpstr>PowerPoint Presentation</vt:lpstr>
      <vt:lpstr>PowerPoint Presentation</vt:lpstr>
      <vt:lpstr>Proposal 2: Link-level simulation assumptions for shortened PDSCH</vt:lpstr>
      <vt:lpstr>Proposal 3: Link-level simulation assumptions for shortened PUSCH</vt:lpstr>
      <vt:lpstr>Proposal 4: Link-level simulation assumptions for shortened (E)PDCCH</vt:lpstr>
      <vt:lpstr>Proposal 5: Link-level simulation assumptions for shortened PUCCH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Xinghua Song</cp:lastModifiedBy>
  <cp:revision>275</cp:revision>
  <dcterms:created xsi:type="dcterms:W3CDTF">2014-09-26T23:14:47Z</dcterms:created>
  <dcterms:modified xsi:type="dcterms:W3CDTF">2015-11-19T00:42:10Z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1447645441</vt:lpwstr>
  </property>
</Properties>
</file>