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118" autoAdjust="0"/>
  </p:normalViewPr>
  <p:slideViewPr>
    <p:cSldViewPr snapToGrid="0">
      <p:cViewPr varScale="1">
        <p:scale>
          <a:sx n="64" d="100"/>
          <a:sy n="64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wmf"/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D126C2C-56A1-42F6-939C-E013349A158E}" type="datetimeFigureOut">
              <a:rPr lang="zh-CN" altLang="en-US"/>
              <a:pPr>
                <a:defRPr/>
              </a:pPr>
              <a:t>2015/11/18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8BB87E4-8782-4C67-8DE8-AF3D1A0264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31DDD3-334C-4DCB-9E65-29C067993C9B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B7EF29-0F97-483A-81D8-61FCB4A6BD1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0C950A-6039-4925-8C7C-64A3A7884C3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9D8A9-FE3B-46BA-BA60-3E924A4BC5EC}" type="datetimeFigureOut">
              <a:rPr lang="zh-CN" altLang="en-US"/>
              <a:pPr>
                <a:defRPr/>
              </a:pPr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316DE-15C7-47AD-87C8-2DB6704349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E2186-5C5B-44F2-AAD3-10CA9447D965}" type="datetimeFigureOut">
              <a:rPr lang="zh-CN" altLang="en-US"/>
              <a:pPr>
                <a:defRPr/>
              </a:pPr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D515A-F1FA-44AF-A624-E73775D5DE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65870-2B86-4149-B54F-13F8E1FDB405}" type="datetimeFigureOut">
              <a:rPr lang="zh-CN" altLang="en-US"/>
              <a:pPr>
                <a:defRPr/>
              </a:pPr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66DC7-FF27-4E33-AEA4-E3791942B3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872F5-3253-4102-AA3F-DB90868D15CA}" type="datetimeFigureOut">
              <a:rPr lang="zh-CN" altLang="en-US"/>
              <a:pPr>
                <a:defRPr/>
              </a:pPr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E3EE5-A9A1-45CC-B3FB-4B5190BDF1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C4D8F-FB2C-42DA-B9ED-183C8CB56937}" type="datetimeFigureOut">
              <a:rPr lang="zh-CN" altLang="en-US"/>
              <a:pPr>
                <a:defRPr/>
              </a:pPr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B3FE8-8AED-4273-ACD2-EF616ACBF0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05B6F-2E26-46DC-B56E-F365B5F40C7E}" type="datetimeFigureOut">
              <a:rPr lang="zh-CN" altLang="en-US"/>
              <a:pPr>
                <a:defRPr/>
              </a:pPr>
              <a:t>2015/11/18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E3042-216B-4130-9B39-EEF9480BC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9956A-78EA-4366-8D9A-CE7A23332ACD}" type="datetimeFigureOut">
              <a:rPr lang="zh-CN" altLang="en-US"/>
              <a:pPr>
                <a:defRPr/>
              </a:pPr>
              <a:t>2015/11/18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09D58-019F-4053-B924-3379642990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6DE2F-BD2D-4DA3-B527-4BDBBEA58D7E}" type="datetimeFigureOut">
              <a:rPr lang="zh-CN" altLang="en-US"/>
              <a:pPr>
                <a:defRPr/>
              </a:pPr>
              <a:t>2015/11/18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4D54A-5137-412C-B38F-E600338C2B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34147-E8B5-4F0C-A958-08C368FE363B}" type="datetimeFigureOut">
              <a:rPr lang="zh-CN" altLang="en-US"/>
              <a:pPr>
                <a:defRPr/>
              </a:pPr>
              <a:t>2015/11/18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4E1D6-FB9A-4600-92DC-3367CBDE0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A581D-CE51-4564-A086-5EBFB170F363}" type="datetimeFigureOut">
              <a:rPr lang="zh-CN" altLang="en-US"/>
              <a:pPr>
                <a:defRPr/>
              </a:pPr>
              <a:t>2015/11/18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E05A1-886B-4710-BCC0-A5F01AB48F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BB8F1-1E7B-44DC-80E6-E8B17A617798}" type="datetimeFigureOut">
              <a:rPr lang="zh-CN" altLang="en-US"/>
              <a:pPr>
                <a:defRPr/>
              </a:pPr>
              <a:t>2015/11/18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3805F-260A-4512-AF9C-DA021B1177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CAC8958-B1C9-4690-A82A-520EC5FDB0D8}" type="datetimeFigureOut">
              <a:rPr lang="zh-CN" altLang="en-US"/>
              <a:pPr>
                <a:defRPr/>
              </a:pPr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EEFB06-83CB-4C51-A38F-81562584CD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34350" cy="1470025"/>
          </a:xfrm>
        </p:spPr>
        <p:txBody>
          <a:bodyPr/>
          <a:lstStyle/>
          <a:p>
            <a:pPr eaLnBrk="1" hangingPunct="1"/>
            <a:r>
              <a:rPr kumimoji="1" lang="en-US" altLang="ja-JP" dirty="0" smtClean="0"/>
              <a:t>CSI-RS in </a:t>
            </a:r>
            <a:r>
              <a:rPr kumimoji="1" lang="en-US" altLang="ja-JP" dirty="0" err="1" smtClean="0"/>
              <a:t>DwPTS</a:t>
            </a:r>
            <a:endParaRPr kumimoji="1" lang="ja-JP" altLang="en-US" dirty="0" smtClean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55700" y="3860800"/>
            <a:ext cx="723265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1" lang="en-US" altLang="ja-JP" dirty="0" smtClean="0"/>
              <a:t>CATT, Samsung, LG, Intel</a:t>
            </a:r>
            <a:r>
              <a:rPr kumimoji="1" lang="en-US" altLang="ja-JP" smtClean="0"/>
              <a:t>, </a:t>
            </a:r>
            <a:r>
              <a:rPr kumimoji="1" lang="en-US" altLang="ja-JP" smtClean="0"/>
              <a:t>ETRI</a:t>
            </a:r>
            <a:endParaRPr kumimoji="1" lang="ja-JP" altLang="en-US" dirty="0"/>
          </a:p>
        </p:txBody>
      </p:sp>
      <p:sp>
        <p:nvSpPr>
          <p:cNvPr id="4100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6847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GB" altLang="ko-KR" sz="2000" dirty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3GPP TSG RAN1 Meeting #83	</a:t>
            </a:r>
          </a:p>
          <a:p>
            <a:r>
              <a:rPr kumimoji="1" lang="en-GB" altLang="zh-CN" sz="2000" dirty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Anaheim, USA, 15th - 22th November 2015</a:t>
            </a:r>
            <a:endParaRPr kumimoji="1" lang="en-US" altLang="ko-KR" sz="2000" dirty="0">
              <a:latin typeface="Calibri" pitchFamily="34" charset="0"/>
              <a:ea typeface="맑은 고딕" pitchFamily="34" charset="-127"/>
              <a:cs typeface="Times New Roman" pitchFamily="18" charset="0"/>
            </a:endParaRPr>
          </a:p>
          <a:p>
            <a:r>
              <a:rPr kumimoji="1" lang="en-US" altLang="ja-JP" sz="2000" dirty="0">
                <a:latin typeface="Calibri" pitchFamily="34" charset="0"/>
                <a:ea typeface="맑은 고딕" pitchFamily="34" charset="-127"/>
                <a:cs typeface="Tahoma" pitchFamily="34" charset="0"/>
              </a:rPr>
              <a:t>Agenda item: </a:t>
            </a:r>
            <a:r>
              <a:rPr kumimoji="1" lang="en-GB" altLang="zh-CN" sz="2000" dirty="0" smtClean="0">
                <a:latin typeface="Calibri" pitchFamily="34" charset="0"/>
                <a:cs typeface="Tahoma" pitchFamily="34" charset="0"/>
              </a:rPr>
              <a:t>6.2.4.2.1</a:t>
            </a:r>
            <a:endParaRPr kumimoji="1" lang="ja-JP" altLang="en-US" sz="2000" dirty="0"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4101" name="テキスト ボックス 5"/>
          <p:cNvSpPr txBox="1">
            <a:spLocks noChangeArrowheads="1"/>
          </p:cNvSpPr>
          <p:nvPr/>
        </p:nvSpPr>
        <p:spPr bwMode="auto">
          <a:xfrm>
            <a:off x="7481888" y="188913"/>
            <a:ext cx="13388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R1-157686</a:t>
            </a:r>
            <a:endParaRPr kumimoji="1" lang="ja-JP" altLang="en-US" sz="2000" dirty="0"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ko-KR" smtClean="0"/>
              <a:t>Background</a:t>
            </a:r>
            <a:endParaRPr lang="ko-KR" altLang="en-US" smtClean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altLang="zh-CN" sz="2800" dirty="0" smtClean="0"/>
              <a:t>In RAN1 meeting #82bis, the following conclusions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altLang="zh-CN" sz="2800" dirty="0" smtClean="0"/>
              <a:t>have been reached on CSI-RS in </a:t>
            </a:r>
            <a:r>
              <a:rPr lang="en-GB" altLang="zh-CN" sz="2800" dirty="0" err="1" smtClean="0"/>
              <a:t>DwPTS</a:t>
            </a:r>
            <a:r>
              <a:rPr lang="en-GB" altLang="zh-CN" sz="2800" dirty="0" smtClean="0"/>
              <a:t>:</a:t>
            </a:r>
            <a:endParaRPr lang="zh-CN" altLang="zh-CN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altLang="zh-CN" b="1" u="sng" dirty="0" smtClean="0"/>
              <a:t>Agreement:</a:t>
            </a:r>
            <a:endParaRPr lang="zh-CN" altLang="zh-CN" dirty="0" smtClean="0"/>
          </a:p>
          <a:p>
            <a:pPr lvl="0"/>
            <a:r>
              <a:rPr lang="en-GB" sz="2800" dirty="0" smtClean="0"/>
              <a:t>Support ZP and NZP CSI-RS with 2/4/8/12/16 ports in </a:t>
            </a:r>
            <a:r>
              <a:rPr lang="en-GB" sz="2800" dirty="0" err="1" smtClean="0"/>
              <a:t>DwPTS</a:t>
            </a:r>
            <a:endParaRPr lang="zh-CN" altLang="en-US" sz="2800" dirty="0" smtClean="0"/>
          </a:p>
          <a:p>
            <a:pPr lvl="1"/>
            <a:r>
              <a:rPr lang="en-GB" dirty="0" smtClean="0"/>
              <a:t>Details FFS</a:t>
            </a:r>
            <a:r>
              <a:rPr lang="en-GB" altLang="zh-CN" dirty="0" smtClean="0">
                <a:cs typeface="Times New Roman" pitchFamily="18" charset="0"/>
              </a:rPr>
              <a:t> 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en-GB" altLang="zh-CN" sz="2600" dirty="0" smtClean="0"/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  <a:p>
            <a:pPr marL="742950" lvl="2" indent="-34290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GB" altLang="zh-CN" sz="20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标题 1"/>
          <p:cNvSpPr>
            <a:spLocks noGrp="1"/>
          </p:cNvSpPr>
          <p:nvPr>
            <p:ph type="title"/>
          </p:nvPr>
        </p:nvSpPr>
        <p:spPr>
          <a:xfrm>
            <a:off x="280930" y="0"/>
            <a:ext cx="8578850" cy="760164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Proposal</a:t>
            </a:r>
            <a:endParaRPr lang="zh-CN" altLang="en-US" dirty="0" smtClean="0"/>
          </a:p>
        </p:txBody>
      </p:sp>
      <p:sp>
        <p:nvSpPr>
          <p:cNvPr id="2056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282507" y="889251"/>
            <a:ext cx="8229600" cy="4679950"/>
          </a:xfrm>
        </p:spPr>
        <p:txBody>
          <a:bodyPr rtlCol="0">
            <a:normAutofit/>
          </a:bodyPr>
          <a:lstStyle/>
          <a:p>
            <a:pPr marL="342900" lvl="1" indent="-3429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dirty="0" smtClean="0"/>
              <a:t>CSI-RS pattern in </a:t>
            </a:r>
            <a:r>
              <a:rPr lang="en-US" altLang="zh-CN" dirty="0" err="1" smtClean="0"/>
              <a:t>DwPTS</a:t>
            </a:r>
            <a:endParaRPr lang="en-US" altLang="zh-CN" dirty="0" smtClean="0"/>
          </a:p>
          <a:p>
            <a:pPr marL="742950" lvl="2" indent="-3429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2200" dirty="0" smtClean="0"/>
              <a:t>Alt 1: time shifted version of normal </a:t>
            </a:r>
            <a:r>
              <a:rPr lang="en-US" altLang="zh-CN" sz="2200" dirty="0" err="1" smtClean="0"/>
              <a:t>subframe</a:t>
            </a:r>
            <a:r>
              <a:rPr lang="en-US" altLang="zh-CN" sz="2200" dirty="0" smtClean="0"/>
              <a:t> for normal CP</a:t>
            </a:r>
          </a:p>
          <a:p>
            <a:pPr marL="1200150" lvl="3" indent="-3429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CN" sz="1800" dirty="0" smtClean="0"/>
              <a:t>UE determines locations of CSI-RS REs according to the indicated CSI-RS configuration index and </a:t>
            </a:r>
            <a:r>
              <a:rPr lang="en-GB" altLang="zh-CN" sz="1800" dirty="0" err="1" smtClean="0"/>
              <a:t>subframe</a:t>
            </a:r>
            <a:r>
              <a:rPr lang="en-GB" altLang="zh-CN" sz="1800" dirty="0" smtClean="0"/>
              <a:t> type</a:t>
            </a:r>
            <a:r>
              <a:rPr lang="en-GB" altLang="zh-CN" sz="1600" dirty="0" smtClean="0">
                <a:cs typeface="Times New Roman" pitchFamily="18" charset="0"/>
              </a:rPr>
              <a:t>. </a:t>
            </a:r>
            <a:endParaRPr lang="en-US" altLang="zh-CN" sz="1600" dirty="0" smtClean="0">
              <a:cs typeface="Times New Roman" pitchFamily="18" charset="0"/>
            </a:endParaRPr>
          </a:p>
          <a:p>
            <a:pPr marL="1200150" lvl="3" indent="-3429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1800" dirty="0" smtClean="0"/>
              <a:t>Note: CSI-RS REs on OFDM symbols overlapping PSS cannot be used </a:t>
            </a:r>
          </a:p>
          <a:p>
            <a:pPr marL="742950" lvl="2" indent="-3429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sz="2200" dirty="0" smtClean="0"/>
          </a:p>
          <a:p>
            <a:pPr marL="742950" lvl="2" indent="-3429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sz="2200" dirty="0" smtClean="0"/>
          </a:p>
          <a:p>
            <a:pPr marL="742950" lvl="2" indent="-3429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sz="2200" dirty="0" smtClean="0"/>
          </a:p>
          <a:p>
            <a:pPr marL="742950" lvl="2" indent="-3429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sz="2200" dirty="0" smtClean="0"/>
          </a:p>
          <a:p>
            <a:pPr marL="742950" lvl="2" indent="-3429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2200" dirty="0" smtClean="0"/>
              <a:t>Alt 2: reuse normal </a:t>
            </a:r>
            <a:r>
              <a:rPr lang="en-US" altLang="zh-CN" sz="2200" dirty="0" err="1" smtClean="0"/>
              <a:t>subframe</a:t>
            </a:r>
            <a:r>
              <a:rPr lang="en-US" altLang="zh-CN" sz="2200" dirty="0" smtClean="0"/>
              <a:t> pattern and part of CSI-RS RE locations</a:t>
            </a:r>
          </a:p>
          <a:p>
            <a:pPr marL="342900" lvl="1" indent="-3429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sz="2600" dirty="0" smtClean="0"/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</p:txBody>
      </p:sp>
      <p:sp>
        <p:nvSpPr>
          <p:cNvPr id="2058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5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6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6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62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63" name="Rectangle 16"/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zh-CN" altLang="zh-CN"/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64" name="Object 16"/>
          <p:cNvGraphicFramePr>
            <a:graphicFrameLocks noChangeAspect="1"/>
          </p:cNvGraphicFramePr>
          <p:nvPr/>
        </p:nvGraphicFramePr>
        <p:xfrm>
          <a:off x="2518711" y="2627519"/>
          <a:ext cx="2035315" cy="1757198"/>
        </p:xfrm>
        <a:graphic>
          <a:graphicData uri="http://schemas.openxmlformats.org/presentationml/2006/ole">
            <p:oleObj spid="_x0000_s2064" name="Visio" r:id="rId4" imgW="1647063" imgH="1418463" progId="Visio.Drawing.11">
              <p:embed/>
            </p:oleObj>
          </a:graphicData>
        </a:graphic>
      </p:graphicFrame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66" name="Object 18"/>
          <p:cNvGraphicFramePr>
            <a:graphicFrameLocks noChangeAspect="1"/>
          </p:cNvGraphicFramePr>
          <p:nvPr/>
        </p:nvGraphicFramePr>
        <p:xfrm>
          <a:off x="5140238" y="2627519"/>
          <a:ext cx="2020580" cy="1746181"/>
        </p:xfrm>
        <a:graphic>
          <a:graphicData uri="http://schemas.openxmlformats.org/presentationml/2006/ole">
            <p:oleObj spid="_x0000_s2066" name="Visio" r:id="rId5" imgW="1647000" imgH="1418400" progId="Visio.Drawing.11">
              <p:embed/>
            </p:oleObj>
          </a:graphicData>
        </a:graphic>
      </p:graphicFrame>
      <p:grpSp>
        <p:nvGrpSpPr>
          <p:cNvPr id="30" name="组合 29"/>
          <p:cNvGrpSpPr/>
          <p:nvPr/>
        </p:nvGrpSpPr>
        <p:grpSpPr>
          <a:xfrm>
            <a:off x="5153212" y="4955420"/>
            <a:ext cx="2089150" cy="1800225"/>
            <a:chOff x="5153212" y="4955420"/>
            <a:chExt cx="2089150" cy="1800225"/>
          </a:xfrm>
        </p:grpSpPr>
        <p:graphicFrame>
          <p:nvGraphicFramePr>
            <p:cNvPr id="25" name="Object 2"/>
            <p:cNvGraphicFramePr>
              <a:graphicFrameLocks noChangeAspect="1"/>
            </p:cNvGraphicFramePr>
            <p:nvPr/>
          </p:nvGraphicFramePr>
          <p:xfrm>
            <a:off x="5153212" y="4955420"/>
            <a:ext cx="2089150" cy="1800225"/>
          </p:xfrm>
          <a:graphic>
            <a:graphicData uri="http://schemas.openxmlformats.org/presentationml/2006/ole">
              <p:oleObj spid="_x0000_s2069" name="Visio" r:id="rId6" imgW="1647063" imgH="1418463" progId="Visio.Drawing.11">
                <p:embed/>
              </p:oleObj>
            </a:graphicData>
          </a:graphic>
        </p:graphicFrame>
        <p:sp>
          <p:nvSpPr>
            <p:cNvPr id="26" name="矩形 25"/>
            <p:cNvSpPr/>
            <p:nvPr/>
          </p:nvSpPr>
          <p:spPr>
            <a:xfrm>
              <a:off x="6466901" y="4966772"/>
              <a:ext cx="736322" cy="1762699"/>
            </a:xfrm>
            <a:prstGeom prst="rect">
              <a:avLst/>
            </a:prstGeom>
            <a:solidFill>
              <a:schemeClr val="bg1">
                <a:lumMod val="85000"/>
                <a:alpha val="7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521987" y="4968275"/>
            <a:ext cx="2089150" cy="1800225"/>
            <a:chOff x="2521987" y="4968275"/>
            <a:chExt cx="2089150" cy="1800225"/>
          </a:xfrm>
        </p:grpSpPr>
        <p:grpSp>
          <p:nvGrpSpPr>
            <p:cNvPr id="31" name="组合 30"/>
            <p:cNvGrpSpPr/>
            <p:nvPr/>
          </p:nvGrpSpPr>
          <p:grpSpPr>
            <a:xfrm>
              <a:off x="2521987" y="4968275"/>
              <a:ext cx="2089150" cy="1800225"/>
              <a:chOff x="2521987" y="4968275"/>
              <a:chExt cx="2089150" cy="1800225"/>
            </a:xfrm>
          </p:grpSpPr>
          <p:graphicFrame>
            <p:nvGraphicFramePr>
              <p:cNvPr id="2068" name="Object 2"/>
              <p:cNvGraphicFramePr>
                <a:graphicFrameLocks noChangeAspect="1"/>
              </p:cNvGraphicFramePr>
              <p:nvPr/>
            </p:nvGraphicFramePr>
            <p:xfrm>
              <a:off x="2521987" y="4968275"/>
              <a:ext cx="2089150" cy="1800225"/>
            </p:xfrm>
            <a:graphic>
              <a:graphicData uri="http://schemas.openxmlformats.org/presentationml/2006/ole">
                <p:oleObj spid="_x0000_s2068" name="Visio" r:id="rId7" imgW="1647063" imgH="1418463" progId="Visio.Drawing.11">
                  <p:embed/>
                </p:oleObj>
              </a:graphicData>
            </a:graphic>
          </p:graphicFrame>
          <p:sp>
            <p:nvSpPr>
              <p:cNvPr id="21" name="矩形 20"/>
              <p:cNvSpPr/>
              <p:nvPr/>
            </p:nvSpPr>
            <p:spPr>
              <a:xfrm>
                <a:off x="4165061" y="4968610"/>
                <a:ext cx="417954" cy="1762699"/>
              </a:xfrm>
              <a:prstGeom prst="rect">
                <a:avLst/>
              </a:prstGeom>
              <a:solidFill>
                <a:schemeClr val="bg1">
                  <a:lumMod val="85000"/>
                  <a:alpha val="76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3855902" y="4968610"/>
                <a:ext cx="299634" cy="319490"/>
              </a:xfrm>
              <a:prstGeom prst="rect">
                <a:avLst/>
              </a:prstGeom>
              <a:solidFill>
                <a:schemeClr val="bg1">
                  <a:lumMod val="85000"/>
                  <a:alpha val="76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844885" y="5706740"/>
                <a:ext cx="310652" cy="286439"/>
              </a:xfrm>
              <a:prstGeom prst="rect">
                <a:avLst/>
              </a:prstGeom>
              <a:solidFill>
                <a:schemeClr val="bg1">
                  <a:lumMod val="85000"/>
                  <a:alpha val="76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3855902" y="6447932"/>
                <a:ext cx="299634" cy="283377"/>
              </a:xfrm>
              <a:prstGeom prst="rect">
                <a:avLst/>
              </a:prstGeom>
              <a:solidFill>
                <a:schemeClr val="bg1">
                  <a:lumMod val="85000"/>
                  <a:alpha val="76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3270172" y="4977791"/>
              <a:ext cx="299634" cy="319490"/>
            </a:xfrm>
            <a:prstGeom prst="rect">
              <a:avLst/>
            </a:prstGeom>
            <a:solidFill>
              <a:schemeClr val="bg1">
                <a:lumMod val="85000"/>
                <a:alpha val="7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3270172" y="5704904"/>
              <a:ext cx="299634" cy="319490"/>
            </a:xfrm>
            <a:prstGeom prst="rect">
              <a:avLst/>
            </a:prstGeom>
            <a:solidFill>
              <a:schemeClr val="bg1">
                <a:lumMod val="85000"/>
                <a:alpha val="7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3281188" y="6398966"/>
              <a:ext cx="299634" cy="319490"/>
            </a:xfrm>
            <a:prstGeom prst="rect">
              <a:avLst/>
            </a:prstGeom>
            <a:solidFill>
              <a:schemeClr val="bg1">
                <a:lumMod val="85000"/>
                <a:alpha val="7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6492</TotalTime>
  <Words>113</Words>
  <Application>Microsoft Office PowerPoint</Application>
  <PresentationFormat>On-screen Show (4:3)</PresentationFormat>
  <Paragraphs>27</Paragraphs>
  <Slides>3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主题</vt:lpstr>
      <vt:lpstr>Visio</vt:lpstr>
      <vt:lpstr>CSI-RS in DwPTS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Capacity</dc:title>
  <dc:creator>LI</dc:creator>
  <cp:lastModifiedBy>Alcatel-Lucent</cp:lastModifiedBy>
  <cp:revision>63</cp:revision>
  <dcterms:created xsi:type="dcterms:W3CDTF">2015-08-24T05:41:09Z</dcterms:created>
  <dcterms:modified xsi:type="dcterms:W3CDTF">2015-11-18T17:04:16Z</dcterms:modified>
</cp:coreProperties>
</file>