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31"/>
  </p:notesMasterIdLst>
  <p:sldIdLst>
    <p:sldId id="288" r:id="rId2"/>
    <p:sldId id="291" r:id="rId3"/>
    <p:sldId id="293" r:id="rId4"/>
    <p:sldId id="310" r:id="rId5"/>
    <p:sldId id="305" r:id="rId6"/>
    <p:sldId id="271" r:id="rId7"/>
    <p:sldId id="296" r:id="rId8"/>
    <p:sldId id="295" r:id="rId9"/>
    <p:sldId id="274" r:id="rId10"/>
    <p:sldId id="272" r:id="rId11"/>
    <p:sldId id="275" r:id="rId12"/>
    <p:sldId id="276" r:id="rId13"/>
    <p:sldId id="277" r:id="rId14"/>
    <p:sldId id="304" r:id="rId15"/>
    <p:sldId id="308" r:id="rId16"/>
    <p:sldId id="297" r:id="rId17"/>
    <p:sldId id="301" r:id="rId18"/>
    <p:sldId id="302" r:id="rId19"/>
    <p:sldId id="303" r:id="rId20"/>
    <p:sldId id="307" r:id="rId21"/>
    <p:sldId id="292" r:id="rId22"/>
    <p:sldId id="270" r:id="rId23"/>
    <p:sldId id="311" r:id="rId24"/>
    <p:sldId id="281" r:id="rId25"/>
    <p:sldId id="306" r:id="rId26"/>
    <p:sldId id="278" r:id="rId27"/>
    <p:sldId id="282" r:id="rId28"/>
    <p:sldId id="283" r:id="rId29"/>
    <p:sldId id="30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22" autoAdjust="0"/>
    <p:restoredTop sz="94660"/>
  </p:normalViewPr>
  <p:slideViewPr>
    <p:cSldViewPr>
      <p:cViewPr>
        <p:scale>
          <a:sx n="70" d="100"/>
          <a:sy n="70" d="100"/>
        </p:scale>
        <p:origin x="-2242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8733595800525"/>
          <c:y val="0.10053096403490104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Pt>
            <c:idx val="9"/>
            <c:marker>
              <c:spPr>
                <a:solidFill>
                  <a:schemeClr val="accent2">
                    <a:lumMod val="75000"/>
                  </a:schemeClr>
                </a:solidFill>
              </c:spPr>
            </c:marker>
            <c:bubble3D val="0"/>
          </c:dPt>
          <c:dPt>
            <c:idx val="10"/>
            <c:marker>
              <c:spPr>
                <a:solidFill>
                  <a:schemeClr val="bg2">
                    <a:lumMod val="50000"/>
                  </a:schemeClr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dirty="0" smtClean="0">
                        <a:effectLst/>
                      </a:rPr>
                      <a:t>S2</a:t>
                    </a:r>
                    <a:endParaRPr lang="en-US" dirty="0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Sheet1!$A$2:$A$12</c:f>
              <c:numCache>
                <c:formatCode>0.00%</c:formatCode>
                <c:ptCount val="11"/>
                <c:pt idx="0">
                  <c:v>1</c:v>
                </c:pt>
                <c:pt idx="1">
                  <c:v>1.0133000000000001</c:v>
                </c:pt>
                <c:pt idx="2">
                  <c:v>0.96840000000000004</c:v>
                </c:pt>
                <c:pt idx="3">
                  <c:v>0.9556</c:v>
                </c:pt>
                <c:pt idx="4">
                  <c:v>0.94640000000000002</c:v>
                </c:pt>
                <c:pt idx="5">
                  <c:v>0.99690000000000001</c:v>
                </c:pt>
                <c:pt idx="6">
                  <c:v>0.92620000000000002</c:v>
                </c:pt>
                <c:pt idx="7">
                  <c:v>0.98240000000000005</c:v>
                </c:pt>
                <c:pt idx="8">
                  <c:v>0.95909999999999995</c:v>
                </c:pt>
                <c:pt idx="9">
                  <c:v>1.0036</c:v>
                </c:pt>
                <c:pt idx="10">
                  <c:v>0.99260000000000004</c:v>
                </c:pt>
              </c:numCache>
            </c:numRef>
          </c:xVal>
          <c:yVal>
            <c:numRef>
              <c:f>Sheet1!$B$2:$B$12</c:f>
              <c:numCache>
                <c:formatCode>0.00%</c:formatCode>
                <c:ptCount val="11"/>
                <c:pt idx="0">
                  <c:v>1</c:v>
                </c:pt>
                <c:pt idx="1">
                  <c:v>0.99380000000000002</c:v>
                </c:pt>
                <c:pt idx="2">
                  <c:v>0.97989999999999999</c:v>
                </c:pt>
                <c:pt idx="3">
                  <c:v>0.92820000000000003</c:v>
                </c:pt>
                <c:pt idx="4">
                  <c:v>0.9264</c:v>
                </c:pt>
                <c:pt idx="5">
                  <c:v>0.97570000000000001</c:v>
                </c:pt>
                <c:pt idx="6">
                  <c:v>1.0044</c:v>
                </c:pt>
                <c:pt idx="7">
                  <c:v>0.99950000000000006</c:v>
                </c:pt>
                <c:pt idx="8">
                  <c:v>0.98450000000000004</c:v>
                </c:pt>
                <c:pt idx="9">
                  <c:v>0.99709999999999999</c:v>
                </c:pt>
                <c:pt idx="10">
                  <c:v>1.0145999999999999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756224"/>
        <c:axId val="152759296"/>
      </c:scatterChart>
      <c:valAx>
        <c:axId val="152756224"/>
        <c:scaling>
          <c:orientation val="minMax"/>
          <c:max val="1.02"/>
          <c:min val="0.92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2759296"/>
        <c:crosses val="autoZero"/>
        <c:crossBetween val="midCat"/>
      </c:valAx>
      <c:valAx>
        <c:axId val="152759296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275622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Sheet1!$B$2:$B$5</c:f>
              <c:numCache>
                <c:formatCode>0.000</c:formatCode>
                <c:ptCount val="4"/>
                <c:pt idx="0">
                  <c:v>1.6056999999999998E-2</c:v>
                </c:pt>
                <c:pt idx="1">
                  <c:v>0.10070999999999999</c:v>
                </c:pt>
                <c:pt idx="2">
                  <c:v>0.22739999999999999</c:v>
                </c:pt>
                <c:pt idx="3">
                  <c:v>0.65583000000000002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Sheet1!$C$2:$C$5</c:f>
              <c:numCache>
                <c:formatCode>0.000</c:formatCode>
                <c:ptCount val="4"/>
                <c:pt idx="0">
                  <c:v>1.0932000000000001E-2</c:v>
                </c:pt>
                <c:pt idx="1">
                  <c:v>8.9707999999999996E-2</c:v>
                </c:pt>
                <c:pt idx="2">
                  <c:v>0.23255999999999999</c:v>
                </c:pt>
                <c:pt idx="3">
                  <c:v>0.66679999999999995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Sheet1!$D$2:$D$5</c:f>
              <c:numCache>
                <c:formatCode>0.000</c:formatCode>
                <c:ptCount val="4"/>
                <c:pt idx="0">
                  <c:v>1.4455000000000001E-2</c:v>
                </c:pt>
                <c:pt idx="1">
                  <c:v>0.10188999999999999</c:v>
                </c:pt>
                <c:pt idx="2">
                  <c:v>0.22953999999999999</c:v>
                </c:pt>
                <c:pt idx="3">
                  <c:v>0.65410999999999997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Sheet1!$E$2:$E$5</c:f>
              <c:numCache>
                <c:formatCode>0.000</c:formatCode>
                <c:ptCount val="4"/>
                <c:pt idx="0">
                  <c:v>1.1103999999999999E-2</c:v>
                </c:pt>
                <c:pt idx="1">
                  <c:v>9.5477999999999993E-2</c:v>
                </c:pt>
                <c:pt idx="2">
                  <c:v>0.22552</c:v>
                </c:pt>
                <c:pt idx="3">
                  <c:v>0.66790000000000005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Z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Sheet1!$F$2:$F$5</c:f>
              <c:numCache>
                <c:formatCode>0.000</c:formatCode>
                <c:ptCount val="4"/>
                <c:pt idx="0">
                  <c:v>1.3184E-2</c:v>
                </c:pt>
                <c:pt idx="1">
                  <c:v>0.121</c:v>
                </c:pt>
                <c:pt idx="2">
                  <c:v>0.22373999999999999</c:v>
                </c:pt>
                <c:pt idx="3">
                  <c:v>0.64207000000000003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Sheet1!$G$2:$G$5</c:f>
              <c:numCache>
                <c:formatCode>0.000</c:formatCode>
                <c:ptCount val="4"/>
                <c:pt idx="0">
                  <c:v>1.3422999999999999E-2</c:v>
                </c:pt>
                <c:pt idx="1">
                  <c:v>0.11709</c:v>
                </c:pt>
                <c:pt idx="2">
                  <c:v>0.25291999999999998</c:v>
                </c:pt>
                <c:pt idx="3">
                  <c:v>0.61656999999999995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H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Sheet1!$H$2:$H$5</c:f>
              <c:numCache>
                <c:formatCode>0.000</c:formatCode>
                <c:ptCount val="4"/>
                <c:pt idx="0">
                  <c:v>8.4250999999999996E-3</c:v>
                </c:pt>
                <c:pt idx="1">
                  <c:v>0.11845</c:v>
                </c:pt>
                <c:pt idx="2">
                  <c:v>0.25329000000000002</c:v>
                </c:pt>
                <c:pt idx="3">
                  <c:v>0.61982999999999999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Q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Sheet1!$I$2:$I$5</c:f>
              <c:numCache>
                <c:formatCode>0.000</c:formatCode>
                <c:ptCount val="4"/>
                <c:pt idx="0">
                  <c:v>9.2450999999999992E-3</c:v>
                </c:pt>
                <c:pt idx="1">
                  <c:v>9.1610999999999998E-2</c:v>
                </c:pt>
                <c:pt idx="2">
                  <c:v>0.23732</c:v>
                </c:pt>
                <c:pt idx="3">
                  <c:v>0.66181999999999996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C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Sheet1!$J$2:$J$5</c:f>
              <c:numCache>
                <c:formatCode>0.000</c:formatCode>
                <c:ptCount val="4"/>
                <c:pt idx="0">
                  <c:v>1.5533E-2</c:v>
                </c:pt>
                <c:pt idx="1">
                  <c:v>0.12586</c:v>
                </c:pt>
                <c:pt idx="2">
                  <c:v>0.24256</c:v>
                </c:pt>
                <c:pt idx="3">
                  <c:v>0.61604999999999999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Sheet1!$K$2:$K$5</c:f>
              <c:numCache>
                <c:formatCode>0.000</c:formatCode>
                <c:ptCount val="4"/>
                <c:pt idx="0">
                  <c:v>8.6911000000000002E-3</c:v>
                </c:pt>
                <c:pt idx="1">
                  <c:v>0.10281999999999999</c:v>
                </c:pt>
                <c:pt idx="2">
                  <c:v>0.24399000000000001</c:v>
                </c:pt>
                <c:pt idx="3">
                  <c:v>0.64449999999999996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Sheet1!$L$2:$L$5</c:f>
              <c:numCache>
                <c:formatCode>0.000</c:formatCode>
                <c:ptCount val="4"/>
                <c:pt idx="0">
                  <c:v>9.8264000000000008E-3</c:v>
                </c:pt>
                <c:pt idx="1">
                  <c:v>0.12559999999999999</c:v>
                </c:pt>
                <c:pt idx="2">
                  <c:v>0.24845999999999999</c:v>
                </c:pt>
                <c:pt idx="3">
                  <c:v>0.61612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300736"/>
        <c:axId val="129712128"/>
      </c:barChart>
      <c:catAx>
        <c:axId val="129300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29712128"/>
        <c:crosses val="autoZero"/>
        <c:auto val="1"/>
        <c:lblAlgn val="ctr"/>
        <c:lblOffset val="100"/>
        <c:noMultiLvlLbl val="0"/>
      </c:catAx>
      <c:valAx>
        <c:axId val="129712128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29300736"/>
        <c:crosses val="autoZero"/>
        <c:crossBetween val="between"/>
      </c:valAx>
    </c:plotArea>
    <c:legend>
      <c:legendPos val="r"/>
      <c:layout/>
      <c:overlay val="0"/>
      <c:spPr>
        <a:solidFill>
          <a:schemeClr val="bg1"/>
        </a:solidFill>
        <a:ln>
          <a:solidFill>
            <a:srgbClr val="FF0000"/>
          </a:solidFill>
        </a:ln>
      </c:spPr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8733595800525"/>
          <c:y val="0.10053096403490104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Pt>
            <c:idx val="9"/>
            <c:marker>
              <c:spPr>
                <a:solidFill>
                  <a:schemeClr val="accent2">
                    <a:lumMod val="75000"/>
                  </a:schemeClr>
                </a:solidFill>
              </c:spPr>
            </c:marker>
            <c:bubble3D val="0"/>
          </c:dPt>
          <c:dPt>
            <c:idx val="10"/>
            <c:marker>
              <c:spPr>
                <a:solidFill>
                  <a:schemeClr val="bg2">
                    <a:lumMod val="50000"/>
                  </a:schemeClr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dirty="0" smtClean="0">
                        <a:effectLst/>
                      </a:rPr>
                      <a:t>S2</a:t>
                    </a:r>
                    <a:endParaRPr lang="en-US" dirty="0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Sheet1!$A$2:$A$12</c:f>
              <c:numCache>
                <c:formatCode>0.00%</c:formatCode>
                <c:ptCount val="11"/>
                <c:pt idx="0">
                  <c:v>1</c:v>
                </c:pt>
                <c:pt idx="1">
                  <c:v>0.9889</c:v>
                </c:pt>
                <c:pt idx="2">
                  <c:v>0.92159999999999997</c:v>
                </c:pt>
                <c:pt idx="3">
                  <c:v>0.97240000000000004</c:v>
                </c:pt>
                <c:pt idx="4">
                  <c:v>0.94089999999999996</c:v>
                </c:pt>
                <c:pt idx="5">
                  <c:v>0.98640000000000005</c:v>
                </c:pt>
                <c:pt idx="6">
                  <c:v>0.92679999999999996</c:v>
                </c:pt>
                <c:pt idx="7">
                  <c:v>0.95689999999999997</c:v>
                </c:pt>
                <c:pt idx="8">
                  <c:v>0.96050000000000002</c:v>
                </c:pt>
                <c:pt idx="9">
                  <c:v>1.0026999999999999</c:v>
                </c:pt>
                <c:pt idx="10">
                  <c:v>0.99</c:v>
                </c:pt>
              </c:numCache>
            </c:numRef>
          </c:xVal>
          <c:yVal>
            <c:numRef>
              <c:f>Sheet1!$B$2:$B$12</c:f>
              <c:numCache>
                <c:formatCode>0.00%</c:formatCode>
                <c:ptCount val="11"/>
                <c:pt idx="0">
                  <c:v>1</c:v>
                </c:pt>
                <c:pt idx="1">
                  <c:v>0.96830000000000005</c:v>
                </c:pt>
                <c:pt idx="2">
                  <c:v>0.92190000000000005</c:v>
                </c:pt>
                <c:pt idx="3">
                  <c:v>0.93259999999999998</c:v>
                </c:pt>
                <c:pt idx="4">
                  <c:v>0.85189999999999999</c:v>
                </c:pt>
                <c:pt idx="5">
                  <c:v>0.93459999999999999</c:v>
                </c:pt>
                <c:pt idx="6">
                  <c:v>0.93220000000000003</c:v>
                </c:pt>
                <c:pt idx="7">
                  <c:v>0.96870000000000001</c:v>
                </c:pt>
                <c:pt idx="8">
                  <c:v>0.98040000000000005</c:v>
                </c:pt>
                <c:pt idx="9">
                  <c:v>0.95440000000000003</c:v>
                </c:pt>
                <c:pt idx="10">
                  <c:v>0.98799999999999999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307456"/>
        <c:axId val="152711936"/>
      </c:scatterChart>
      <c:valAx>
        <c:axId val="140307456"/>
        <c:scaling>
          <c:orientation val="minMax"/>
          <c:max val="1.02"/>
          <c:min val="0.92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2711936"/>
        <c:crosses val="autoZero"/>
        <c:crossBetween val="midCat"/>
      </c:valAx>
      <c:valAx>
        <c:axId val="152711936"/>
        <c:scaling>
          <c:orientation val="minMax"/>
          <c:max val="1.01"/>
          <c:min val="0.84000000000000008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03074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Sheet1!$B$2:$B$5</c:f>
              <c:numCache>
                <c:formatCode>0.000</c:formatCode>
                <c:ptCount val="4"/>
                <c:pt idx="0">
                  <c:v>1.4094000000000001E-2</c:v>
                </c:pt>
                <c:pt idx="1">
                  <c:v>0.12963</c:v>
                </c:pt>
                <c:pt idx="2">
                  <c:v>0.27922000000000002</c:v>
                </c:pt>
                <c:pt idx="3">
                  <c:v>0.57706000000000002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Sheet1!$C$2:$C$5</c:f>
              <c:numCache>
                <c:formatCode>0.000</c:formatCode>
                <c:ptCount val="4"/>
                <c:pt idx="0">
                  <c:v>1.1325E-2</c:v>
                </c:pt>
                <c:pt idx="1">
                  <c:v>0.12012</c:v>
                </c:pt>
                <c:pt idx="2">
                  <c:v>0.28283999999999998</c:v>
                </c:pt>
                <c:pt idx="3">
                  <c:v>0.58572000000000002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Sheet1!$D$2:$D$5</c:f>
              <c:numCache>
                <c:formatCode>0.000</c:formatCode>
                <c:ptCount val="4"/>
                <c:pt idx="0">
                  <c:v>1.4016000000000001E-2</c:v>
                </c:pt>
                <c:pt idx="1">
                  <c:v>0.13033</c:v>
                </c:pt>
                <c:pt idx="2">
                  <c:v>0.28087000000000001</c:v>
                </c:pt>
                <c:pt idx="3">
                  <c:v>0.57479000000000002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Sheet1!$E$2:$E$5</c:f>
              <c:numCache>
                <c:formatCode>0.000</c:formatCode>
                <c:ptCount val="4"/>
                <c:pt idx="0">
                  <c:v>1.3006E-2</c:v>
                </c:pt>
                <c:pt idx="1">
                  <c:v>0.12255000000000001</c:v>
                </c:pt>
                <c:pt idx="2">
                  <c:v>0.28389999999999999</c:v>
                </c:pt>
                <c:pt idx="3">
                  <c:v>0.58053999999999994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Z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Sheet1!$F$2:$F$5</c:f>
              <c:numCache>
                <c:formatCode>0.000</c:formatCode>
                <c:ptCount val="4"/>
                <c:pt idx="0">
                  <c:v>1.3986999999999999E-2</c:v>
                </c:pt>
                <c:pt idx="1">
                  <c:v>0.14607000000000001</c:v>
                </c:pt>
                <c:pt idx="2">
                  <c:v>0.28631000000000001</c:v>
                </c:pt>
                <c:pt idx="3">
                  <c:v>0.55362999999999996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Sheet1!$G$2:$G$5</c:f>
              <c:numCache>
                <c:formatCode>0.000</c:formatCode>
                <c:ptCount val="4"/>
                <c:pt idx="0">
                  <c:v>1.2869E-2</c:v>
                </c:pt>
                <c:pt idx="1">
                  <c:v>0.13955000000000001</c:v>
                </c:pt>
                <c:pt idx="2">
                  <c:v>0.29487999999999998</c:v>
                </c:pt>
                <c:pt idx="3">
                  <c:v>0.55269999999999997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H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Sheet1!$H$2:$H$5</c:f>
              <c:numCache>
                <c:formatCode>0.000</c:formatCode>
                <c:ptCount val="4"/>
                <c:pt idx="0">
                  <c:v>1.3275E-2</c:v>
                </c:pt>
                <c:pt idx="1">
                  <c:v>0.15806999999999999</c:v>
                </c:pt>
                <c:pt idx="2">
                  <c:v>0.28027000000000002</c:v>
                </c:pt>
                <c:pt idx="3">
                  <c:v>0.54839000000000004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Q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Sheet1!$I$2:$I$5</c:f>
              <c:numCache>
                <c:formatCode>0.000</c:formatCode>
                <c:ptCount val="4"/>
                <c:pt idx="0">
                  <c:v>1.2519000000000001E-2</c:v>
                </c:pt>
                <c:pt idx="1">
                  <c:v>0.12414</c:v>
                </c:pt>
                <c:pt idx="2">
                  <c:v>0.29454999999999998</c:v>
                </c:pt>
                <c:pt idx="3">
                  <c:v>0.56877999999999995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C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Sheet1!$J$2:$J$5</c:f>
              <c:numCache>
                <c:formatCode>0.000</c:formatCode>
                <c:ptCount val="4"/>
                <c:pt idx="0">
                  <c:v>1.3049E-2</c:v>
                </c:pt>
                <c:pt idx="1">
                  <c:v>0.17787</c:v>
                </c:pt>
                <c:pt idx="2">
                  <c:v>0.28005000000000002</c:v>
                </c:pt>
                <c:pt idx="3">
                  <c:v>0.52903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Sheet1!$K$2:$K$5</c:f>
              <c:numCache>
                <c:formatCode>0.000</c:formatCode>
                <c:ptCount val="4"/>
                <c:pt idx="0">
                  <c:v>8.9907000000000008E-3</c:v>
                </c:pt>
                <c:pt idx="1">
                  <c:v>0.14316999999999999</c:v>
                </c:pt>
                <c:pt idx="2">
                  <c:v>0.27526</c:v>
                </c:pt>
                <c:pt idx="3">
                  <c:v>0.57257000000000002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Sheet1!$L$2:$L$5</c:f>
              <c:numCache>
                <c:formatCode>0.000</c:formatCode>
                <c:ptCount val="4"/>
                <c:pt idx="0">
                  <c:v>8.7749000000000004E-3</c:v>
                </c:pt>
                <c:pt idx="1">
                  <c:v>0.17099</c:v>
                </c:pt>
                <c:pt idx="2">
                  <c:v>0.27907999999999999</c:v>
                </c:pt>
                <c:pt idx="3">
                  <c:v>0.54115000000000002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104640"/>
        <c:axId val="117106176"/>
      </c:barChart>
      <c:catAx>
        <c:axId val="117104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17106176"/>
        <c:crosses val="autoZero"/>
        <c:auto val="1"/>
        <c:lblAlgn val="ctr"/>
        <c:lblOffset val="100"/>
        <c:noMultiLvlLbl val="0"/>
      </c:catAx>
      <c:valAx>
        <c:axId val="117106176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17104640"/>
        <c:crosses val="autoZero"/>
        <c:crossBetween val="between"/>
      </c:valAx>
    </c:plotArea>
    <c:legend>
      <c:legendPos val="r"/>
      <c:layout/>
      <c:overlay val="0"/>
      <c:spPr>
        <a:solidFill>
          <a:schemeClr val="bg1"/>
        </a:solidFill>
        <a:ln>
          <a:solidFill>
            <a:srgbClr val="FF0000"/>
          </a:solidFill>
        </a:ln>
      </c:spPr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8733595800525"/>
          <c:y val="0.10053096403490104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Pt>
            <c:idx val="9"/>
            <c:marker>
              <c:spPr>
                <a:solidFill>
                  <a:schemeClr val="accent2">
                    <a:lumMod val="75000"/>
                  </a:schemeClr>
                </a:solidFill>
              </c:spPr>
            </c:marker>
            <c:bubble3D val="0"/>
          </c:dPt>
          <c:dPt>
            <c:idx val="10"/>
            <c:marker>
              <c:spPr>
                <a:solidFill>
                  <a:schemeClr val="bg2">
                    <a:lumMod val="50000"/>
                  </a:schemeClr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dirty="0" smtClean="0">
                        <a:effectLst/>
                      </a:rPr>
                      <a:t>S2</a:t>
                    </a:r>
                    <a:endParaRPr lang="en-US" dirty="0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Sheet1!$A$2:$A$12</c:f>
              <c:numCache>
                <c:formatCode>0.00%</c:formatCode>
                <c:ptCount val="11"/>
                <c:pt idx="0">
                  <c:v>1</c:v>
                </c:pt>
                <c:pt idx="1">
                  <c:v>1.0099</c:v>
                </c:pt>
                <c:pt idx="2">
                  <c:v>0.92469999999999997</c:v>
                </c:pt>
                <c:pt idx="3">
                  <c:v>0.99099999999999999</c:v>
                </c:pt>
                <c:pt idx="4">
                  <c:v>0.93769999999999998</c:v>
                </c:pt>
                <c:pt idx="5">
                  <c:v>0.98119999999999996</c:v>
                </c:pt>
                <c:pt idx="6">
                  <c:v>0.90910000000000002</c:v>
                </c:pt>
                <c:pt idx="7">
                  <c:v>0.89700000000000002</c:v>
                </c:pt>
                <c:pt idx="8">
                  <c:v>0.98260000000000003</c:v>
                </c:pt>
                <c:pt idx="9">
                  <c:v>0.98950000000000005</c:v>
                </c:pt>
                <c:pt idx="10">
                  <c:v>0.99139999999999995</c:v>
                </c:pt>
              </c:numCache>
            </c:numRef>
          </c:xVal>
          <c:yVal>
            <c:numRef>
              <c:f>Sheet1!$B$2:$B$12</c:f>
              <c:numCache>
                <c:formatCode>0.00%</c:formatCode>
                <c:ptCount val="11"/>
                <c:pt idx="0">
                  <c:v>1</c:v>
                </c:pt>
                <c:pt idx="1">
                  <c:v>0.99490000000000001</c:v>
                </c:pt>
                <c:pt idx="2">
                  <c:v>0.90339999999999998</c:v>
                </c:pt>
                <c:pt idx="3">
                  <c:v>0.98960000000000004</c:v>
                </c:pt>
                <c:pt idx="4">
                  <c:v>0.90139999999999998</c:v>
                </c:pt>
                <c:pt idx="5">
                  <c:v>0.95679999999999998</c:v>
                </c:pt>
                <c:pt idx="6">
                  <c:v>0.97389999999999999</c:v>
                </c:pt>
                <c:pt idx="7">
                  <c:v>0.92020000000000002</c:v>
                </c:pt>
                <c:pt idx="8">
                  <c:v>0.99790000000000001</c:v>
                </c:pt>
                <c:pt idx="9">
                  <c:v>1.0083</c:v>
                </c:pt>
                <c:pt idx="10">
                  <c:v>0.9788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354752"/>
        <c:axId val="129356544"/>
      </c:scatterChart>
      <c:valAx>
        <c:axId val="129354752"/>
        <c:scaling>
          <c:orientation val="minMax"/>
          <c:max val="1.02"/>
          <c:min val="0.89"/>
        </c:scaling>
        <c:delete val="0"/>
        <c:axPos val="b"/>
        <c:numFmt formatCode="0.00%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9356544"/>
        <c:crosses val="autoZero"/>
        <c:crossBetween val="midCat"/>
      </c:valAx>
      <c:valAx>
        <c:axId val="129356544"/>
        <c:scaling>
          <c:orientation val="minMax"/>
          <c:max val="1.02"/>
          <c:min val="0.89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935475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Sheet1!$B$2:$B$5</c:f>
              <c:numCache>
                <c:formatCode>0.000</c:formatCode>
                <c:ptCount val="4"/>
                <c:pt idx="0">
                  <c:v>1.7349E-2</c:v>
                </c:pt>
                <c:pt idx="1">
                  <c:v>0.12252</c:v>
                </c:pt>
                <c:pt idx="2">
                  <c:v>0.27052999999999999</c:v>
                </c:pt>
                <c:pt idx="3">
                  <c:v>0.58960000000000001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Sheet1!$C$2:$C$5</c:f>
              <c:numCache>
                <c:formatCode>0.000</c:formatCode>
                <c:ptCount val="4"/>
                <c:pt idx="0">
                  <c:v>1.6693E-2</c:v>
                </c:pt>
                <c:pt idx="1">
                  <c:v>0.11987</c:v>
                </c:pt>
                <c:pt idx="2">
                  <c:v>0.27207999999999999</c:v>
                </c:pt>
                <c:pt idx="3">
                  <c:v>0.59136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Sheet1!$D$2:$D$5</c:f>
              <c:numCache>
                <c:formatCode>0.000</c:formatCode>
                <c:ptCount val="4"/>
                <c:pt idx="0">
                  <c:v>1.7927999999999999E-2</c:v>
                </c:pt>
                <c:pt idx="1">
                  <c:v>0.1249</c:v>
                </c:pt>
                <c:pt idx="2">
                  <c:v>0.26539000000000001</c:v>
                </c:pt>
                <c:pt idx="3">
                  <c:v>0.59177999999999997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Sheet1!$E$2:$E$5</c:f>
              <c:numCache>
                <c:formatCode>0.000</c:formatCode>
                <c:ptCount val="4"/>
                <c:pt idx="0">
                  <c:v>1.7766000000000001E-2</c:v>
                </c:pt>
                <c:pt idx="1">
                  <c:v>0.12501000000000001</c:v>
                </c:pt>
                <c:pt idx="2">
                  <c:v>0.26701000000000003</c:v>
                </c:pt>
                <c:pt idx="3">
                  <c:v>0.59021000000000001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Z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Sheet1!$F$2:$F$5</c:f>
              <c:numCache>
                <c:formatCode>0.000</c:formatCode>
                <c:ptCount val="4"/>
                <c:pt idx="0">
                  <c:v>1.9257E-2</c:v>
                </c:pt>
                <c:pt idx="1">
                  <c:v>0.14532</c:v>
                </c:pt>
                <c:pt idx="2">
                  <c:v>0.27395999999999998</c:v>
                </c:pt>
                <c:pt idx="3">
                  <c:v>0.56147000000000002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Sheet1!$G$2:$G$5</c:f>
              <c:numCache>
                <c:formatCode>0.000</c:formatCode>
                <c:ptCount val="4"/>
                <c:pt idx="0">
                  <c:v>1.5636000000000001E-2</c:v>
                </c:pt>
                <c:pt idx="1">
                  <c:v>0.13825999999999999</c:v>
                </c:pt>
                <c:pt idx="2">
                  <c:v>0.26999000000000001</c:v>
                </c:pt>
                <c:pt idx="3">
                  <c:v>0.57611000000000001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H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Sheet1!$H$2:$H$5</c:f>
              <c:numCache>
                <c:formatCode>0.000</c:formatCode>
                <c:ptCount val="4"/>
                <c:pt idx="0">
                  <c:v>1.3594999999999999E-2</c:v>
                </c:pt>
                <c:pt idx="1">
                  <c:v>0.14346</c:v>
                </c:pt>
                <c:pt idx="2">
                  <c:v>0.27517999999999998</c:v>
                </c:pt>
                <c:pt idx="3">
                  <c:v>0.56777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Q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Sheet1!$I$2:$I$5</c:f>
              <c:numCache>
                <c:formatCode>0.000</c:formatCode>
                <c:ptCount val="4"/>
                <c:pt idx="0">
                  <c:v>1.4314E-2</c:v>
                </c:pt>
                <c:pt idx="1">
                  <c:v>0.11672</c:v>
                </c:pt>
                <c:pt idx="2">
                  <c:v>0.27687</c:v>
                </c:pt>
                <c:pt idx="3">
                  <c:v>0.59209000000000001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C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Sheet1!$J$2:$J$5</c:f>
              <c:numCache>
                <c:formatCode>0.000</c:formatCode>
                <c:ptCount val="4"/>
                <c:pt idx="0">
                  <c:v>1.7919999999999998E-2</c:v>
                </c:pt>
                <c:pt idx="1">
                  <c:v>0.16868</c:v>
                </c:pt>
                <c:pt idx="2">
                  <c:v>0.28356999999999999</c:v>
                </c:pt>
                <c:pt idx="3">
                  <c:v>0.52983000000000002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Sheet1!$K$2:$K$5</c:f>
              <c:numCache>
                <c:formatCode>0.000</c:formatCode>
                <c:ptCount val="4"/>
                <c:pt idx="0">
                  <c:v>1.5994000000000001E-2</c:v>
                </c:pt>
                <c:pt idx="1">
                  <c:v>0.14377000000000001</c:v>
                </c:pt>
                <c:pt idx="2">
                  <c:v>0.29814000000000002</c:v>
                </c:pt>
                <c:pt idx="3">
                  <c:v>0.54210000000000003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Sheet1!$L$2:$L$5</c:f>
              <c:numCache>
                <c:formatCode>0.000</c:formatCode>
                <c:ptCount val="4"/>
                <c:pt idx="0">
                  <c:v>1.4363000000000001E-2</c:v>
                </c:pt>
                <c:pt idx="1">
                  <c:v>0.14729</c:v>
                </c:pt>
                <c:pt idx="2">
                  <c:v>0.25885999999999998</c:v>
                </c:pt>
                <c:pt idx="3">
                  <c:v>0.57948999999999995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3760512"/>
        <c:axId val="173762048"/>
      </c:barChart>
      <c:catAx>
        <c:axId val="173760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73762048"/>
        <c:crosses val="autoZero"/>
        <c:auto val="1"/>
        <c:lblAlgn val="ctr"/>
        <c:lblOffset val="100"/>
        <c:noMultiLvlLbl val="0"/>
      </c:catAx>
      <c:valAx>
        <c:axId val="173762048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73760512"/>
        <c:crosses val="autoZero"/>
        <c:crossBetween val="between"/>
      </c:valAx>
    </c:plotArea>
    <c:legend>
      <c:legendPos val="r"/>
      <c:layout/>
      <c:overlay val="0"/>
      <c:spPr>
        <a:solidFill>
          <a:schemeClr val="bg1"/>
        </a:solidFill>
        <a:ln>
          <a:solidFill>
            <a:srgbClr val="FF0000"/>
          </a:solidFill>
        </a:ln>
      </c:spPr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8733595800525"/>
          <c:y val="0.10053096403490104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Pt>
            <c:idx val="9"/>
            <c:marker>
              <c:spPr>
                <a:solidFill>
                  <a:schemeClr val="accent2">
                    <a:lumMod val="75000"/>
                  </a:schemeClr>
                </a:solidFill>
              </c:spPr>
            </c:marker>
            <c:bubble3D val="0"/>
          </c:dPt>
          <c:dPt>
            <c:idx val="10"/>
            <c:marker>
              <c:spPr>
                <a:solidFill>
                  <a:schemeClr val="bg2">
                    <a:lumMod val="50000"/>
                  </a:schemeClr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dirty="0" smtClean="0">
                        <a:effectLst/>
                      </a:rPr>
                      <a:t>S2</a:t>
                    </a:r>
                    <a:endParaRPr lang="en-US" dirty="0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Sheet1!$A$2:$A$12</c:f>
              <c:numCache>
                <c:formatCode>0.00%</c:formatCode>
                <c:ptCount val="11"/>
                <c:pt idx="0">
                  <c:v>1</c:v>
                </c:pt>
                <c:pt idx="1">
                  <c:v>1.0185999999999999</c:v>
                </c:pt>
                <c:pt idx="2">
                  <c:v>0.94699999999999995</c:v>
                </c:pt>
                <c:pt idx="3">
                  <c:v>0.94499999999999995</c:v>
                </c:pt>
                <c:pt idx="4">
                  <c:v>0.9284</c:v>
                </c:pt>
                <c:pt idx="5">
                  <c:v>0.99829999999999997</c:v>
                </c:pt>
                <c:pt idx="6">
                  <c:v>0.92179999999999995</c:v>
                </c:pt>
                <c:pt idx="7">
                  <c:v>0.93479999999999996</c:v>
                </c:pt>
                <c:pt idx="8">
                  <c:v>0.98</c:v>
                </c:pt>
                <c:pt idx="9">
                  <c:v>0.98899999999999999</c:v>
                </c:pt>
                <c:pt idx="10">
                  <c:v>1.0083</c:v>
                </c:pt>
              </c:numCache>
            </c:numRef>
          </c:xVal>
          <c:yVal>
            <c:numRef>
              <c:f>Sheet1!$B$2:$B$12</c:f>
              <c:numCache>
                <c:formatCode>0.00%</c:formatCode>
                <c:ptCount val="11"/>
                <c:pt idx="0">
                  <c:v>1</c:v>
                </c:pt>
                <c:pt idx="1">
                  <c:v>1.0074000000000001</c:v>
                </c:pt>
                <c:pt idx="2">
                  <c:v>0.99880000000000002</c:v>
                </c:pt>
                <c:pt idx="3">
                  <c:v>0.98270000000000002</c:v>
                </c:pt>
                <c:pt idx="4">
                  <c:v>0.93500000000000005</c:v>
                </c:pt>
                <c:pt idx="5">
                  <c:v>1.03</c:v>
                </c:pt>
                <c:pt idx="6">
                  <c:v>1.0002</c:v>
                </c:pt>
                <c:pt idx="7">
                  <c:v>0.99760000000000004</c:v>
                </c:pt>
                <c:pt idx="8">
                  <c:v>1.0234000000000001</c:v>
                </c:pt>
                <c:pt idx="9">
                  <c:v>1.0288999999999999</c:v>
                </c:pt>
                <c:pt idx="10">
                  <c:v>1.0062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4174976"/>
        <c:axId val="174176512"/>
      </c:scatterChart>
      <c:valAx>
        <c:axId val="174174976"/>
        <c:scaling>
          <c:orientation val="minMax"/>
          <c:max val="1.02"/>
          <c:min val="0.92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74176512"/>
        <c:crosses val="autoZero"/>
        <c:crossBetween val="midCat"/>
      </c:valAx>
      <c:valAx>
        <c:axId val="174176512"/>
        <c:scaling>
          <c:orientation val="minMax"/>
          <c:max val="1.04"/>
          <c:min val="0.93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7417497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Sheet1!$B$2:$B$5</c:f>
              <c:numCache>
                <c:formatCode>0.000</c:formatCode>
                <c:ptCount val="4"/>
                <c:pt idx="0">
                  <c:v>1.059E-2</c:v>
                </c:pt>
                <c:pt idx="1">
                  <c:v>0.15498999999999999</c:v>
                </c:pt>
                <c:pt idx="2">
                  <c:v>0.30673</c:v>
                </c:pt>
                <c:pt idx="3">
                  <c:v>0.52768999999999999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Sheet1!$C$2:$C$5</c:f>
              <c:numCache>
                <c:formatCode>0.000</c:formatCode>
                <c:ptCount val="4"/>
                <c:pt idx="0">
                  <c:v>9.1470000000000006E-3</c:v>
                </c:pt>
                <c:pt idx="1">
                  <c:v>0.15010999999999999</c:v>
                </c:pt>
                <c:pt idx="2">
                  <c:v>0.30337999999999998</c:v>
                </c:pt>
                <c:pt idx="3">
                  <c:v>0.53735999999999995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Sheet1!$D$2:$D$5</c:f>
              <c:numCache>
                <c:formatCode>0.000</c:formatCode>
                <c:ptCount val="4"/>
                <c:pt idx="0">
                  <c:v>9.5268000000000002E-3</c:v>
                </c:pt>
                <c:pt idx="1">
                  <c:v>0.15096000000000001</c:v>
                </c:pt>
                <c:pt idx="2">
                  <c:v>0.3049</c:v>
                </c:pt>
                <c:pt idx="3">
                  <c:v>0.53461000000000003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Sheet1!$E$2:$E$5</c:f>
              <c:numCache>
                <c:formatCode>0.000</c:formatCode>
                <c:ptCount val="4"/>
                <c:pt idx="0">
                  <c:v>1.0461E-2</c:v>
                </c:pt>
                <c:pt idx="1">
                  <c:v>0.14857999999999999</c:v>
                </c:pt>
                <c:pt idx="2">
                  <c:v>0.30145</c:v>
                </c:pt>
                <c:pt idx="3">
                  <c:v>0.53951000000000005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Z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Sheet1!$F$2:$F$5</c:f>
              <c:numCache>
                <c:formatCode>0.000</c:formatCode>
                <c:ptCount val="4"/>
                <c:pt idx="0">
                  <c:v>8.2275999999999998E-3</c:v>
                </c:pt>
                <c:pt idx="1">
                  <c:v>0.17549999999999999</c:v>
                </c:pt>
                <c:pt idx="2">
                  <c:v>0.28931000000000001</c:v>
                </c:pt>
                <c:pt idx="3">
                  <c:v>0.52695999999999998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Sheet1!$G$2:$G$5</c:f>
              <c:numCache>
                <c:formatCode>0.000</c:formatCode>
                <c:ptCount val="4"/>
                <c:pt idx="0">
                  <c:v>1.251E-2</c:v>
                </c:pt>
                <c:pt idx="1">
                  <c:v>0.17205999999999999</c:v>
                </c:pt>
                <c:pt idx="2">
                  <c:v>0.30731999999999998</c:v>
                </c:pt>
                <c:pt idx="3">
                  <c:v>0.50810999999999995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H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Sheet1!$H$2:$H$5</c:f>
              <c:numCache>
                <c:formatCode>0.000</c:formatCode>
                <c:ptCount val="4"/>
                <c:pt idx="0">
                  <c:v>8.9265999999999998E-3</c:v>
                </c:pt>
                <c:pt idx="1">
                  <c:v>0.18446000000000001</c:v>
                </c:pt>
                <c:pt idx="2">
                  <c:v>0.28471000000000002</c:v>
                </c:pt>
                <c:pt idx="3">
                  <c:v>0.52190999999999999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Q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Sheet1!$I$2:$I$5</c:f>
              <c:numCache>
                <c:formatCode>0.000</c:formatCode>
                <c:ptCount val="4"/>
                <c:pt idx="0">
                  <c:v>7.8513999999999997E-3</c:v>
                </c:pt>
                <c:pt idx="1">
                  <c:v>0.15267</c:v>
                </c:pt>
                <c:pt idx="2">
                  <c:v>0.29991000000000001</c:v>
                </c:pt>
                <c:pt idx="3">
                  <c:v>0.53957999999999995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C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Sheet1!$J$2:$J$5</c:f>
              <c:numCache>
                <c:formatCode>0.000</c:formatCode>
                <c:ptCount val="4"/>
                <c:pt idx="0">
                  <c:v>1.1894999999999999E-2</c:v>
                </c:pt>
                <c:pt idx="1">
                  <c:v>0.20421</c:v>
                </c:pt>
                <c:pt idx="2">
                  <c:v>0.30590000000000001</c:v>
                </c:pt>
                <c:pt idx="3">
                  <c:v>0.47799999999999998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Sheet1!$K$2:$K$5</c:f>
              <c:numCache>
                <c:formatCode>0.000</c:formatCode>
                <c:ptCount val="4"/>
                <c:pt idx="0">
                  <c:v>9.2356999999999995E-3</c:v>
                </c:pt>
                <c:pt idx="1">
                  <c:v>0.17230000000000001</c:v>
                </c:pt>
                <c:pt idx="2">
                  <c:v>0.30597999999999997</c:v>
                </c:pt>
                <c:pt idx="3">
                  <c:v>0.51248000000000005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Rank 1</c:v>
                </c:pt>
                <c:pt idx="1">
                  <c:v>Rank 2</c:v>
                </c:pt>
                <c:pt idx="2">
                  <c:v>Rank 3</c:v>
                </c:pt>
                <c:pt idx="3">
                  <c:v>Rank 4</c:v>
                </c:pt>
              </c:strCache>
            </c:strRef>
          </c:cat>
          <c:val>
            <c:numRef>
              <c:f>Sheet1!$L$2:$L$5</c:f>
              <c:numCache>
                <c:formatCode>0.000</c:formatCode>
                <c:ptCount val="4"/>
                <c:pt idx="0">
                  <c:v>8.9210999999999995E-3</c:v>
                </c:pt>
                <c:pt idx="1">
                  <c:v>0.18656</c:v>
                </c:pt>
                <c:pt idx="2">
                  <c:v>0.29160999999999998</c:v>
                </c:pt>
                <c:pt idx="3">
                  <c:v>0.51290000000000002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4282240"/>
        <c:axId val="174283776"/>
      </c:barChart>
      <c:catAx>
        <c:axId val="174282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74283776"/>
        <c:crosses val="autoZero"/>
        <c:auto val="1"/>
        <c:lblAlgn val="ctr"/>
        <c:lblOffset val="100"/>
        <c:noMultiLvlLbl val="0"/>
      </c:catAx>
      <c:valAx>
        <c:axId val="174283776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en-US"/>
          </a:p>
        </c:txPr>
        <c:crossAx val="174282240"/>
        <c:crosses val="autoZero"/>
        <c:crossBetween val="between"/>
      </c:valAx>
    </c:plotArea>
    <c:legend>
      <c:legendPos val="r"/>
      <c:layout/>
      <c:overlay val="0"/>
      <c:spPr>
        <a:solidFill>
          <a:schemeClr val="bg1"/>
        </a:solidFill>
        <a:ln>
          <a:solidFill>
            <a:srgbClr val="FF0000"/>
          </a:solidFill>
        </a:ln>
      </c:spPr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5" Type="http://schemas.openxmlformats.org/officeDocument/2006/relationships/image" Target="../media/image15.e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4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1DCA8-BFD9-405E-B6E9-3FCB43971B7D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E6776-C0B6-4467-82FB-2751486AE4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9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0EF49-9ACA-4628-8B9E-42127B008A02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911D-3692-410F-B395-4AEFFDE7A853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897A-CDCD-46E2-8C0A-F0868A38BAEA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A348B-D26F-4CFE-9E3E-07658A3976BA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F9ED-23A2-4DFC-91C5-5E1B0A001C85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EFE3E-2C25-456A-B91E-DEE3F63FEDA7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0B397-B028-41E9-90AB-A9266F161AF6}" type="datetime1">
              <a:rPr lang="en-US" smtClean="0"/>
              <a:t>11/6/2015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CB693-44AC-484D-B876-DB773D690590}" type="datetime1">
              <a:rPr lang="en-US" smtClean="0"/>
              <a:t>11/6/2015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B0980-C8D2-475F-BD4B-BBDF4FD68579}" type="datetime1">
              <a:rPr lang="en-US" smtClean="0"/>
              <a:t>11/6/2015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33AA4-C23F-4AA1-936F-5E2048F051D2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7782A-D551-4E62-A85D-F316DC8671EC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0D43E-8F56-45AA-92A0-280587C19E84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11" Type="http://schemas.openxmlformats.org/officeDocument/2006/relationships/package" Target="../embeddings/Microsoft_Word_Document1.docx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emf"/><Relationship Id="rId9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7.emf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6.emf"/><Relationship Id="rId4" Type="http://schemas.openxmlformats.org/officeDocument/2006/relationships/image" Target="../media/image23.emf"/><Relationship Id="rId9" Type="http://schemas.openxmlformats.org/officeDocument/2006/relationships/oleObject" Target="../embeddings/oleObject20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2.png"/><Relationship Id="rId11" Type="http://schemas.openxmlformats.org/officeDocument/2006/relationships/image" Target="../media/image29.emf"/><Relationship Id="rId5" Type="http://schemas.openxmlformats.org/officeDocument/2006/relationships/image" Target="../media/image27.e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8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e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3.emf"/><Relationship Id="rId4" Type="http://schemas.openxmlformats.org/officeDocument/2006/relationships/image" Target="../media/image30.e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7" Type="http://schemas.openxmlformats.org/officeDocument/2006/relationships/image" Target="../media/image3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38.emf"/><Relationship Id="rId4" Type="http://schemas.openxmlformats.org/officeDocument/2006/relationships/oleObject" Target="../embeddings/oleObject32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image" Target="../media/image1.emf"/><Relationship Id="rId9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Rank 3-8 </a:t>
            </a:r>
            <a:r>
              <a:rPr lang="en-US" dirty="0"/>
              <a:t>codebook -- summary of RAN1 proposals and performance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5771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#83	</a:t>
            </a:r>
            <a:r>
              <a:rPr lang="en-GB" b="1" dirty="0" smtClean="0"/>
              <a:t>				          </a:t>
            </a:r>
            <a:r>
              <a:rPr lang="en-GB" b="1" i="1" dirty="0" smtClean="0"/>
              <a:t>R1-156791</a:t>
            </a:r>
            <a:endParaRPr lang="en-US" dirty="0"/>
          </a:p>
          <a:p>
            <a:r>
              <a:rPr lang="en-GB" b="1" dirty="0"/>
              <a:t>Anaheim, USA, 16th – 20th October 2015</a:t>
            </a:r>
            <a:endParaRPr lang="en-US" dirty="0"/>
          </a:p>
          <a:p>
            <a:r>
              <a:rPr lang="en-US" b="1" dirty="0"/>
              <a:t>Agenda item:</a:t>
            </a:r>
            <a:r>
              <a:rPr lang="en-US" dirty="0"/>
              <a:t>	7.2.4.3.1</a:t>
            </a:r>
          </a:p>
          <a:p>
            <a:r>
              <a:rPr lang="en-US" b="1" dirty="0" smtClean="0"/>
              <a:t>Title</a:t>
            </a:r>
            <a:r>
              <a:rPr lang="en-US" b="1" dirty="0"/>
              <a:t>: 	</a:t>
            </a:r>
            <a:r>
              <a:rPr lang="en-US" dirty="0"/>
              <a:t>Rank 3-8 codebook -- summary of RAN1 proposals and performance </a:t>
            </a:r>
          </a:p>
          <a:p>
            <a:r>
              <a:rPr lang="en-US" b="1" dirty="0"/>
              <a:t>Document for:</a:t>
            </a:r>
            <a:r>
              <a:rPr lang="en-US" dirty="0"/>
              <a:t>	Discussion and Decision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Source: 	</a:t>
            </a:r>
            <a:r>
              <a:rPr lang="en-US" dirty="0"/>
              <a:t>Samsung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36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3-4 Codebook Proposals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2" name="Object 133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511630"/>
              </p:ext>
            </p:extLst>
          </p:nvPr>
        </p:nvGraphicFramePr>
        <p:xfrm>
          <a:off x="74613" y="2567325"/>
          <a:ext cx="6889750" cy="152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2" name="Visio" r:id="rId3" imgW="6890119" imgH="1529188" progId="Visio.Drawing.11">
                  <p:embed/>
                </p:oleObj>
              </mc:Choice>
              <mc:Fallback>
                <p:oleObj name="Visio" r:id="rId3" imgW="6890119" imgH="152918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13" y="2567325"/>
                        <a:ext cx="6889750" cy="152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" name="Object 133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114209"/>
              </p:ext>
            </p:extLst>
          </p:nvPr>
        </p:nvGraphicFramePr>
        <p:xfrm>
          <a:off x="7848600" y="3029288"/>
          <a:ext cx="7461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3" name="Visio" r:id="rId5" imgW="746864" imgH="762432" progId="Visio.Drawing.11">
                  <p:embed/>
                </p:oleObj>
              </mc:Choice>
              <mc:Fallback>
                <p:oleObj name="Visio" r:id="rId5" imgW="746864" imgH="76243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48600" y="3029288"/>
                        <a:ext cx="746125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" name="TextBox 107"/>
          <p:cNvSpPr txBox="1"/>
          <p:nvPr/>
        </p:nvSpPr>
        <p:spPr>
          <a:xfrm>
            <a:off x="2667000" y="2286000"/>
            <a:ext cx="1447800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16 ports</a:t>
            </a:r>
            <a:endParaRPr lang="en-US" sz="1600" dirty="0"/>
          </a:p>
        </p:txBody>
      </p:sp>
      <p:sp>
        <p:nvSpPr>
          <p:cNvPr id="109" name="TextBox 108"/>
          <p:cNvSpPr txBox="1"/>
          <p:nvPr/>
        </p:nvSpPr>
        <p:spPr>
          <a:xfrm>
            <a:off x="7543800" y="2514600"/>
            <a:ext cx="1447800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8,12 ports</a:t>
            </a:r>
            <a:endParaRPr lang="en-US" sz="1600" dirty="0"/>
          </a:p>
        </p:txBody>
      </p:sp>
      <p:cxnSp>
        <p:nvCxnSpPr>
          <p:cNvPr id="13317" name="Straight Connector 13316"/>
          <p:cNvCxnSpPr/>
          <p:nvPr/>
        </p:nvCxnSpPr>
        <p:spPr>
          <a:xfrm>
            <a:off x="7315200" y="2209800"/>
            <a:ext cx="0" cy="1981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3318" name="Object 133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950993"/>
              </p:ext>
            </p:extLst>
          </p:nvPr>
        </p:nvGraphicFramePr>
        <p:xfrm>
          <a:off x="228600" y="5257800"/>
          <a:ext cx="5131633" cy="1089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4" name="Equation" r:id="rId7" imgW="5397480" imgH="1180800" progId="Equation.DSMT4">
                  <p:embed/>
                </p:oleObj>
              </mc:Choice>
              <mc:Fallback>
                <p:oleObj name="Equation" r:id="rId7" imgW="5397480" imgH="1180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257800"/>
                        <a:ext cx="5131633" cy="1089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133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005622"/>
              </p:ext>
            </p:extLst>
          </p:nvPr>
        </p:nvGraphicFramePr>
        <p:xfrm>
          <a:off x="5907881" y="5231054"/>
          <a:ext cx="2778919" cy="113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5" name="Equation" r:id="rId9" imgW="3085920" imgH="1307880" progId="Equation.DSMT4">
                  <p:embed/>
                </p:oleObj>
              </mc:Choice>
              <mc:Fallback>
                <p:oleObj name="Equation" r:id="rId9" imgW="3085920" imgH="13078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7881" y="5231054"/>
                        <a:ext cx="2778919" cy="11379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TextBox 13321"/>
          <p:cNvSpPr txBox="1"/>
          <p:nvPr/>
        </p:nvSpPr>
        <p:spPr>
          <a:xfrm>
            <a:off x="381000" y="4419600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 orthogonal beams selected based on </a:t>
            </a:r>
            <a:r>
              <a:rPr lang="en-US" sz="1200" dirty="0" err="1" smtClean="0"/>
              <a:t>Config</a:t>
            </a:r>
            <a:r>
              <a:rPr lang="en-US" sz="1200" dirty="0" smtClean="0"/>
              <a:t> parameter</a:t>
            </a:r>
            <a:endParaRPr lang="en-US" sz="1200" dirty="0"/>
          </a:p>
        </p:txBody>
      </p:sp>
      <p:graphicFrame>
        <p:nvGraphicFramePr>
          <p:cNvPr id="13323" name="Object 133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969517"/>
              </p:ext>
            </p:extLst>
          </p:nvPr>
        </p:nvGraphicFramePr>
        <p:xfrm>
          <a:off x="4102308" y="4399613"/>
          <a:ext cx="48577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6" name="Document" r:id="rId11" imgW="5398636" imgH="1170621" progId="Word.Document.12">
                  <p:embed/>
                </p:oleObj>
              </mc:Choice>
              <mc:Fallback>
                <p:oleObj name="Document" r:id="rId11" imgW="5398636" imgH="1170621" progId="Word.Document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2308" y="4399613"/>
                        <a:ext cx="485775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9366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ALU/ASB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32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3-4 Codebook Proposals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854036"/>
              </p:ext>
            </p:extLst>
          </p:nvPr>
        </p:nvGraphicFramePr>
        <p:xfrm>
          <a:off x="3715255" y="1752600"/>
          <a:ext cx="5352545" cy="3547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1" name="Visio" r:id="rId3" imgW="6670869" imgH="4421034" progId="Visio.Drawing.11">
                  <p:embed/>
                </p:oleObj>
              </mc:Choice>
              <mc:Fallback>
                <p:oleObj name="Visio" r:id="rId3" imgW="6670869" imgH="4421034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5255" y="1752600"/>
                        <a:ext cx="5352545" cy="35470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0993" y="2350507"/>
            <a:ext cx="17526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 smtClean="0"/>
              <a:t>7 orthogonal beam pairs</a:t>
            </a:r>
            <a:endParaRPr lang="en-US" sz="1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3975" y="3497482"/>
            <a:ext cx="2966804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 smtClean="0"/>
              <a:t>For each leading beam, 2 orthogonal beams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 smtClean="0"/>
              <a:t>1 in longer dim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1 </a:t>
            </a:r>
            <a:r>
              <a:rPr lang="en-US" sz="1100" b="1" dirty="0" smtClean="0"/>
              <a:t>in shorter dim</a:t>
            </a:r>
            <a:endParaRPr lang="en-US" sz="11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33596" y="4657636"/>
            <a:ext cx="2067393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 smtClean="0"/>
              <a:t>For each leading beam, 2 orthogonal beams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 smtClean="0"/>
              <a:t>Both in longer dim</a:t>
            </a:r>
            <a:endParaRPr lang="en-US" sz="11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22171" y="54102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Legacy 8-Tx: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W3 = (0,0,O1), (O1,O1,0)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\tilde W3 = (0,O1,0), (O1,0,O1)</a:t>
            </a:r>
          </a:p>
          <a:p>
            <a:r>
              <a:rPr lang="en-US" sz="1200" dirty="0" smtClean="0"/>
              <a:t>Proposed: 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W3 = (0,0,O1</a:t>
            </a:r>
            <a:r>
              <a:rPr lang="en-US" sz="1200" dirty="0" smtClean="0"/>
              <a:t>), (0,0,O2)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\tilde W3 = (0,O1,0</a:t>
            </a:r>
            <a:r>
              <a:rPr lang="en-US" sz="1200" dirty="0" smtClean="0"/>
              <a:t>), (0,O2,0)</a:t>
            </a:r>
            <a:endParaRPr lang="en-US" sz="1200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369592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ZTE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ight Arrow 7"/>
          <p:cNvSpPr/>
          <p:nvPr/>
        </p:nvSpPr>
        <p:spPr>
          <a:xfrm>
            <a:off x="2743200" y="2350507"/>
            <a:ext cx="457200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3124200" y="3659064"/>
            <a:ext cx="457200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2764971" y="4819218"/>
            <a:ext cx="457200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3-4 Codebook Proposals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768143"/>
              </p:ext>
            </p:extLst>
          </p:nvPr>
        </p:nvGraphicFramePr>
        <p:xfrm>
          <a:off x="685800" y="2662535"/>
          <a:ext cx="792163" cy="1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4" name="Visio" r:id="rId3" imgW="874966" imgH="1666780" progId="Visio.Drawing.11">
                  <p:embed/>
                </p:oleObj>
              </mc:Choice>
              <mc:Fallback>
                <p:oleObj name="Visio" r:id="rId3" imgW="874966" imgH="16667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62535"/>
                        <a:ext cx="792163" cy="1516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378116"/>
              </p:ext>
            </p:extLst>
          </p:nvPr>
        </p:nvGraphicFramePr>
        <p:xfrm>
          <a:off x="2133600" y="2662535"/>
          <a:ext cx="3170238" cy="181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5" name="Visio" r:id="rId5" imgW="3167253" imgH="1811655" progId="Visio.Drawing.11">
                  <p:embed/>
                </p:oleObj>
              </mc:Choice>
              <mc:Fallback>
                <p:oleObj name="Visio" r:id="rId5" imgW="3167253" imgH="181165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662535"/>
                        <a:ext cx="3170238" cy="181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827529"/>
              </p:ext>
            </p:extLst>
          </p:nvPr>
        </p:nvGraphicFramePr>
        <p:xfrm>
          <a:off x="5783261" y="3043535"/>
          <a:ext cx="31321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6" name="Visio" r:id="rId7" imgW="3128391" imgH="800957" progId="Visio.Drawing.11">
                  <p:embed/>
                </p:oleObj>
              </mc:Choice>
              <mc:Fallback>
                <p:oleObj name="Visio" r:id="rId7" imgW="3128391" imgH="80095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3261" y="3043535"/>
                        <a:ext cx="3132138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85800" y="4262735"/>
            <a:ext cx="99060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Config</a:t>
            </a:r>
            <a:r>
              <a:rPr lang="en-US" sz="1400" dirty="0" smtClean="0"/>
              <a:t> 2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352800" y="4416623"/>
            <a:ext cx="99060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Config</a:t>
            </a:r>
            <a:r>
              <a:rPr lang="en-US" sz="1400" dirty="0" smtClean="0"/>
              <a:t> 3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086600" y="4066103"/>
            <a:ext cx="99060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Config</a:t>
            </a:r>
            <a:r>
              <a:rPr lang="en-US" sz="1400" dirty="0" smtClean="0"/>
              <a:t> 4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5105400"/>
            <a:ext cx="5257800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/>
              <a:t>Config</a:t>
            </a:r>
            <a:r>
              <a:rPr lang="en-US" sz="1400" dirty="0" smtClean="0"/>
              <a:t> 2: orthogonality in shorter dim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Config</a:t>
            </a:r>
            <a:r>
              <a:rPr lang="en-US" sz="1400" dirty="0"/>
              <a:t> </a:t>
            </a:r>
            <a:r>
              <a:rPr lang="en-US" sz="1400" dirty="0" smtClean="0"/>
              <a:t>4: </a:t>
            </a:r>
            <a:r>
              <a:rPr lang="en-US" sz="1400" dirty="0"/>
              <a:t>orthogonality in </a:t>
            </a:r>
            <a:r>
              <a:rPr lang="en-US" sz="1400" dirty="0" smtClean="0"/>
              <a:t>longer dim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Config</a:t>
            </a:r>
            <a:r>
              <a:rPr lang="en-US" sz="1400" dirty="0"/>
              <a:t> </a:t>
            </a:r>
            <a:r>
              <a:rPr lang="en-US" sz="1400" dirty="0" smtClean="0"/>
              <a:t>3: </a:t>
            </a:r>
            <a:r>
              <a:rPr lang="en-US" sz="1400" dirty="0"/>
              <a:t>orthogonality in </a:t>
            </a:r>
            <a:r>
              <a:rPr lang="en-US" sz="1400" dirty="0" smtClean="0"/>
              <a:t>shorter, longer and diagonal </a:t>
            </a:r>
            <a:r>
              <a:rPr lang="en-US" sz="1400" dirty="0"/>
              <a:t>dim </a:t>
            </a:r>
          </a:p>
        </p:txBody>
      </p:sp>
      <p:pic>
        <p:nvPicPr>
          <p:cNvPr id="22" name="Picture 3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70511"/>
            <a:ext cx="2990590" cy="212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534549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Huawei/</a:t>
                      </a:r>
                      <a:r>
                        <a:rPr lang="en-US" sz="1400" dirty="0" err="1" smtClean="0"/>
                        <a:t>HiSilicon</a:t>
                      </a:r>
                      <a:r>
                        <a:rPr lang="en-US" sz="1400" dirty="0" smtClean="0"/>
                        <a:t>, Alt 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3-4 Codebook Proposals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2209800"/>
            <a:ext cx="28194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 smtClean="0"/>
              <a:t>No </a:t>
            </a:r>
            <a:r>
              <a:rPr lang="en-US" sz="1200" b="1" dirty="0" err="1" smtClean="0"/>
              <a:t>Config</a:t>
            </a:r>
            <a:r>
              <a:rPr lang="en-US" sz="1200" b="1" dirty="0" smtClean="0"/>
              <a:t> parameter</a:t>
            </a:r>
            <a:endParaRPr lang="en-US" sz="1200" b="1" dirty="0"/>
          </a:p>
        </p:txBody>
      </p:sp>
      <p:sp>
        <p:nvSpPr>
          <p:cNvPr id="21" name="Rectangle 20"/>
          <p:cNvSpPr/>
          <p:nvPr/>
        </p:nvSpPr>
        <p:spPr>
          <a:xfrm>
            <a:off x="228600" y="2667000"/>
            <a:ext cx="525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Rank 3/4 beam </a:t>
            </a:r>
            <a:r>
              <a:rPr lang="en-US" sz="1600" dirty="0"/>
              <a:t>combination are: </a:t>
            </a:r>
            <a:r>
              <a:rPr lang="en-US" sz="1600" dirty="0" smtClean="0"/>
              <a:t>{[ </a:t>
            </a:r>
            <a:r>
              <a:rPr lang="en-US" sz="1600" dirty="0"/>
              <a:t>b0, b2</a:t>
            </a:r>
            <a:r>
              <a:rPr lang="en-US" sz="1600" dirty="0" smtClean="0"/>
              <a:t>],  [ </a:t>
            </a:r>
            <a:r>
              <a:rPr lang="en-US" sz="1600" dirty="0"/>
              <a:t>b1, b3</a:t>
            </a:r>
            <a:r>
              <a:rPr lang="en-US" sz="1600" dirty="0" smtClean="0"/>
              <a:t>], [b4</a:t>
            </a:r>
            <a:r>
              <a:rPr lang="en-US" sz="1600" dirty="0"/>
              <a:t>, b6</a:t>
            </a:r>
            <a:r>
              <a:rPr lang="en-US" sz="1600" dirty="0" smtClean="0"/>
              <a:t>],  [b5</a:t>
            </a:r>
            <a:r>
              <a:rPr lang="en-US" sz="1600" dirty="0"/>
              <a:t>, b7</a:t>
            </a:r>
            <a:r>
              <a:rPr lang="en-US" sz="1600" dirty="0" smtClean="0"/>
              <a:t>], [ </a:t>
            </a:r>
            <a:r>
              <a:rPr lang="en-US" sz="1600" dirty="0"/>
              <a:t>b0, b4</a:t>
            </a:r>
            <a:r>
              <a:rPr lang="en-US" sz="1600" dirty="0" smtClean="0"/>
              <a:t>],  [ </a:t>
            </a:r>
            <a:r>
              <a:rPr lang="en-US" sz="1600" dirty="0"/>
              <a:t>b2, b6</a:t>
            </a:r>
            <a:r>
              <a:rPr lang="en-US" sz="1600" dirty="0" smtClean="0"/>
              <a:t>], [ </a:t>
            </a:r>
            <a:r>
              <a:rPr lang="en-US" sz="1600" dirty="0"/>
              <a:t>b0, b5</a:t>
            </a:r>
            <a:r>
              <a:rPr lang="en-US" sz="1600" dirty="0" smtClean="0"/>
              <a:t>],  [ </a:t>
            </a:r>
            <a:r>
              <a:rPr lang="en-US" sz="1600" dirty="0"/>
              <a:t>b2, b7</a:t>
            </a:r>
            <a:r>
              <a:rPr lang="en-US" sz="1600" dirty="0" smtClean="0"/>
              <a:t>]}</a:t>
            </a:r>
            <a:endParaRPr lang="en-US" sz="1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581558"/>
              </p:ext>
            </p:extLst>
          </p:nvPr>
        </p:nvGraphicFramePr>
        <p:xfrm>
          <a:off x="5562600" y="2019300"/>
          <a:ext cx="3489325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" name="Visio" r:id="rId3" imgW="3490766" imgH="2626468" progId="Visio.Drawing.11">
                  <p:embed/>
                </p:oleObj>
              </mc:Choice>
              <mc:Fallback>
                <p:oleObj name="Visio" r:id="rId3" imgW="3490766" imgH="2626468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019300"/>
                        <a:ext cx="3489325" cy="262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961294"/>
              </p:ext>
            </p:extLst>
          </p:nvPr>
        </p:nvGraphicFramePr>
        <p:xfrm>
          <a:off x="227013" y="3894138"/>
          <a:ext cx="454183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5" name="Visio" r:id="rId5" imgW="2734610" imgH="682666" progId="Visio.Drawing.11">
                  <p:embed/>
                </p:oleObj>
              </mc:Choice>
              <mc:Fallback>
                <p:oleObj name="Visio" r:id="rId5" imgW="2734610" imgH="68266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013" y="3894138"/>
                        <a:ext cx="4541837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910564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Huawei/</a:t>
                      </a:r>
                      <a:r>
                        <a:rPr lang="en-US" sz="1400" dirty="0" err="1" smtClean="0"/>
                        <a:t>HiSilicon</a:t>
                      </a:r>
                      <a:r>
                        <a:rPr lang="en-US" sz="1400" dirty="0" smtClean="0"/>
                        <a:t>, Alt 2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3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6096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Performance Comparison</a:t>
            </a:r>
            <a:endParaRPr lang="en-US" sz="24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010226"/>
              </p:ext>
            </p:extLst>
          </p:nvPr>
        </p:nvGraphicFramePr>
        <p:xfrm>
          <a:off x="609600" y="3505200"/>
          <a:ext cx="8077200" cy="26822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21833"/>
                <a:gridCol w="6955367"/>
              </a:tblGrid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 smtClean="0">
                          <a:effectLst/>
                        </a:rPr>
                        <a:t>Samsung/Ericsson/CATT/DOCOMO (k=0-1, </a:t>
                      </a:r>
                      <a:r>
                        <a:rPr lang="en-US" sz="1000" b="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b="0" u="none" strike="noStrike" dirty="0" smtClean="0">
                          <a:effectLst/>
                        </a:rPr>
                        <a:t> 3: checker-board)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Samsung/Ericsson/CATT/DOCOMO (</a:t>
                      </a:r>
                      <a:r>
                        <a:rPr lang="en-US" sz="1000" u="none" strike="noStrike" dirty="0" smtClean="0">
                          <a:effectLst/>
                        </a:rPr>
                        <a:t>k=0-7, 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u="none" strike="noStrike" dirty="0" smtClean="0">
                          <a:effectLst/>
                        </a:rPr>
                        <a:t> 3: checker-board)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Samsung/Ericsson/CATT/DOCOMO (k=0-1, 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u="none" strike="noStrike" dirty="0" smtClean="0">
                          <a:effectLst/>
                        </a:rPr>
                        <a:t> 3: alternate proposal)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Samsung/Ericsson/CATT/DOCOMO (</a:t>
                      </a:r>
                      <a:r>
                        <a:rPr lang="en-US" sz="1000" u="none" strike="noStrike" dirty="0" smtClean="0">
                          <a:effectLst/>
                        </a:rPr>
                        <a:t>k=0-7, 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u="none" strike="noStrike" dirty="0" smtClean="0">
                          <a:effectLst/>
                        </a:rPr>
                        <a:t> 3: alternate proposal)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ZTE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LGE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Huawei/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HiSilicon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Qualcomm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CMCC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ALU/ASB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Intel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Results for R1-156390 and its Revision R1-157427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954059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UMa-200m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49935"/>
              </p:ext>
            </p:extLst>
          </p:nvPr>
        </p:nvGraphicFramePr>
        <p:xfrm>
          <a:off x="609599" y="1524000"/>
          <a:ext cx="8077200" cy="18288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09650"/>
                <a:gridCol w="1009650"/>
                <a:gridCol w="1009650"/>
                <a:gridCol w="1009650"/>
                <a:gridCol w="1009650"/>
                <a:gridCol w="1009650"/>
                <a:gridCol w="1009650"/>
                <a:gridCol w="1009650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R1-156390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59.49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52.61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18.49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59.49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51.74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18.94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100.01%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98.35%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102.43%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59.35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52.10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19.00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99.77%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99.03%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102.71%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59.65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52.51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19.08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100.27%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99.82%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103.19%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R1-1567427</a:t>
                      </a:r>
                      <a:endParaRPr lang="en-US" sz="12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54.61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103.41%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103.81%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110.37%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62.14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55.33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20.29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104.45%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105.18%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109.69%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54.81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20.35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103.39%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104.18%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110.05%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61.88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104.02%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103.04%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111.98%</a:t>
                      </a:r>
                    </a:p>
                  </a:txBody>
                  <a:tcPr marL="6858" marR="6858" marT="6858" marB="0"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482954"/>
              </p:ext>
            </p:extLst>
          </p:nvPr>
        </p:nvGraphicFramePr>
        <p:xfrm>
          <a:off x="609600" y="4114800"/>
          <a:ext cx="8077200" cy="18288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09650"/>
                <a:gridCol w="1009650"/>
                <a:gridCol w="1009650"/>
                <a:gridCol w="1009650"/>
                <a:gridCol w="1009650"/>
                <a:gridCol w="1009650"/>
                <a:gridCol w="1009650"/>
                <a:gridCol w="1009650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R1-156390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58.17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52.49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20.36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6858" marR="6858" marT="6858" marB="0" anchor="ctr">
                    <a:solidFill>
                      <a:srgbClr val="FFFF00"/>
                    </a:solidFill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58.35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52.05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19.68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100.30%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99.17%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96.64%</a:t>
                      </a:r>
                    </a:p>
                  </a:txBody>
                  <a:tcPr marL="6858" marR="6858" marT="68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58.18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52.16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20.01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100.02%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99.38%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98.28%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58.43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52.00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19.78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100.45%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99.07%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97.17%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R1-1567427</a:t>
                      </a:r>
                      <a:endParaRPr lang="en-US" sz="12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60.45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55.71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21.62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103.92%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106.13%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106.20%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60.96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55.09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20.94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104.80%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104.96%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102.83%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60.68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55.85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20.64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104.31%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106.41%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101.36%</a:t>
                      </a:r>
                    </a:p>
                  </a:txBody>
                  <a:tcPr marL="6858" marR="6858" marT="6858" marB="0" anchor="ctr"/>
                </a:tc>
              </a:tr>
              <a:tr h="182880">
                <a:tc vMerge="1"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60.75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55.15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21.36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104.43%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105.07%</a:t>
                      </a: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104.93%</a:t>
                      </a:r>
                    </a:p>
                  </a:txBody>
                  <a:tcPr marL="6858" marR="6858" marT="6858" marB="0" anchor="ctr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138905"/>
              </p:ext>
            </p:extLst>
          </p:nvPr>
        </p:nvGraphicFramePr>
        <p:xfrm>
          <a:off x="2133600" y="3505200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UMi-2GHz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609600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Revised (s1,s2) and (p1,p2) parameters show performance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rgbClr val="C00000"/>
                </a:solidFill>
              </a:rPr>
              <a:t>Revised parameters are used in S1-S4 proposals in the rest of the SLS results (in upcoming slides)</a:t>
            </a:r>
            <a:endParaRPr lang="en-US" sz="1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37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Wide: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138870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UMa-200m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540202"/>
              </p:ext>
            </p:extLst>
          </p:nvPr>
        </p:nvGraphicFramePr>
        <p:xfrm>
          <a:off x="609599" y="1524000"/>
          <a:ext cx="8077202" cy="24003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61.51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54.61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20.41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62.14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55.33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20.29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101.01%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101.33%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99.38%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54.81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20.35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100.36%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99.71%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61.88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100.59%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99.26%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101.46%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96.84%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97.99%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52.19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96.75%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95.56%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92.82%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18.91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95.82%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94.64%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92.64%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54.44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100.24%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99.69%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97.57%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92.62%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100.44%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53.65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97.71%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98.24%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99.95%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97.60%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95.91%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98.45%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159015954"/>
              </p:ext>
            </p:extLst>
          </p:nvPr>
        </p:nvGraphicFramePr>
        <p:xfrm>
          <a:off x="3962400" y="3744686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198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50%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3650650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739224838"/>
              </p:ext>
            </p:extLst>
          </p:nvPr>
        </p:nvGraphicFramePr>
        <p:xfrm>
          <a:off x="228600" y="4343400"/>
          <a:ext cx="3505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4046434"/>
            <a:ext cx="13716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C00000"/>
                </a:solidFill>
              </a:rPr>
              <a:t>Rank distribution</a:t>
            </a:r>
            <a:endParaRPr lang="en-US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36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Wide: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379770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UMi-2GHz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498477"/>
              </p:ext>
            </p:extLst>
          </p:nvPr>
        </p:nvGraphicFramePr>
        <p:xfrm>
          <a:off x="609599" y="1524000"/>
          <a:ext cx="8077202" cy="24003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60.45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55.71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21.62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60.96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55.09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20.94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100.85%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98.89%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96.83%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55.85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95.44%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98.80%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95.25%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92.19%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97.24%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93.26%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18.42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85.19%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98.64%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93.46%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20.16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93.81%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92.68%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93.22%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59.09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53.31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97.75%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95.69%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96.87%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96.05%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98.04%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473072798"/>
              </p:ext>
            </p:extLst>
          </p:nvPr>
        </p:nvGraphicFramePr>
        <p:xfrm>
          <a:off x="3962400" y="3744686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198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50%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650650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241478036"/>
              </p:ext>
            </p:extLst>
          </p:nvPr>
        </p:nvGraphicFramePr>
        <p:xfrm>
          <a:off x="228600" y="4343400"/>
          <a:ext cx="3505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1000" y="4046434"/>
            <a:ext cx="13716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C00000"/>
                </a:solidFill>
              </a:rPr>
              <a:t>Rank distribution</a:t>
            </a:r>
            <a:endParaRPr lang="en-US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1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Tall: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57760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(2,4,2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UMa-200m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290949"/>
              </p:ext>
            </p:extLst>
          </p:nvPr>
        </p:nvGraphicFramePr>
        <p:xfrm>
          <a:off x="609599" y="1524000"/>
          <a:ext cx="8077202" cy="24003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56.49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49.60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19.65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50.09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19.55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100.89%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100.99%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99.49%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49.07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19.81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100.75%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98.95%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100.83%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49.17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19.23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97.88%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45.86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95.67%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90.34%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55.49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49.15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98.96%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46.51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93.77%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90.14%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48.67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95.68%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45.09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93.63%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90.91%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97.39%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44.49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89.70%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92.02%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48.73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98.26%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99.79%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177006543"/>
              </p:ext>
            </p:extLst>
          </p:nvPr>
        </p:nvGraphicFramePr>
        <p:xfrm>
          <a:off x="3962400" y="3744686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198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50%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650650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554230231"/>
              </p:ext>
            </p:extLst>
          </p:nvPr>
        </p:nvGraphicFramePr>
        <p:xfrm>
          <a:off x="228600" y="4343400"/>
          <a:ext cx="3505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1000" y="4046434"/>
            <a:ext cx="13716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C00000"/>
                </a:solidFill>
              </a:rPr>
              <a:t>Rank distribution</a:t>
            </a:r>
            <a:endParaRPr lang="en-US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Tall: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049259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1.6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(2,4,2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SU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UMi-2GHz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551252"/>
              </p:ext>
            </p:extLst>
          </p:nvPr>
        </p:nvGraphicFramePr>
        <p:xfrm>
          <a:off x="609599" y="1524000"/>
          <a:ext cx="8077202" cy="24003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Proposals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Avg</a:t>
                      </a:r>
                      <a:r>
                        <a:rPr lang="en-US" sz="1100" b="1" u="none" strike="noStrike" dirty="0">
                          <a:effectLst/>
                        </a:rPr>
                        <a:t>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50%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5% UPT gain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57.77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51.08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20.76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58.10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52.04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20.92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100.57%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101.86%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100.74%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102.89%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100.83%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100.62%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48.38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96.90%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94.70%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99.88%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48.28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95.67%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94.50%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98.27%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54.70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47.43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94.69%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92.84%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93.50%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99.83%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103.00%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47.09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95.50%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55.40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95.91%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93.48%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99.76%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102.34%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3694912"/>
              </p:ext>
            </p:extLst>
          </p:nvPr>
        </p:nvGraphicFramePr>
        <p:xfrm>
          <a:off x="3962400" y="3744686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198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50%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650650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5% UPT </a:t>
            </a:r>
            <a:r>
              <a:rPr lang="en-US" sz="12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endParaRPr lang="en-US" sz="1200" b="1" dirty="0">
              <a:solidFill>
                <a:srgbClr val="C00000"/>
              </a:solidFill>
            </a:endParaRP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886813199"/>
              </p:ext>
            </p:extLst>
          </p:nvPr>
        </p:nvGraphicFramePr>
        <p:xfrm>
          <a:off x="228600" y="4343400"/>
          <a:ext cx="3505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1000" y="4046434"/>
            <a:ext cx="13716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C00000"/>
                </a:solidFill>
              </a:rPr>
              <a:t>Rank distribution</a:t>
            </a:r>
            <a:endParaRPr lang="en-US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296733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Rank 3-4 Codebook Proposals</a:t>
            </a:r>
            <a:endParaRPr lang="en-US" sz="2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2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Conclusion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" y="1295400"/>
            <a:ext cx="84582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Based on simulation results, we can observe that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 smtClean="0"/>
              <a:t>Performance of S1, i.e., Samsung/Ericsson/CATT/DOCOMO with </a:t>
            </a:r>
            <a:r>
              <a:rPr lang="en-US" sz="1400" i="1" dirty="0" smtClean="0"/>
              <a:t>k </a:t>
            </a:r>
            <a:r>
              <a:rPr lang="en-US" sz="1400" dirty="0" smtClean="0"/>
              <a:t>= 0,1 and </a:t>
            </a:r>
            <a:r>
              <a:rPr lang="en-US" sz="1400" dirty="0" err="1"/>
              <a:t>Config</a:t>
            </a:r>
            <a:r>
              <a:rPr lang="en-US" sz="1400" dirty="0"/>
              <a:t> </a:t>
            </a:r>
            <a:r>
              <a:rPr lang="en-US" sz="1400" dirty="0" smtClean="0"/>
              <a:t>3 = checker-board is the best overall when compared to other proposals.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1400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/>
              <a:t>The performance difference between </a:t>
            </a:r>
            <a:r>
              <a:rPr lang="en-US" sz="1400" i="1" dirty="0"/>
              <a:t>k</a:t>
            </a:r>
            <a:r>
              <a:rPr lang="en-US" sz="1400" dirty="0"/>
              <a:t> = 0,1 and </a:t>
            </a:r>
            <a:r>
              <a:rPr lang="en-US" sz="1400" i="1" dirty="0"/>
              <a:t>k</a:t>
            </a:r>
            <a:r>
              <a:rPr lang="en-US" sz="1400" dirty="0"/>
              <a:t>=0,1</a:t>
            </a:r>
            <a:r>
              <a:rPr lang="en-US" sz="1400" dirty="0" smtClean="0"/>
              <a:t>,..7, </a:t>
            </a:r>
            <a:r>
              <a:rPr lang="en-US" sz="1400" dirty="0"/>
              <a:t>i.e., (S1,S2), and (S3,S4) are </a:t>
            </a:r>
            <a:r>
              <a:rPr lang="en-US" sz="1400" dirty="0" smtClean="0"/>
              <a:t>marginal.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1400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 smtClean="0"/>
              <a:t>The indication of orthogonal beam type with </a:t>
            </a:r>
            <a:r>
              <a:rPr lang="en-US" sz="1400" i="1" dirty="0" smtClean="0"/>
              <a:t>i</a:t>
            </a:r>
            <a:r>
              <a:rPr lang="en-US" sz="1400" baseline="-25000" dirty="0" smtClean="0"/>
              <a:t>2 </a:t>
            </a:r>
            <a:r>
              <a:rPr lang="en-US" sz="1400" dirty="0" smtClean="0"/>
              <a:t>shows performance loss in some proposals and only marginal gain in other proposals. Therefore, the orthogonal beam type should be indicated WB together with </a:t>
            </a:r>
            <a:r>
              <a:rPr lang="en-US" sz="1400" dirty="0"/>
              <a:t>(</a:t>
            </a:r>
            <a:r>
              <a:rPr lang="en-US" sz="1400" i="1" dirty="0" smtClean="0"/>
              <a:t>i</a:t>
            </a:r>
            <a:r>
              <a:rPr lang="en-US" sz="1400" baseline="-25000" dirty="0" smtClean="0"/>
              <a:t>1,1</a:t>
            </a:r>
            <a:r>
              <a:rPr lang="en-US" sz="1400" dirty="0" smtClean="0"/>
              <a:t>,</a:t>
            </a:r>
            <a:r>
              <a:rPr lang="en-US" sz="1400" i="1" dirty="0" smtClean="0"/>
              <a:t>i</a:t>
            </a:r>
            <a:r>
              <a:rPr lang="en-US" sz="1400" baseline="-25000" dirty="0" smtClean="0"/>
              <a:t>1,2</a:t>
            </a:r>
            <a:r>
              <a:rPr lang="en-US" sz="1400" dirty="0" smtClean="0"/>
              <a:t>), for example.</a:t>
            </a:r>
            <a:endParaRPr lang="en-US" sz="1400" baseline="-25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Based on the codebook size summary in Slide 4, we can observe that for </a:t>
            </a:r>
            <a:r>
              <a:rPr lang="en-US" sz="1600" dirty="0" err="1" smtClean="0"/>
              <a:t>Config</a:t>
            </a:r>
            <a:r>
              <a:rPr lang="en-US" sz="1600" dirty="0" smtClean="0"/>
              <a:t> 1, </a:t>
            </a:r>
            <a:r>
              <a:rPr lang="en-US" sz="1600" dirty="0"/>
              <a:t>the total number of PMI </a:t>
            </a:r>
            <a:r>
              <a:rPr lang="en-US" sz="1600" dirty="0" smtClean="0"/>
              <a:t>feedback bits </a:t>
            </a:r>
            <a:r>
              <a:rPr lang="en-US" sz="1600" dirty="0"/>
              <a:t>can </a:t>
            </a:r>
            <a:r>
              <a:rPr lang="en-US" sz="1600" dirty="0" smtClean="0"/>
              <a:t>be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 smtClean="0"/>
              <a:t>More than 11 in case of Intel, LGE</a:t>
            </a:r>
            <a:r>
              <a:rPr lang="en-US" sz="1400" dirty="0"/>
              <a:t>, </a:t>
            </a:r>
            <a:r>
              <a:rPr lang="en-US" sz="1400" dirty="0" smtClean="0"/>
              <a:t>and Samsung/Ericsson/</a:t>
            </a:r>
            <a:r>
              <a:rPr lang="en-US" sz="1400" dirty="0" err="1" smtClean="0"/>
              <a:t>Docomo</a:t>
            </a:r>
            <a:r>
              <a:rPr lang="en-US" sz="1400" dirty="0" smtClean="0"/>
              <a:t>/CATT </a:t>
            </a:r>
            <a:r>
              <a:rPr lang="en-US" sz="1400" dirty="0" smtClean="0"/>
              <a:t>with </a:t>
            </a:r>
            <a:r>
              <a:rPr lang="en-US" sz="1400" i="1" dirty="0" smtClean="0"/>
              <a:t>k</a:t>
            </a:r>
            <a:r>
              <a:rPr lang="en-US" sz="1400" dirty="0" smtClean="0"/>
              <a:t>=0-7 </a:t>
            </a:r>
            <a:r>
              <a:rPr lang="en-US" sz="1400" dirty="0" smtClean="0"/>
              <a:t>proposals</a:t>
            </a:r>
          </a:p>
          <a:p>
            <a:pPr marL="1200150" lvl="2" indent="-285750">
              <a:buFont typeface="Wingdings" panose="05000000000000000000" pitchFamily="2" charset="2"/>
              <a:buChar char="v"/>
            </a:pPr>
            <a:r>
              <a:rPr lang="en-US" sz="1400" dirty="0" smtClean="0"/>
              <a:t>Note: 11 bits is the limit of PUCCH feedback, and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 smtClean="0"/>
              <a:t>Equal to 11 </a:t>
            </a:r>
            <a:r>
              <a:rPr lang="en-US" sz="1400" dirty="0"/>
              <a:t>in case of </a:t>
            </a:r>
            <a:r>
              <a:rPr lang="en-US" sz="1400" dirty="0" smtClean="0"/>
              <a:t>Samsung/Ericsson/</a:t>
            </a:r>
            <a:r>
              <a:rPr lang="en-US" sz="1400" dirty="0" err="1" smtClean="0"/>
              <a:t>Docomo</a:t>
            </a:r>
            <a:r>
              <a:rPr lang="en-US" sz="1400" dirty="0" smtClean="0"/>
              <a:t>/CATT </a:t>
            </a:r>
            <a:r>
              <a:rPr lang="en-US" sz="1400" dirty="0" smtClean="0"/>
              <a:t>with </a:t>
            </a:r>
            <a:r>
              <a:rPr lang="en-US" sz="1400" i="1" dirty="0" smtClean="0"/>
              <a:t>k</a:t>
            </a:r>
            <a:r>
              <a:rPr lang="en-US" sz="1400" dirty="0" smtClean="0"/>
              <a:t>=0,1 </a:t>
            </a:r>
            <a:r>
              <a:rPr lang="en-US" sz="1400" dirty="0" smtClean="0"/>
              <a:t>proposal.</a:t>
            </a:r>
            <a:endParaRPr lang="en-US" sz="1400" dirty="0"/>
          </a:p>
          <a:p>
            <a:pPr lvl="0"/>
            <a:endParaRPr lang="en-US" sz="1600" dirty="0"/>
          </a:p>
          <a:p>
            <a:r>
              <a:rPr lang="en-US" sz="1600" b="1" dirty="0" smtClean="0"/>
              <a:t>Proposal</a:t>
            </a:r>
            <a:r>
              <a:rPr lang="en-US" sz="1600" dirty="0" smtClean="0"/>
              <a:t>: Adopt a rank 3-4 codebook proposed in R1-157427 as Rel-13 class A rank 3-4 codebook.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296733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Rank 5-8 Codebook Proposals</a:t>
            </a:r>
            <a:endParaRPr lang="en-US" sz="2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04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Summary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81769"/>
              </p:ext>
            </p:extLst>
          </p:nvPr>
        </p:nvGraphicFramePr>
        <p:xfrm>
          <a:off x="609600" y="1676400"/>
          <a:ext cx="7924800" cy="427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4191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Proposa</a:t>
                      </a:r>
                      <a:r>
                        <a:rPr lang="en-US" sz="1400" baseline="0" dirty="0" smtClean="0"/>
                        <a:t>l Types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Companies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Legacy 8-Tx type (no </a:t>
                      </a:r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baseline="0" dirty="0" smtClean="0"/>
                        <a:t> feedback</a:t>
                      </a:r>
                      <a:r>
                        <a:rPr lang="en-US" sz="1400" dirty="0" smtClean="0"/>
                        <a:t>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Config</a:t>
                      </a:r>
                      <a:r>
                        <a:rPr lang="en-US" sz="1400" baseline="0" dirty="0" smtClean="0"/>
                        <a:t> parameter used for indicating an orthogonal beam type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Samsung/Ericsson/</a:t>
                      </a:r>
                      <a:r>
                        <a:rPr lang="en-US" sz="1400" baseline="0" dirty="0" err="1" smtClean="0"/>
                        <a:t>Docomo</a:t>
                      </a:r>
                      <a:r>
                        <a:rPr lang="en-US" sz="1400" baseline="0" dirty="0" smtClean="0"/>
                        <a:t>/CATT, </a:t>
                      </a:r>
                      <a:r>
                        <a:rPr lang="en-US" sz="1400" u="none" dirty="0" smtClean="0"/>
                        <a:t>ALU/ASB, and CMCC, and </a:t>
                      </a:r>
                      <a:r>
                        <a:rPr lang="en-US" sz="1400" baseline="0" dirty="0" smtClean="0"/>
                        <a:t>are aligned</a:t>
                      </a:r>
                      <a:endParaRPr lang="en-US" sz="1400" u="none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dirty="0" smtClean="0"/>
                        <a:t>ALU/ASB </a:t>
                      </a:r>
                    </a:p>
                    <a:p>
                      <a:pPr marL="742950" lvl="1" indent="-285750"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 err="1" smtClean="0"/>
                        <a:t>Config</a:t>
                      </a:r>
                      <a:r>
                        <a:rPr lang="en-US" sz="1400" dirty="0" smtClean="0"/>
                        <a:t> 2,3,4</a:t>
                      </a:r>
                      <a:r>
                        <a:rPr lang="en-US" sz="1400" baseline="0" dirty="0" smtClean="0"/>
                        <a:t> for 16 ports</a:t>
                      </a:r>
                    </a:p>
                    <a:p>
                      <a:pPr marL="742950" lvl="1" indent="-285750">
                        <a:buFont typeface="Courier New" panose="02070309020205020404" pitchFamily="49" charset="0"/>
                        <a:buChar char="o"/>
                      </a:pPr>
                      <a:r>
                        <a:rPr lang="en-US" sz="1400" baseline="0" dirty="0" err="1" smtClean="0"/>
                        <a:t>Config</a:t>
                      </a:r>
                      <a:r>
                        <a:rPr lang="en-US" sz="1400" baseline="0" dirty="0" smtClean="0"/>
                        <a:t> 2 for 8,12 ports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dirty="0" smtClean="0"/>
                        <a:t>CMCC 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400" dirty="0" err="1" smtClean="0"/>
                        <a:t>Config</a:t>
                      </a:r>
                      <a:r>
                        <a:rPr lang="en-US" sz="1400" baseline="0" dirty="0" smtClean="0"/>
                        <a:t> 2,4 for 12, 16 ports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Samsung/Ericsson/</a:t>
                      </a:r>
                      <a:r>
                        <a:rPr lang="en-US" sz="1400" baseline="0" dirty="0" err="1" smtClean="0"/>
                        <a:t>Docomo</a:t>
                      </a:r>
                      <a:r>
                        <a:rPr lang="en-US" sz="1400" baseline="0" dirty="0" smtClean="0"/>
                        <a:t>/CATT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400" dirty="0" err="1" smtClean="0"/>
                        <a:t>Config</a:t>
                      </a:r>
                      <a:r>
                        <a:rPr lang="en-US" sz="1400" dirty="0" smtClean="0"/>
                        <a:t> 2,3,4</a:t>
                      </a:r>
                      <a:r>
                        <a:rPr lang="en-US" sz="1400" baseline="0" dirty="0" smtClean="0"/>
                        <a:t> for 12, 16 ports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baseline="0" dirty="0" smtClean="0"/>
                        <a:t> (1-bit) is used for indicating an orthogonal beam type between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Square, 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1D orthogonal beams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Huawei/</a:t>
                      </a:r>
                      <a:r>
                        <a:rPr lang="en-US" sz="1400" baseline="0" dirty="0" err="1" smtClean="0"/>
                        <a:t>HiSilicon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baseline="0" dirty="0" smtClean="0"/>
                        <a:t>(2-bit) </a:t>
                      </a:r>
                      <a:r>
                        <a:rPr lang="en-US" sz="1400" dirty="0" smtClean="0"/>
                        <a:t>used for leading</a:t>
                      </a:r>
                      <a:r>
                        <a:rPr lang="en-US" sz="1400" baseline="0" dirty="0" smtClean="0"/>
                        <a:t> beam selection within a beam group of 4 beams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 smtClean="0"/>
                        <a:t>Config</a:t>
                      </a:r>
                      <a:r>
                        <a:rPr lang="en-US" sz="1400" baseline="0" dirty="0" smtClean="0"/>
                        <a:t> parameter to select 4 beams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Orthogonal beam type: square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LGE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Summary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020037"/>
              </p:ext>
            </p:extLst>
          </p:nvPr>
        </p:nvGraphicFramePr>
        <p:xfrm>
          <a:off x="76198" y="1239520"/>
          <a:ext cx="8915404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217"/>
                <a:gridCol w="663129"/>
                <a:gridCol w="746256"/>
                <a:gridCol w="506321"/>
                <a:gridCol w="736810"/>
                <a:gridCol w="814269"/>
                <a:gridCol w="511989"/>
                <a:gridCol w="631011"/>
                <a:gridCol w="838200"/>
                <a:gridCol w="609600"/>
                <a:gridCol w="533400"/>
                <a:gridCol w="762000"/>
                <a:gridCol w="457202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Companies</a:t>
                      </a: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Rank 5-8 Codebook size for (</a:t>
                      </a:r>
                      <a:r>
                        <a:rPr lang="en-US" sz="1400" i="1" dirty="0" smtClean="0"/>
                        <a:t>N</a:t>
                      </a:r>
                      <a:r>
                        <a:rPr lang="en-US" sz="1400" baseline="-25000" dirty="0" smtClean="0"/>
                        <a:t>1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i="1" dirty="0" smtClean="0"/>
                        <a:t>N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  <a:r>
                        <a:rPr lang="en-US" sz="1400" baseline="0" dirty="0" smtClean="0"/>
                        <a:t> = (4,2) and </a:t>
                      </a:r>
                      <a:r>
                        <a:rPr lang="en-US" sz="1400" dirty="0" smtClean="0"/>
                        <a:t>(</a:t>
                      </a:r>
                      <a:r>
                        <a:rPr lang="en-US" sz="1400" i="1" dirty="0" smtClean="0"/>
                        <a:t>O</a:t>
                      </a:r>
                      <a:r>
                        <a:rPr lang="en-US" sz="1400" baseline="-25000" dirty="0" smtClean="0"/>
                        <a:t>1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i="1" dirty="0" smtClean="0"/>
                        <a:t>O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  <a:r>
                        <a:rPr lang="en-US" sz="1400" baseline="0" dirty="0" smtClean="0"/>
                        <a:t> = (8,8)</a:t>
                      </a:r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 smtClean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1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Samsung/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Ericsson/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err="1" smtClean="0"/>
                        <a:t>Docomo</a:t>
                      </a:r>
                      <a:r>
                        <a:rPr lang="en-US" sz="1200" baseline="0" dirty="0" smtClean="0"/>
                        <a:t>/CATT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ALU/</a:t>
                      </a:r>
                    </a:p>
                    <a:p>
                      <a:pPr algn="ctr"/>
                      <a:r>
                        <a:rPr lang="en-US" sz="1200" dirty="0" smtClean="0"/>
                        <a:t>ASB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(3,2)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(3,2)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(3,2)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CMCC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Huawei/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HiSilicon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(0-2,0-2)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(0-2,0-2)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(0-2,0-2)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(0-2,0-2)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LGE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25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</a:t>
            </a:r>
            <a:r>
              <a:rPr lang="en-US" sz="3200" dirty="0" smtClean="0"/>
              <a:t>5-8 </a:t>
            </a:r>
            <a:r>
              <a:rPr lang="en-US" sz="3200" dirty="0"/>
              <a:t>Codebook </a:t>
            </a:r>
            <a:r>
              <a:rPr lang="en-US" sz="3200" dirty="0" smtClean="0"/>
              <a:t>Proposals (R1-156390</a:t>
            </a:r>
            <a:r>
              <a:rPr lang="en-US" sz="3200" dirty="0"/>
              <a:t>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899305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Legacy 8-Tx type (no 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feedback)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Samsung/Ericsson/</a:t>
                      </a:r>
                      <a:r>
                        <a:rPr lang="en-US" sz="1400" dirty="0" err="1" smtClean="0"/>
                        <a:t>Docomo</a:t>
                      </a:r>
                      <a:r>
                        <a:rPr lang="en-US" sz="1400" dirty="0" smtClean="0"/>
                        <a:t>/CATT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076581" y="2286001"/>
            <a:ext cx="8382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16 ports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252412" y="312420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5-6</a:t>
            </a:r>
            <a:endParaRPr lang="en-US" sz="1200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267496"/>
              </p:ext>
            </p:extLst>
          </p:nvPr>
        </p:nvGraphicFramePr>
        <p:xfrm>
          <a:off x="1371600" y="4233862"/>
          <a:ext cx="3733800" cy="828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2" name="Visio" r:id="rId3" imgW="6890119" imgH="1529188" progId="Visio.Drawing.11">
                  <p:embed/>
                </p:oleObj>
              </mc:Choice>
              <mc:Fallback>
                <p:oleObj name="Visio" r:id="rId3" imgW="6890119" imgH="1529188" progId="Visio.Drawing.11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233862"/>
                        <a:ext cx="3733800" cy="8285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252412" y="3962400"/>
            <a:ext cx="79771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52412" y="4371201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7-8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7038981" y="2286000"/>
            <a:ext cx="8382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12 ports</a:t>
            </a:r>
            <a:endParaRPr lang="en-US" sz="1200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682309"/>
              </p:ext>
            </p:extLst>
          </p:nvPr>
        </p:nvGraphicFramePr>
        <p:xfrm>
          <a:off x="5334000" y="4233861"/>
          <a:ext cx="3733800" cy="828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3" name="Visio" r:id="rId5" imgW="6890119" imgH="1529188" progId="Visio.Drawing.11">
                  <p:embed/>
                </p:oleObj>
              </mc:Choice>
              <mc:Fallback>
                <p:oleObj name="Visio" r:id="rId5" imgW="6890119" imgH="15291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233861"/>
                        <a:ext cx="3733800" cy="8285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5181600" y="2286001"/>
            <a:ext cx="0" cy="26669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429330"/>
              </p:ext>
            </p:extLst>
          </p:nvPr>
        </p:nvGraphicFramePr>
        <p:xfrm>
          <a:off x="5334000" y="2676525"/>
          <a:ext cx="37338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4" name="Visio" r:id="rId7" imgW="6890119" imgH="1529188" progId="Visio.Drawing.11">
                  <p:embed/>
                </p:oleObj>
              </mc:Choice>
              <mc:Fallback>
                <p:oleObj name="Visio" r:id="rId7" imgW="6890119" imgH="1529188" progId="Visio.Drawing.11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676525"/>
                        <a:ext cx="37338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841254"/>
              </p:ext>
            </p:extLst>
          </p:nvPr>
        </p:nvGraphicFramePr>
        <p:xfrm>
          <a:off x="1371600" y="2667000"/>
          <a:ext cx="37338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" name="Visio" r:id="rId9" imgW="6890119" imgH="1529188" progId="Visio.Drawing.11">
                  <p:embed/>
                </p:oleObj>
              </mc:Choice>
              <mc:Fallback>
                <p:oleObj name="Visio" r:id="rId9" imgW="6890119" imgH="1529188" progId="Visio.Drawing.11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667000"/>
                        <a:ext cx="37338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4762500" y="382390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0-bit </a:t>
            </a:r>
            <a:r>
              <a:rPr lang="en-US" sz="1200" b="1" i="1" dirty="0" smtClean="0"/>
              <a:t>i</a:t>
            </a:r>
            <a:r>
              <a:rPr lang="en-US" sz="1200" b="1" baseline="-25000" dirty="0"/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81400" y="1295400"/>
            <a:ext cx="48006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err="1"/>
              <a:t>Config</a:t>
            </a:r>
            <a:r>
              <a:rPr lang="en-US" sz="1200" b="1" dirty="0"/>
              <a:t> 3 beam pattern is different from other companies.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err="1"/>
              <a:t>Config</a:t>
            </a:r>
            <a:r>
              <a:rPr lang="en-US" sz="1200" b="1" dirty="0"/>
              <a:t> 2 beam numbering is different from other companies.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7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</a:t>
            </a:r>
            <a:r>
              <a:rPr lang="en-US" sz="3200" dirty="0" smtClean="0"/>
              <a:t>5-8 </a:t>
            </a:r>
            <a:r>
              <a:rPr lang="en-US" sz="3200" dirty="0"/>
              <a:t>Codebook </a:t>
            </a:r>
            <a:r>
              <a:rPr lang="en-US" sz="3200" dirty="0" smtClean="0"/>
              <a:t>Proposals (R1-156390</a:t>
            </a:r>
            <a:r>
              <a:rPr lang="en-US" sz="3200" dirty="0"/>
              <a:t>) </a:t>
            </a:r>
            <a:r>
              <a:rPr lang="en-US" sz="3200" dirty="0" smtClean="0"/>
              <a:t>- </a:t>
            </a:r>
            <a:r>
              <a:rPr lang="en-US" sz="3200" b="1" dirty="0" smtClean="0">
                <a:solidFill>
                  <a:srgbClr val="C00000"/>
                </a:solidFill>
              </a:rPr>
              <a:t> Revision (R1-157427)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47598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Legacy 8-Tx type (no 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feedback)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Samsung/Ericsson/</a:t>
                      </a:r>
                      <a:r>
                        <a:rPr lang="en-US" sz="1400" dirty="0" err="1" smtClean="0"/>
                        <a:t>Docomo</a:t>
                      </a:r>
                      <a:r>
                        <a:rPr lang="en-US" sz="1400" dirty="0" smtClean="0"/>
                        <a:t>/CATT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Table 4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679078"/>
                  </p:ext>
                </p:extLst>
              </p:nvPr>
            </p:nvGraphicFramePr>
            <p:xfrm>
              <a:off x="457199" y="6184646"/>
              <a:ext cx="8229602" cy="52095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1149"/>
                    <a:gridCol w="1405897"/>
                    <a:gridCol w="923546"/>
                    <a:gridCol w="928485"/>
                    <a:gridCol w="928485"/>
                    <a:gridCol w="933424"/>
                    <a:gridCol w="928485"/>
                    <a:gridCol w="930131"/>
                  </a:tblGrid>
                  <a:tr h="1927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Type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Configuration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927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>
                              <a:effectLst/>
                            </a:rPr>
                            <a:t>Config</a:t>
                          </a:r>
                          <a:r>
                            <a:rPr lang="en-US" sz="1100" dirty="0">
                              <a:effectLst/>
                            </a:rPr>
                            <a:t>= 1, 2, 3, 4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=N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Table 4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679078"/>
                  </p:ext>
                </p:extLst>
              </p:nvPr>
            </p:nvGraphicFramePr>
            <p:xfrm>
              <a:off x="457199" y="6184646"/>
              <a:ext cx="8229602" cy="52095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1149"/>
                    <a:gridCol w="1405897"/>
                    <a:gridCol w="923546"/>
                    <a:gridCol w="928485"/>
                    <a:gridCol w="928485"/>
                    <a:gridCol w="933424"/>
                    <a:gridCol w="928485"/>
                    <a:gridCol w="930131"/>
                  </a:tblGrid>
                  <a:tr h="3281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Type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Configuration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288742" t="-11111" r="-505298" b="-8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383660" t="-11111" r="-398693" b="-8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486842" t="-11111" r="-301316" b="-8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583007" t="-11111" r="-199346" b="-8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687500" t="-11111" r="-100658" b="-8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782353" t="-11111" b="-81481"/>
                          </a:stretch>
                        </a:blipFill>
                      </a:tcPr>
                    </a:tc>
                  </a:tr>
                  <a:tr h="1927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>
                              <a:effectLst/>
                            </a:rPr>
                            <a:t>Config</a:t>
                          </a:r>
                          <a:r>
                            <a:rPr lang="en-US" sz="1100" dirty="0">
                              <a:effectLst/>
                            </a:rPr>
                            <a:t>= 1, 2, 3, 4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=N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4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128687"/>
              </p:ext>
            </p:extLst>
          </p:nvPr>
        </p:nvGraphicFramePr>
        <p:xfrm>
          <a:off x="2079625" y="4944360"/>
          <a:ext cx="5387975" cy="115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6" name="Visio" r:id="rId4" imgW="6896764" imgH="1477794" progId="Visio.Drawing.11">
                  <p:embed/>
                </p:oleObj>
              </mc:Choice>
              <mc:Fallback>
                <p:oleObj name="Visio" r:id="rId4" imgW="6896764" imgH="1477794" progId="Visio.Drawing.11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9625" y="4944360"/>
                        <a:ext cx="5387975" cy="11516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1" name="Table 5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2227540"/>
                  </p:ext>
                </p:extLst>
              </p:nvPr>
            </p:nvGraphicFramePr>
            <p:xfrm>
              <a:off x="533400" y="2286000"/>
              <a:ext cx="8229601" cy="173507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85173"/>
                    <a:gridCol w="1185173"/>
                    <a:gridCol w="782714"/>
                    <a:gridCol w="782714"/>
                    <a:gridCol w="786878"/>
                    <a:gridCol w="786878"/>
                    <a:gridCol w="784102"/>
                    <a:gridCol w="645323"/>
                    <a:gridCol w="645323"/>
                    <a:gridCol w="645323"/>
                  </a:tblGrid>
                  <a:tr h="3855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smtClean="0"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12 ports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smtClean="0"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16 ports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855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Antenna configuration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𝜹</m:t>
                                    </m:r>
                                  </m:e>
                                  <m:sub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effectLst/>
                                        <a:latin typeface="Cambria Math"/>
                                        <a:ea typeface="SimSu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 smtClean="0">
                              <a:effectLst/>
                            </a:rPr>
                            <a:t>Config</a:t>
                          </a:r>
                          <a:r>
                            <a:rPr lang="en-US" sz="1100" dirty="0" smtClean="0">
                              <a:effectLst/>
                            </a:rPr>
                            <a:t> </a:t>
                          </a:r>
                          <a:r>
                            <a:rPr lang="en-US" sz="1100" dirty="0">
                              <a:effectLst/>
                            </a:rPr>
                            <a:t>= 4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zh-TW" sz="1100">
                              <a:effectLst/>
                            </a:rPr>
                            <a:t>≥</a:t>
                          </a: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&lt;N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 smtClean="0">
                              <a:effectLst/>
                            </a:rPr>
                            <a:t>Config</a:t>
                          </a:r>
                          <a:r>
                            <a:rPr lang="en-US" sz="1100" dirty="0" smtClean="0">
                              <a:effectLst/>
                            </a:rPr>
                            <a:t>  </a:t>
                          </a:r>
                          <a:r>
                            <a:rPr lang="en-US" sz="1100" dirty="0">
                              <a:effectLst/>
                            </a:rPr>
                            <a:t>=3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≥N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 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&lt;N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b="1" kern="1200" dirty="0" err="1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Config</a:t>
                          </a:r>
                          <a:r>
                            <a:rPr lang="en-US" sz="1100" b="1" kern="1200" dirty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 </a:t>
                          </a:r>
                          <a:r>
                            <a:rPr lang="en-US" sz="11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= 1</a:t>
                          </a:r>
                          <a:r>
                            <a:rPr lang="en-US" sz="1100" b="1" kern="1200" dirty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, 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Both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1" name="Table 5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2227540"/>
                  </p:ext>
                </p:extLst>
              </p:nvPr>
            </p:nvGraphicFramePr>
            <p:xfrm>
              <a:off x="533400" y="2286000"/>
              <a:ext cx="8229601" cy="173507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85173"/>
                    <a:gridCol w="1185173"/>
                    <a:gridCol w="782714"/>
                    <a:gridCol w="782714"/>
                    <a:gridCol w="786878"/>
                    <a:gridCol w="786878"/>
                    <a:gridCol w="784102"/>
                    <a:gridCol w="645323"/>
                    <a:gridCol w="645323"/>
                    <a:gridCol w="645323"/>
                  </a:tblGrid>
                  <a:tr h="3855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smtClean="0"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12 ports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smtClean="0"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16 ports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855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Antenna configuration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304688" t="-98438" r="-650781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401550" t="-98438" r="-545736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501550" t="-98438" r="-445736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601550" t="-98438" r="-345736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707031" t="-98438" r="-248438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974528" t="-98438" r="-200000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1074528" t="-98438" r="-100000" b="-265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6"/>
                          <a:stretch>
                            <a:fillRect l="-1174528" t="-98438" b="-265625"/>
                          </a:stretch>
                        </a:blipFill>
                      </a:tcPr>
                    </a:tc>
                  </a:tr>
                  <a:tr h="19278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 smtClean="0">
                              <a:effectLst/>
                            </a:rPr>
                            <a:t>Config</a:t>
                          </a:r>
                          <a:r>
                            <a:rPr lang="en-US" sz="1100" dirty="0" smtClean="0">
                              <a:effectLst/>
                            </a:rPr>
                            <a:t> </a:t>
                          </a:r>
                          <a:r>
                            <a:rPr lang="en-US" sz="1100" dirty="0">
                              <a:effectLst/>
                            </a:rPr>
                            <a:t>= 4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zh-TW" sz="1100">
                              <a:effectLst/>
                            </a:rPr>
                            <a:t>≥</a:t>
                          </a: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&lt;N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 err="1" smtClean="0">
                              <a:effectLst/>
                            </a:rPr>
                            <a:t>Config</a:t>
                          </a:r>
                          <a:r>
                            <a:rPr lang="en-US" sz="1100" dirty="0" smtClean="0">
                              <a:effectLst/>
                            </a:rPr>
                            <a:t>  </a:t>
                          </a:r>
                          <a:r>
                            <a:rPr lang="en-US" sz="1100" dirty="0">
                              <a:effectLst/>
                            </a:rPr>
                            <a:t>=3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≥N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 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N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r>
                            <a:rPr lang="en-US" sz="1100">
                              <a:effectLst/>
                            </a:rPr>
                            <a:t>&lt;N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3O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92786"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b="1" kern="1200" dirty="0" err="1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Config</a:t>
                          </a:r>
                          <a:r>
                            <a:rPr lang="en-US" sz="1100" b="1" kern="1200" dirty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 </a:t>
                          </a:r>
                          <a:r>
                            <a:rPr lang="en-US" sz="11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= 1</a:t>
                          </a:r>
                          <a:r>
                            <a:rPr lang="en-US" sz="1100" b="1" kern="1200" dirty="0">
                              <a:solidFill>
                                <a:schemeClr val="lt1"/>
                              </a:solidFill>
                              <a:effectLst/>
                              <a:latin typeface="Calibri"/>
                              <a:ea typeface="SimSun"/>
                              <a:cs typeface="Times New Roman"/>
                            </a:rPr>
                            <a:t>, 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Both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O</a:t>
                          </a:r>
                          <a:r>
                            <a:rPr lang="en-US" sz="1100" baseline="-250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O</a:t>
                          </a:r>
                          <a:r>
                            <a:rPr lang="en-US" sz="1100" baseline="-25000" dirty="0">
                              <a:effectLst/>
                            </a:rPr>
                            <a:t>2</a:t>
                          </a:r>
                          <a:endParaRPr lang="en-US" sz="1100" dirty="0">
                            <a:effectLst/>
                            <a:latin typeface="Calibri"/>
                            <a:ea typeface="SimSun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8" name="TextBox 57"/>
          <p:cNvSpPr txBox="1"/>
          <p:nvPr/>
        </p:nvSpPr>
        <p:spPr>
          <a:xfrm>
            <a:off x="609600" y="5181600"/>
            <a:ext cx="190500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8 port: (N1,N2)=(2,2)</a:t>
            </a:r>
            <a:endParaRPr lang="en-US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3733800" y="1295400"/>
            <a:ext cx="160020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(</a:t>
            </a:r>
            <a:r>
              <a:rPr lang="en-US" sz="1400" i="1" dirty="0" smtClean="0"/>
              <a:t>s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,</a:t>
            </a:r>
            <a:r>
              <a:rPr lang="en-US" sz="1400" i="1" dirty="0" smtClean="0"/>
              <a:t>s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) parameters:</a:t>
            </a:r>
            <a:endParaRPr lang="en-US" sz="1400" dirty="0"/>
          </a:p>
        </p:txBody>
      </p:sp>
      <p:sp>
        <p:nvSpPr>
          <p:cNvPr id="63" name="Rounded Rectangle 62"/>
          <p:cNvSpPr/>
          <p:nvPr/>
        </p:nvSpPr>
        <p:spPr>
          <a:xfrm>
            <a:off x="1175657" y="3776104"/>
            <a:ext cx="195943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381001" y="4953000"/>
            <a:ext cx="8381999" cy="1905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3242733" y="1907231"/>
            <a:ext cx="300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rgbClr val="FF0000"/>
                </a:solidFill>
              </a:rPr>
              <a:t>Revision shown in red box</a:t>
            </a:r>
            <a:endParaRPr lang="en-US" sz="1600" b="1" i="1" dirty="0">
              <a:solidFill>
                <a:srgbClr val="FF0000"/>
              </a:solidFill>
            </a:endParaRPr>
          </a:p>
        </p:txBody>
      </p:sp>
      <p:sp>
        <p:nvSpPr>
          <p:cNvPr id="66" name="Slide Number Placeholder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5562601" y="1289305"/>
                <a:ext cx="2514600" cy="617926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1400" dirty="0"/>
                  <a:t>(</a:t>
                </a:r>
                <a:r>
                  <a:rPr lang="en-US" sz="1400" i="1" dirty="0"/>
                  <a:t>s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</a:t>
                </a:r>
                <a:r>
                  <a:rPr lang="en-US" sz="1400" i="1" dirty="0"/>
                  <a:t>s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 = (1,1) for </a:t>
                </a:r>
                <a:r>
                  <a:rPr lang="en-US" sz="1400" dirty="0" err="1"/>
                  <a:t>Config</a:t>
                </a:r>
                <a:r>
                  <a:rPr lang="en-US" sz="1400" dirty="0"/>
                  <a:t> 1; and</a:t>
                </a:r>
              </a:p>
              <a:p>
                <a:pPr lvl="0"/>
                <a:r>
                  <a:rPr lang="en-US" sz="1400" dirty="0"/>
                  <a:t>(</a:t>
                </a:r>
                <a:r>
                  <a:rPr lang="en-US" sz="1400" i="1" dirty="0"/>
                  <a:t>s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</a:t>
                </a:r>
                <a:r>
                  <a:rPr lang="en-US" sz="1400" i="1" dirty="0"/>
                  <a:t>s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 =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/>
                      </a:rPr>
                      <m:t>(</m:t>
                    </m:r>
                    <m:f>
                      <m:fPr>
                        <m:ctrlPr>
                          <a:rPr lang="en-US" sz="1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sz="1400" i="1">
                        <a:latin typeface="Cambria Math"/>
                      </a:rPr>
                      <m:t>,</m:t>
                    </m:r>
                    <m:f>
                      <m:fPr>
                        <m:ctrlPr>
                          <a:rPr lang="en-US" sz="1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sz="14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1400" dirty="0"/>
                  <a:t> for </a:t>
                </a:r>
                <a:r>
                  <a:rPr lang="en-US" sz="1400" dirty="0" err="1"/>
                  <a:t>Config</a:t>
                </a:r>
                <a:r>
                  <a:rPr lang="en-US" sz="1400" dirty="0"/>
                  <a:t> 2,3,4</a:t>
                </a:r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1" y="1289305"/>
                <a:ext cx="2514600" cy="617926"/>
              </a:xfrm>
              <a:prstGeom prst="rect">
                <a:avLst/>
              </a:prstGeom>
              <a:blipFill rotWithShape="1">
                <a:blip r:embed="rId7"/>
                <a:stretch>
                  <a:fillRect l="-240"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ounded Rectangle 69"/>
          <p:cNvSpPr/>
          <p:nvPr/>
        </p:nvSpPr>
        <p:spPr>
          <a:xfrm>
            <a:off x="4495800" y="3395104"/>
            <a:ext cx="30480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680106"/>
              </p:ext>
            </p:extLst>
          </p:nvPr>
        </p:nvGraphicFramePr>
        <p:xfrm>
          <a:off x="4548187" y="4080904"/>
          <a:ext cx="1126596" cy="788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7" name="Visio" r:id="rId8" imgW="1312414" imgH="919156" progId="Visio.Drawing.11">
                  <p:embed/>
                </p:oleObj>
              </mc:Choice>
              <mc:Fallback>
                <p:oleObj name="Visio" r:id="rId8" imgW="1312414" imgH="91915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48187" y="4080904"/>
                        <a:ext cx="1126596" cy="788754"/>
                      </a:xfrm>
                      <a:prstGeom prst="rect">
                        <a:avLst/>
                      </a:prstGeom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837098"/>
              </p:ext>
            </p:extLst>
          </p:nvPr>
        </p:nvGraphicFramePr>
        <p:xfrm>
          <a:off x="6521450" y="4080904"/>
          <a:ext cx="1174750" cy="78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8" name="Visio" r:id="rId10" imgW="1368818" imgH="1000436" progId="Visio.Drawing.11">
                  <p:embed/>
                </p:oleObj>
              </mc:Choice>
              <mc:Fallback>
                <p:oleObj name="Visio" r:id="rId10" imgW="1368818" imgH="1000436" progId="Visio.Drawing.11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1450" y="4080904"/>
                        <a:ext cx="1174750" cy="78851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Right Arrow 74"/>
          <p:cNvSpPr/>
          <p:nvPr/>
        </p:nvSpPr>
        <p:spPr>
          <a:xfrm>
            <a:off x="5867400" y="4343400"/>
            <a:ext cx="3810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5771358" y="4114800"/>
            <a:ext cx="70564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>
                <a:solidFill>
                  <a:srgbClr val="FF0000"/>
                </a:solidFill>
              </a:rPr>
              <a:t>Revision </a:t>
            </a:r>
            <a:endParaRPr lang="en-US" sz="1100" dirty="0"/>
          </a:p>
        </p:txBody>
      </p:sp>
      <p:sp>
        <p:nvSpPr>
          <p:cNvPr id="77" name="Rectangle 76"/>
          <p:cNvSpPr/>
          <p:nvPr/>
        </p:nvSpPr>
        <p:spPr>
          <a:xfrm>
            <a:off x="3505200" y="4326895"/>
            <a:ext cx="9220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 smtClean="0">
                <a:solidFill>
                  <a:srgbClr val="FF0000"/>
                </a:solidFill>
              </a:rPr>
              <a:t>For 12 ports:</a:t>
            </a:r>
            <a:endParaRPr lang="en-US" sz="1100" dirty="0"/>
          </a:p>
        </p:txBody>
      </p:sp>
      <p:sp>
        <p:nvSpPr>
          <p:cNvPr id="78" name="Down Arrow 77"/>
          <p:cNvSpPr/>
          <p:nvPr/>
        </p:nvSpPr>
        <p:spPr>
          <a:xfrm>
            <a:off x="5915421" y="3852304"/>
            <a:ext cx="256779" cy="26249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44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</a:t>
            </a:r>
            <a:r>
              <a:rPr lang="en-US" sz="3200" dirty="0" smtClean="0"/>
              <a:t>5-8 </a:t>
            </a:r>
            <a:r>
              <a:rPr lang="en-US" sz="3200" dirty="0"/>
              <a:t>Codebook Proposals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314747"/>
              </p:ext>
            </p:extLst>
          </p:nvPr>
        </p:nvGraphicFramePr>
        <p:xfrm>
          <a:off x="1627193" y="2152770"/>
          <a:ext cx="5000619" cy="1109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5" name="Visio" r:id="rId3" imgW="6890119" imgH="1529188" progId="Visio.Drawing.11">
                  <p:embed/>
                </p:oleObj>
              </mc:Choice>
              <mc:Fallback>
                <p:oleObj name="Visio" r:id="rId3" imgW="6890119" imgH="152918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7193" y="2152770"/>
                        <a:ext cx="5000619" cy="1109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455993" y="1828801"/>
            <a:ext cx="8382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16 ports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7466012" y="1828800"/>
            <a:ext cx="10668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8,12 ports</a:t>
            </a:r>
            <a:endParaRPr lang="en-US" sz="1200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018304"/>
              </p:ext>
            </p:extLst>
          </p:nvPr>
        </p:nvGraphicFramePr>
        <p:xfrm>
          <a:off x="1960563" y="5638800"/>
          <a:ext cx="3297237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6" name="Visio" r:id="rId5" imgW="4533911" imgH="1486386" progId="Visio.Drawing.11">
                  <p:embed/>
                </p:oleObj>
              </mc:Choice>
              <mc:Fallback>
                <p:oleObj name="Visio" r:id="rId5" imgW="4533911" imgH="148638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60563" y="5638800"/>
                        <a:ext cx="3297237" cy="1081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31824" y="266700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5-6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31824" y="3914001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7-8</a:t>
            </a:r>
            <a:endParaRPr lang="en-US" sz="12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6932612" y="1932742"/>
            <a:ext cx="0" cy="24868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193069"/>
              </p:ext>
            </p:extLst>
          </p:nvPr>
        </p:nvGraphicFramePr>
        <p:xfrm>
          <a:off x="7359332" y="2198835"/>
          <a:ext cx="1325880" cy="100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7" name="Visio" r:id="rId7" imgW="1846845" imgH="1394082" progId="Visio.Drawing.11">
                  <p:embed/>
                </p:oleObj>
              </mc:Choice>
              <mc:Fallback>
                <p:oleObj name="Visio" r:id="rId7" imgW="1846845" imgH="139408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59332" y="2198835"/>
                        <a:ext cx="1325880" cy="1000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956168"/>
              </p:ext>
            </p:extLst>
          </p:nvPr>
        </p:nvGraphicFramePr>
        <p:xfrm>
          <a:off x="7359650" y="3536950"/>
          <a:ext cx="1327150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8" name="Visio" r:id="rId9" imgW="1850086" imgH="1485522" progId="Visio.Drawing.11">
                  <p:embed/>
                </p:oleObj>
              </mc:Choice>
              <mc:Fallback>
                <p:oleObj name="Visio" r:id="rId9" imgW="1850086" imgH="1485522" progId="Visio.Drawing.11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650" y="3536950"/>
                        <a:ext cx="1327150" cy="1068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523338"/>
              </p:ext>
            </p:extLst>
          </p:nvPr>
        </p:nvGraphicFramePr>
        <p:xfrm>
          <a:off x="1627187" y="3538537"/>
          <a:ext cx="5000625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9" name="Visio" r:id="rId11" imgW="6890119" imgH="1529188" progId="Visio.Drawing.11">
                  <p:embed/>
                </p:oleObj>
              </mc:Choice>
              <mc:Fallback>
                <p:oleObj name="Visio" r:id="rId11" imgW="6890119" imgH="1529188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187" y="3538537"/>
                        <a:ext cx="5000625" cy="1109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794557"/>
              </p:ext>
            </p:extLst>
          </p:nvPr>
        </p:nvGraphicFramePr>
        <p:xfrm>
          <a:off x="5541962" y="5638800"/>
          <a:ext cx="3297238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80" name="Visio" r:id="rId13" imgW="4533911" imgH="1486386" progId="Visio.Drawing.11">
                  <p:embed/>
                </p:oleObj>
              </mc:Choice>
              <mc:Fallback>
                <p:oleObj name="Visio" r:id="rId13" imgW="4533911" imgH="1486386" progId="Visio.Drawing.11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1962" y="5638800"/>
                        <a:ext cx="3297238" cy="1081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179763" y="548640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5-6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6781800" y="548640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7-8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631824" y="3505200"/>
            <a:ext cx="79771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551612" y="3380601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0-bit </a:t>
            </a:r>
            <a:r>
              <a:rPr lang="en-US" sz="1200" b="1" i="1" dirty="0" smtClean="0"/>
              <a:t>i</a:t>
            </a:r>
            <a:r>
              <a:rPr lang="en-US" sz="1200" b="1" baseline="-25000" dirty="0"/>
              <a:t>2</a:t>
            </a: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518862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Legacy 8-Tx type (no 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feedback)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ALU/ASB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382657"/>
              </p:ext>
            </p:extLst>
          </p:nvPr>
        </p:nvGraphicFramePr>
        <p:xfrm>
          <a:off x="252412" y="466852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Legacy 8-Tx type (no 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feedback)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CMCC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581400" y="1295400"/>
            <a:ext cx="4800600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Same beam numbering as ALU/ASB, CMCC, and Huawei/</a:t>
            </a:r>
            <a:r>
              <a:rPr lang="en-US" sz="1200" b="1" dirty="0" err="1" smtClean="0"/>
              <a:t>HiSilicon</a:t>
            </a:r>
            <a:endParaRPr lang="en-US" sz="1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</a:t>
            </a:r>
            <a:r>
              <a:rPr lang="en-US" sz="3200" dirty="0" smtClean="0"/>
              <a:t>5-8 </a:t>
            </a:r>
            <a:r>
              <a:rPr lang="en-US" sz="3200" dirty="0"/>
              <a:t>Codebook Proposals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471612" y="302895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5-6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471612" y="4275951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7-8</a:t>
            </a:r>
            <a:endParaRPr lang="en-US" sz="1200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471612" y="3867150"/>
            <a:ext cx="65293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478535"/>
              </p:ext>
            </p:extLst>
          </p:nvPr>
        </p:nvGraphicFramePr>
        <p:xfrm>
          <a:off x="2466975" y="2514600"/>
          <a:ext cx="5000625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2" name="Visio" r:id="rId3" imgW="6890119" imgH="1529188" progId="Visio.Drawing.11">
                  <p:embed/>
                </p:oleObj>
              </mc:Choice>
              <mc:Fallback>
                <p:oleObj name="Visio" r:id="rId3" imgW="6890119" imgH="1529188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2514600"/>
                        <a:ext cx="5000625" cy="1109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116398"/>
              </p:ext>
            </p:extLst>
          </p:nvPr>
        </p:nvGraphicFramePr>
        <p:xfrm>
          <a:off x="2466975" y="3900488"/>
          <a:ext cx="5000625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3" name="Visio" r:id="rId5" imgW="6890119" imgH="1529188" progId="Visio.Drawing.11">
                  <p:embed/>
                </p:oleObj>
              </mc:Choice>
              <mc:Fallback>
                <p:oleObj name="Visio" r:id="rId5" imgW="6890119" imgH="1529188" progId="Visio.Drawing.11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3900488"/>
                        <a:ext cx="5000625" cy="1109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495800" y="372865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1-bit </a:t>
            </a:r>
            <a:r>
              <a:rPr lang="en-US" sz="1200" b="1" i="1" dirty="0" smtClean="0"/>
              <a:t>i</a:t>
            </a:r>
            <a:r>
              <a:rPr lang="en-US" sz="1200" b="1" baseline="-25000" dirty="0"/>
              <a:t>2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631181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1-bit </a:t>
                      </a:r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Huawei/</a:t>
                      </a:r>
                      <a:r>
                        <a:rPr lang="en-US" sz="1400" dirty="0" err="1" smtClean="0"/>
                        <a:t>HiSilicon</a:t>
                      </a:r>
                      <a:endParaRPr lang="en-US" sz="140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581400" y="1295400"/>
            <a:ext cx="4800600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Same beam numbering as ALU/ASB, CMCC, and Huawei/</a:t>
            </a:r>
            <a:r>
              <a:rPr lang="en-US" sz="1200" b="1" dirty="0" err="1" smtClean="0"/>
              <a:t>HiSilicon</a:t>
            </a:r>
            <a:endParaRPr lang="en-US" sz="12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0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</a:t>
            </a:r>
            <a:r>
              <a:rPr lang="en-US" sz="3200" dirty="0" smtClean="0"/>
              <a:t>5-8 </a:t>
            </a:r>
            <a:r>
              <a:rPr lang="en-US" sz="3200" dirty="0"/>
              <a:t>Codebook Proposals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76800"/>
            <a:ext cx="6248400" cy="157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6700" y="5250461"/>
            <a:ext cx="220980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err="1" smtClean="0"/>
              <a:t>Config</a:t>
            </a:r>
            <a:r>
              <a:rPr lang="en-US" sz="1200" b="1" dirty="0" smtClean="0"/>
              <a:t> parameter is used for beam grouping (similar to rank 1-2)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Example beam grouping for </a:t>
            </a:r>
            <a:r>
              <a:rPr lang="en-US" sz="1200" b="1" dirty="0" err="1" smtClean="0"/>
              <a:t>Config</a:t>
            </a:r>
            <a:r>
              <a:rPr lang="en-US" sz="1200" b="1" dirty="0" smtClean="0"/>
              <a:t> 3</a:t>
            </a:r>
            <a:endParaRPr lang="en-US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547812" y="257175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5-6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1547812" y="3818751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Rank 7-8</a:t>
            </a:r>
            <a:endParaRPr lang="en-US" sz="1200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1547812" y="3409949"/>
            <a:ext cx="6605588" cy="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527084"/>
              </p:ext>
            </p:extLst>
          </p:nvPr>
        </p:nvGraphicFramePr>
        <p:xfrm>
          <a:off x="2543175" y="2057400"/>
          <a:ext cx="5000625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5" name="Visio" r:id="rId4" imgW="6890119" imgH="1529188" progId="Visio.Drawing.11">
                  <p:embed/>
                </p:oleObj>
              </mc:Choice>
              <mc:Fallback>
                <p:oleObj name="Visio" r:id="rId4" imgW="6890119" imgH="15291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175" y="2057400"/>
                        <a:ext cx="5000625" cy="1109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364616"/>
              </p:ext>
            </p:extLst>
          </p:nvPr>
        </p:nvGraphicFramePr>
        <p:xfrm>
          <a:off x="2543175" y="3443288"/>
          <a:ext cx="5000625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6" name="Visio" r:id="rId6" imgW="6890119" imgH="1529188" progId="Visio.Drawing.11">
                  <p:embed/>
                </p:oleObj>
              </mc:Choice>
              <mc:Fallback>
                <p:oleObj name="Visio" r:id="rId6" imgW="6890119" imgH="15291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175" y="3443288"/>
                        <a:ext cx="5000625" cy="1109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572000" y="3271450"/>
            <a:ext cx="838200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2-bit </a:t>
            </a:r>
            <a:r>
              <a:rPr lang="en-US" sz="1200" b="1" i="1" dirty="0" smtClean="0"/>
              <a:t>i</a:t>
            </a:r>
            <a:r>
              <a:rPr lang="en-US" sz="1200" b="1" baseline="-25000" dirty="0"/>
              <a:t>2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736540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2-bit </a:t>
                      </a:r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 feedback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LGE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581400" y="1295400"/>
            <a:ext cx="4800600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Same beam numbering as ALU/ASB, CMCC, and Huawei/</a:t>
            </a:r>
            <a:r>
              <a:rPr lang="en-US" sz="1200" b="1" dirty="0" err="1" smtClean="0"/>
              <a:t>HiSilicon</a:t>
            </a:r>
            <a:endParaRPr lang="en-US" sz="12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Conclusion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" y="1295400"/>
            <a:ext cx="84582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Based on these proposals, the following should be the </a:t>
            </a:r>
            <a:r>
              <a:rPr lang="en-US" sz="1400" dirty="0"/>
              <a:t>design principle </a:t>
            </a:r>
            <a:r>
              <a:rPr lang="en-US" sz="1400" dirty="0" smtClean="0"/>
              <a:t>of rank 5-8 codebook: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/>
              <a:t>Follow legacy Rel10 8-Tx </a:t>
            </a:r>
            <a:r>
              <a:rPr lang="en-US" sz="1400" dirty="0" smtClean="0"/>
              <a:t>design: no </a:t>
            </a:r>
            <a:r>
              <a:rPr lang="en-US" sz="1400" i="1" dirty="0" smtClean="0"/>
              <a:t>i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 feedback </a:t>
            </a:r>
          </a:p>
          <a:p>
            <a:pPr marL="1257300" lvl="2" indent="-342900">
              <a:buFont typeface="Wingdings" panose="05000000000000000000" pitchFamily="2" charset="2"/>
              <a:buChar char="v"/>
            </a:pPr>
            <a:r>
              <a:rPr lang="en-US" sz="1400" dirty="0" smtClean="0"/>
              <a:t>Aligned with majority of other companies</a:t>
            </a:r>
          </a:p>
          <a:p>
            <a:pPr marL="1257300" lvl="2" indent="-342900">
              <a:buFont typeface="Wingdings" panose="05000000000000000000" pitchFamily="2" charset="2"/>
              <a:buChar char="v"/>
            </a:pPr>
            <a:endParaRPr lang="en-US" sz="14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400" dirty="0" smtClean="0"/>
              <a:t>Use </a:t>
            </a:r>
            <a:r>
              <a:rPr lang="en-US" sz="1400" dirty="0" err="1" smtClean="0"/>
              <a:t>Config</a:t>
            </a:r>
            <a:r>
              <a:rPr lang="en-US" sz="1400" dirty="0" smtClean="0"/>
              <a:t> parameter to configure an orthogonal beam type</a:t>
            </a:r>
          </a:p>
          <a:p>
            <a:pPr lvl="0"/>
            <a:endParaRPr lang="en-US" sz="1600" dirty="0" smtClean="0"/>
          </a:p>
          <a:p>
            <a:r>
              <a:rPr lang="en-US" sz="1600" b="1" dirty="0" smtClean="0"/>
              <a:t>Proposal</a:t>
            </a:r>
            <a:r>
              <a:rPr lang="en-US" sz="1600" dirty="0" smtClean="0"/>
              <a:t>: Adopt the rank 5-8 codebook proposal in R1-157427 as Rel-13 class A rank 5-8 codebook. 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64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Summary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8948"/>
              </p:ext>
            </p:extLst>
          </p:nvPr>
        </p:nvGraphicFramePr>
        <p:xfrm>
          <a:off x="609600" y="1143000"/>
          <a:ext cx="8077200" cy="318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40386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Companies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Proposa</a:t>
                      </a:r>
                      <a:r>
                        <a:rPr lang="en-US" sz="1400" baseline="0" dirty="0" smtClean="0"/>
                        <a:t>l Types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smtClean="0"/>
                        <a:t>Intel,</a:t>
                      </a:r>
                      <a:r>
                        <a:rPr lang="en-US" sz="1400" baseline="0" dirty="0" smtClean="0"/>
                        <a:t> L</a:t>
                      </a:r>
                      <a:r>
                        <a:rPr lang="en-US" sz="1400" dirty="0" smtClean="0"/>
                        <a:t>GE,</a:t>
                      </a:r>
                      <a:r>
                        <a:rPr lang="en-US" sz="1400" baseline="0" dirty="0" smtClean="0"/>
                        <a:t> Samsung/Ericsson/</a:t>
                      </a:r>
                      <a:r>
                        <a:rPr lang="en-US" sz="1400" baseline="0" dirty="0" err="1" smtClean="0"/>
                        <a:t>Docomo</a:t>
                      </a:r>
                      <a:r>
                        <a:rPr lang="en-US" sz="1400" baseline="0" dirty="0" smtClean="0"/>
                        <a:t>/CATT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baseline="0" dirty="0" smtClean="0"/>
                        <a:t>k </a:t>
                      </a:r>
                      <a:r>
                        <a:rPr lang="en-US" sz="1400" baseline="0" dirty="0" smtClean="0"/>
                        <a:t>= 0,1,..,</a:t>
                      </a:r>
                      <a:r>
                        <a:rPr lang="en-US" sz="1400" i="1" baseline="0" dirty="0" smtClean="0"/>
                        <a:t>K</a:t>
                      </a:r>
                      <a:r>
                        <a:rPr lang="en-US" sz="1400" baseline="0" dirty="0" smtClean="0"/>
                        <a:t>-1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to indicate orthogonal beam types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i="1" baseline="0" dirty="0" smtClean="0"/>
                        <a:t>K</a:t>
                      </a:r>
                      <a:r>
                        <a:rPr lang="en-US" sz="1200" baseline="0" dirty="0" smtClean="0"/>
                        <a:t> = 2: LGE, Samsung/Ericsson/</a:t>
                      </a:r>
                      <a:r>
                        <a:rPr lang="en-US" sz="1200" baseline="0" dirty="0" err="1" smtClean="0"/>
                        <a:t>Docomo</a:t>
                      </a:r>
                      <a:r>
                        <a:rPr lang="en-US" sz="1200" baseline="0" dirty="0" smtClean="0"/>
                        <a:t>/CATT Alt 1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i="1" baseline="0" dirty="0" smtClean="0"/>
                        <a:t>K</a:t>
                      </a:r>
                      <a:r>
                        <a:rPr lang="en-US" sz="1200" baseline="0" dirty="0" smtClean="0"/>
                        <a:t> = 4: Intel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i="1" baseline="0" dirty="0" smtClean="0"/>
                        <a:t>K</a:t>
                      </a:r>
                      <a:r>
                        <a:rPr lang="en-US" sz="1200" baseline="0" dirty="0" smtClean="0"/>
                        <a:t> = 8: Samsung/Ericsson/</a:t>
                      </a:r>
                      <a:r>
                        <a:rPr lang="en-US" sz="1200" baseline="0" dirty="0" err="1" smtClean="0"/>
                        <a:t>Docomo</a:t>
                      </a:r>
                      <a:r>
                        <a:rPr lang="en-US" sz="1200" baseline="0" dirty="0" smtClean="0"/>
                        <a:t>/CATT Alt 2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Feedback </a:t>
                      </a:r>
                      <a:r>
                        <a:rPr lang="en-US" sz="1400" i="1" baseline="0" dirty="0" smtClean="0"/>
                        <a:t>k</a:t>
                      </a:r>
                      <a:r>
                        <a:rPr lang="en-US" sz="1400" dirty="0" smtClean="0"/>
                        <a:t> jointly with </a:t>
                      </a:r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1</a:t>
                      </a:r>
                      <a:r>
                        <a:rPr lang="en-US" sz="1400" dirty="0" smtClean="0"/>
                        <a:t> (</a:t>
                      </a:r>
                      <a:r>
                        <a:rPr lang="en-US" sz="1400" i="1" dirty="0" smtClean="0"/>
                        <a:t>i</a:t>
                      </a:r>
                      <a:r>
                        <a:rPr lang="en-US" sz="1400" baseline="-25000" dirty="0" smtClean="0"/>
                        <a:t>1,1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1,2</a:t>
                      </a:r>
                      <a:r>
                        <a:rPr lang="en-US" sz="1400" baseline="0" dirty="0" smtClean="0"/>
                        <a:t>) 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Qualcomm, ALU/ASB, ZTE, Huawei/</a:t>
                      </a:r>
                      <a:r>
                        <a:rPr lang="en-US" sz="1400" dirty="0" err="1" smtClean="0"/>
                        <a:t>HiSilicon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baseline="0" dirty="0" smtClean="0"/>
                        <a:t> parameter feedback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 smtClean="0"/>
                        <a:t>Orthogonal beam type is indicated as part of normal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baseline="0" dirty="0" smtClean="0"/>
                        <a:t> feedback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err="1" smtClean="0"/>
                        <a:t>Config</a:t>
                      </a:r>
                      <a:r>
                        <a:rPr lang="en-US" sz="1400" dirty="0" smtClean="0"/>
                        <a:t> parameter determines both beam group and orthogonal</a:t>
                      </a:r>
                      <a:r>
                        <a:rPr lang="en-US" sz="1400" baseline="0" dirty="0" smtClean="0"/>
                        <a:t> beam type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CMCC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1D</a:t>
                      </a:r>
                      <a:r>
                        <a:rPr lang="en-US" sz="1400" baseline="0" dirty="0" smtClean="0"/>
                        <a:t> orthogonality in longer dim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9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Summary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682796"/>
              </p:ext>
            </p:extLst>
          </p:nvPr>
        </p:nvGraphicFramePr>
        <p:xfrm>
          <a:off x="76198" y="838200"/>
          <a:ext cx="8915404" cy="55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217"/>
                <a:gridCol w="663129"/>
                <a:gridCol w="746256"/>
                <a:gridCol w="506321"/>
                <a:gridCol w="736810"/>
                <a:gridCol w="814269"/>
                <a:gridCol w="511989"/>
                <a:gridCol w="631011"/>
                <a:gridCol w="838200"/>
                <a:gridCol w="609600"/>
                <a:gridCol w="533400"/>
                <a:gridCol w="762000"/>
                <a:gridCol w="457202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Companies</a:t>
                      </a: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Rank 3 Codebook size for (</a:t>
                      </a:r>
                      <a:r>
                        <a:rPr lang="en-US" sz="1400" i="1" dirty="0" smtClean="0"/>
                        <a:t>N</a:t>
                      </a:r>
                      <a:r>
                        <a:rPr lang="en-US" sz="1400" baseline="-25000" dirty="0" smtClean="0"/>
                        <a:t>1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i="1" dirty="0" smtClean="0"/>
                        <a:t>N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  <a:r>
                        <a:rPr lang="en-US" sz="1400" baseline="0" dirty="0" smtClean="0"/>
                        <a:t> = (4,2) and </a:t>
                      </a:r>
                      <a:r>
                        <a:rPr lang="en-US" sz="1400" dirty="0" smtClean="0"/>
                        <a:t>(</a:t>
                      </a:r>
                      <a:r>
                        <a:rPr lang="en-US" sz="1400" i="1" dirty="0" smtClean="0"/>
                        <a:t>O</a:t>
                      </a:r>
                      <a:r>
                        <a:rPr lang="en-US" sz="1400" baseline="-25000" dirty="0" smtClean="0"/>
                        <a:t>1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i="1" dirty="0" smtClean="0"/>
                        <a:t>O</a:t>
                      </a:r>
                      <a:r>
                        <a:rPr lang="en-US" sz="1400" baseline="-25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  <a:r>
                        <a:rPr lang="en-US" sz="1400" baseline="0" dirty="0" smtClean="0"/>
                        <a:t> = (8,8)</a:t>
                      </a:r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 smtClean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1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(#bits)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i="1" baseline="0" dirty="0" smtClean="0"/>
                        <a:t>,k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i="1" baseline="0" dirty="0" smtClean="0"/>
                        <a:t>,k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i="1" baseline="0" dirty="0" smtClean="0"/>
                        <a:t>,k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1,1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1,2</a:t>
                      </a:r>
                      <a:r>
                        <a:rPr lang="en-US" sz="1100" i="1" baseline="0" dirty="0" smtClean="0"/>
                        <a:t>,k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 smtClean="0"/>
                        <a:t>i</a:t>
                      </a:r>
                      <a:r>
                        <a:rPr lang="en-US" sz="1100" baseline="-25000" dirty="0" smtClean="0"/>
                        <a:t>2</a:t>
                      </a:r>
                      <a:endParaRPr lang="en-US" sz="11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Intel</a:t>
                      </a: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(4,3,3)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(2,1,2)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(2,1,2)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(2,3,2)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L</a:t>
                      </a:r>
                      <a:r>
                        <a:rPr lang="en-US" sz="1200" dirty="0" smtClean="0"/>
                        <a:t>GE</a:t>
                      </a: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(2,1,1)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(2,1,1)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(2,1,1)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Samsung/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Ericsson/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err="1" smtClean="0"/>
                        <a:t>Docomo</a:t>
                      </a:r>
                      <a:r>
                        <a:rPr lang="en-US" sz="1200" baseline="0" dirty="0" smtClean="0"/>
                        <a:t>/CATT </a:t>
                      </a:r>
                      <a:r>
                        <a:rPr lang="en-US" sz="1200" i="1" baseline="0" dirty="0" smtClean="0"/>
                        <a:t>k</a:t>
                      </a:r>
                      <a:r>
                        <a:rPr lang="en-US" sz="1200" baseline="0" dirty="0" smtClean="0"/>
                        <a:t> = 0,1</a:t>
                      </a: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(2,2,1)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(2,3,1)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Samsung/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Ericsson/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err="1" smtClean="0"/>
                        <a:t>Docomo</a:t>
                      </a:r>
                      <a:r>
                        <a:rPr lang="en-US" sz="1200" baseline="0" dirty="0" smtClean="0"/>
                        <a:t>/CATT </a:t>
                      </a:r>
                      <a:r>
                        <a:rPr lang="en-US" sz="1200" i="1" baseline="0" dirty="0" smtClean="0"/>
                        <a:t>k</a:t>
                      </a:r>
                      <a:r>
                        <a:rPr lang="en-US" sz="1200" baseline="0" dirty="0" smtClean="0"/>
                        <a:t> = 0-7</a:t>
                      </a:r>
                      <a:endParaRPr lang="en-US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13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(5,4,3)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(2,2,3)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(2,3,3)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Qualcomm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(3,3,0)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ALU/</a:t>
                      </a:r>
                    </a:p>
                    <a:p>
                      <a:pPr algn="ctr"/>
                      <a:r>
                        <a:rPr lang="en-US" sz="1200" dirty="0" smtClean="0"/>
                        <a:t>ASB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ZTE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13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(2,1,0)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Huawei/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HiSilicon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(4,1,0)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(2,1,0)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(2,3,0)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CMCC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(5,4,0)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(3,2,0)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19200" y="6443246"/>
            <a:ext cx="6477000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600" dirty="0" smtClean="0"/>
              <a:t>Rank 4 </a:t>
            </a:r>
            <a:r>
              <a:rPr lang="en-US" sz="1600" i="1" dirty="0" smtClean="0"/>
              <a:t>i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= Rank 3 </a:t>
            </a:r>
            <a:r>
              <a:rPr lang="en-US" sz="1600" i="1" dirty="0" smtClean="0"/>
              <a:t>i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bits – 1 except ZTE proposal (Rank </a:t>
            </a:r>
            <a:r>
              <a:rPr lang="en-US" sz="1600" dirty="0"/>
              <a:t>4 </a:t>
            </a:r>
            <a:r>
              <a:rPr lang="en-US" sz="1600" i="1" dirty="0"/>
              <a:t>i</a:t>
            </a:r>
            <a:r>
              <a:rPr lang="en-US" sz="1600" baseline="-25000" dirty="0"/>
              <a:t>2</a:t>
            </a:r>
            <a:r>
              <a:rPr lang="en-US" sz="1600" dirty="0"/>
              <a:t> = Rank 3 </a:t>
            </a:r>
            <a:r>
              <a:rPr lang="en-US" sz="1600" i="1" dirty="0" smtClean="0"/>
              <a:t>i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0452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Rank 3-4 Codebook Proposals (R1-156390)</a:t>
            </a:r>
            <a:endParaRPr lang="en-US" sz="32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766211"/>
              </p:ext>
            </p:extLst>
          </p:nvPr>
        </p:nvGraphicFramePr>
        <p:xfrm>
          <a:off x="5434739" y="1186543"/>
          <a:ext cx="3505200" cy="2985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2" name="Visio" r:id="rId3" imgW="5287680" imgH="4504876" progId="Visio.Drawing.11">
                  <p:embed/>
                </p:oleObj>
              </mc:Choice>
              <mc:Fallback>
                <p:oleObj name="Visio" r:id="rId3" imgW="5287680" imgH="450487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739" y="1186543"/>
                        <a:ext cx="3505200" cy="2985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44958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02955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 with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Samsung/Ericsson/</a:t>
                      </a:r>
                      <a:r>
                        <a:rPr lang="en-US" sz="1400" dirty="0" err="1" smtClean="0"/>
                        <a:t>Docomo</a:t>
                      </a:r>
                      <a:r>
                        <a:rPr lang="en-US" sz="1400" dirty="0" smtClean="0"/>
                        <a:t>/CATT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04800" y="3581400"/>
            <a:ext cx="2209800" cy="461665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Alt 1. Two values: </a:t>
            </a:r>
            <a:r>
              <a:rPr kumimoji="0" lang="en-US" altLang="ko-KR" sz="1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k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= 0,1 </a:t>
            </a:r>
            <a:endParaRPr lang="en-US" altLang="ko-KR" sz="1200" dirty="0">
              <a:solidFill>
                <a:srgbClr val="000000"/>
              </a:solidFill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Alt 2. </a:t>
            </a:r>
            <a:r>
              <a:rPr kumimoji="0" lang="en-US" altLang="ko-KR" sz="1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k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=</a:t>
            </a:r>
            <a:r>
              <a:rPr kumimoji="0" lang="en-US" altLang="ko-KR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0-7</a:t>
            </a:r>
            <a:endParaRPr kumimoji="0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870857"/>
              </p:ext>
            </p:extLst>
          </p:nvPr>
        </p:nvGraphicFramePr>
        <p:xfrm>
          <a:off x="2024743" y="4114800"/>
          <a:ext cx="3013634" cy="264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3" name="Visio" r:id="rId6" imgW="7024753" imgH="6150907" progId="Visio.Drawing.11">
                  <p:embed/>
                </p:oleObj>
              </mc:Choice>
              <mc:Fallback>
                <p:oleObj name="Visio" r:id="rId6" imgW="7024753" imgH="615090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743" y="4114800"/>
                        <a:ext cx="3013634" cy="26439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044356"/>
              </p:ext>
            </p:extLst>
          </p:nvPr>
        </p:nvGraphicFramePr>
        <p:xfrm>
          <a:off x="5715000" y="5614052"/>
          <a:ext cx="258286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4" name="Visio" r:id="rId8" imgW="3614163" imgH="889920" progId="Visio.Drawing.11">
                  <p:embed/>
                </p:oleObj>
              </mc:Choice>
              <mc:Fallback>
                <p:oleObj name="Visio" r:id="rId8" imgW="3614163" imgH="8899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5614052"/>
                        <a:ext cx="2582863" cy="639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248400" y="51816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Alternate </a:t>
            </a:r>
            <a:r>
              <a:rPr lang="en-US" sz="1400" b="1" dirty="0" err="1" smtClean="0"/>
              <a:t>Config</a:t>
            </a:r>
            <a:r>
              <a:rPr lang="en-US" sz="1400" b="1" dirty="0" smtClean="0"/>
              <a:t> 3</a:t>
            </a:r>
            <a:endParaRPr lang="en-US" sz="1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8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Rank 3-4 </a:t>
            </a:r>
            <a:r>
              <a:rPr lang="en-US" sz="3200" dirty="0"/>
              <a:t>Codebook </a:t>
            </a:r>
            <a:r>
              <a:rPr lang="en-US" sz="3200" dirty="0" smtClean="0"/>
              <a:t>Proposals </a:t>
            </a:r>
            <a:r>
              <a:rPr lang="en-US" sz="3200" dirty="0"/>
              <a:t>(R1-156390)</a:t>
            </a:r>
            <a:r>
              <a:rPr lang="en-US" sz="3200" dirty="0" smtClean="0"/>
              <a:t> – </a:t>
            </a:r>
            <a:r>
              <a:rPr lang="en-US" sz="3200" b="1" dirty="0" smtClean="0">
                <a:solidFill>
                  <a:srgbClr val="C00000"/>
                </a:solidFill>
              </a:rPr>
              <a:t>Revision (R1-157427)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480095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 with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Samsung/Ericsson/</a:t>
                      </a:r>
                      <a:r>
                        <a:rPr lang="en-US" sz="1400" dirty="0" err="1" smtClean="0"/>
                        <a:t>Docomo</a:t>
                      </a:r>
                      <a:r>
                        <a:rPr lang="en-US" sz="1400" dirty="0" smtClean="0"/>
                        <a:t>/CATT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5645562"/>
                  </p:ext>
                </p:extLst>
              </p:nvPr>
            </p:nvGraphicFramePr>
            <p:xfrm>
              <a:off x="1524000" y="2133599"/>
              <a:ext cx="6170553" cy="167640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2333"/>
                    <a:gridCol w="1235296"/>
                    <a:gridCol w="1234308"/>
                    <a:gridCol w="1234308"/>
                    <a:gridCol w="1234308"/>
                  </a:tblGrid>
                  <a:tr h="169891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err="1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Config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Old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New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2364">
                    <a:tc v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𝑠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1,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𝑠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2)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𝑠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1,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𝑠</m:t>
                                </m:r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2)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236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1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(1,1)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(−,−)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(1,1)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(−,−)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3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,−)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SimSu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SimSu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𝑂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Malgun Gothic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Malgun Gothic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Malgun Gothic"/>
                                  </a:rPr>
                                  <m:t>,−)</m:t>
                                </m:r>
                              </m:oMath>
                            </m:oMathPara>
                          </a14:m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5645562"/>
                  </p:ext>
                </p:extLst>
              </p:nvPr>
            </p:nvGraphicFramePr>
            <p:xfrm>
              <a:off x="1524000" y="2133599"/>
              <a:ext cx="6170553" cy="167640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2333"/>
                    <a:gridCol w="1235296"/>
                    <a:gridCol w="1234308"/>
                    <a:gridCol w="1234308"/>
                    <a:gridCol w="1234308"/>
                  </a:tblGrid>
                  <a:tr h="169891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err="1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Config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Old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New</a:t>
                          </a:r>
                          <a:endParaRPr lang="en-US" sz="1000" b="1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2364">
                    <a:tc v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endParaRPr lang="en-US" sz="10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Malgun Gothic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507" t="-94286" r="-299507" b="-6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495" t="-94286" r="-200990" b="-6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9015" t="-94286" r="-100000" b="-6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990" t="-94286" r="-495" b="-605714"/>
                          </a:stretch>
                        </a:blipFill>
                      </a:tcPr>
                    </a:tc>
                  </a:tr>
                  <a:tr h="21236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1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507" t="-194286" r="-299507" b="-5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495" t="-194286" r="-200990" b="-5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9015" t="-194286" r="-100000" b="-5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990" t="-194286" r="-495" b="-505714"/>
                          </a:stretch>
                        </a:blipFill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507" t="-174576" r="-29950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495" t="-174576" r="-20099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9015" t="-174576" r="-10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990" t="-174576" r="-495" b="-200000"/>
                          </a:stretch>
                        </a:blipFill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3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507" t="-274576" r="-29950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495" t="-274576" r="-20099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9015" t="-274576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990" t="-274576" r="-495" b="-100000"/>
                          </a:stretch>
                        </a:blipFill>
                      </a:tcPr>
                    </a:tc>
                  </a:tr>
                  <a:tr h="36059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Malgun Gothic"/>
                            </a:rPr>
                            <a:t>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507" t="-374576" r="-2995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495" t="-374576" r="-2009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9015" t="-374576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990" t="-374576" r="-49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1" name="Rectangle 20"/>
          <p:cNvSpPr/>
          <p:nvPr/>
        </p:nvSpPr>
        <p:spPr>
          <a:xfrm>
            <a:off x="457200" y="4092476"/>
            <a:ext cx="84582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With old parameters and (O1,O2) = (8,8), </a:t>
            </a:r>
            <a:r>
              <a:rPr lang="en-US" sz="1400" dirty="0"/>
              <a:t>the effective oversampling factors </a:t>
            </a:r>
            <a:r>
              <a:rPr lang="en-US" sz="1400" dirty="0" smtClean="0"/>
              <a:t>are (2,2</a:t>
            </a:r>
            <a:r>
              <a:rPr lang="en-US" sz="1400" dirty="0"/>
              <a:t>), (4,2), and (4,2) in two dimensions for </a:t>
            </a:r>
            <a:r>
              <a:rPr lang="en-US" sz="1400" dirty="0" err="1"/>
              <a:t>Config</a:t>
            </a:r>
            <a:r>
              <a:rPr lang="en-US" sz="1400" dirty="0"/>
              <a:t> 2, </a:t>
            </a:r>
            <a:r>
              <a:rPr lang="en-US" sz="1400" dirty="0" err="1"/>
              <a:t>Config</a:t>
            </a:r>
            <a:r>
              <a:rPr lang="en-US" sz="1400" dirty="0"/>
              <a:t> 3, and </a:t>
            </a:r>
            <a:r>
              <a:rPr lang="en-US" sz="1400" dirty="0" err="1"/>
              <a:t>Config</a:t>
            </a:r>
            <a:r>
              <a:rPr lang="en-US" sz="1400" dirty="0"/>
              <a:t> 4, respectively. </a:t>
            </a: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Ex) For </a:t>
            </a:r>
            <a:r>
              <a:rPr lang="en-US" sz="1400" dirty="0" err="1" smtClean="0"/>
              <a:t>Config</a:t>
            </a:r>
            <a:r>
              <a:rPr lang="en-US" sz="1400" dirty="0" smtClean="0"/>
              <a:t> 2, (p1,p2) = (O1/2,O2/2) = (4,4), or the beam spacing is 4 for both dimensions, and hence the effective oversampling factor is (O1/p1,O2/p2) = (2,2).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With the new parameters: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when O1=8 the effective oversampling factor is the </a:t>
            </a:r>
            <a:r>
              <a:rPr lang="en-US" sz="1400" dirty="0"/>
              <a:t>same as </a:t>
            </a:r>
            <a:r>
              <a:rPr lang="en-US" sz="1400" dirty="0" smtClean="0"/>
              <a:t>legacy (i.e., 4), and;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when </a:t>
            </a:r>
            <a:r>
              <a:rPr lang="en-US" sz="1400" dirty="0"/>
              <a:t>O1=4 the effective oversampling factor is same as the configured </a:t>
            </a:r>
            <a:r>
              <a:rPr lang="en-US" sz="1400" dirty="0" smtClean="0"/>
              <a:t>one (i.e</a:t>
            </a:r>
            <a:r>
              <a:rPr lang="en-US" sz="1400" dirty="0"/>
              <a:t>., </a:t>
            </a:r>
            <a:r>
              <a:rPr lang="en-US" sz="1400" dirty="0" smtClean="0"/>
              <a:t>4).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The </a:t>
            </a:r>
            <a:r>
              <a:rPr lang="en-US" sz="1400" dirty="0"/>
              <a:t>effective oversampling factor = 2 </a:t>
            </a:r>
            <a:r>
              <a:rPr lang="en-US" sz="1400" dirty="0" smtClean="0"/>
              <a:t>results </a:t>
            </a:r>
            <a:r>
              <a:rPr lang="en-US" sz="1400" dirty="0"/>
              <a:t>in performance </a:t>
            </a:r>
            <a:r>
              <a:rPr lang="en-US" sz="1400" dirty="0" smtClean="0"/>
              <a:t>loss when compared with </a:t>
            </a:r>
            <a:r>
              <a:rPr lang="en-US" sz="1400" dirty="0"/>
              <a:t>effective oversampling factor = </a:t>
            </a:r>
            <a:r>
              <a:rPr lang="en-US" sz="1400" dirty="0" smtClean="0"/>
              <a:t>4. 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sz="1400" dirty="0" smtClean="0"/>
              <a:t>Please see performance evaluation slides (Slide 14).</a:t>
            </a:r>
            <a:endParaRPr lang="en-US" sz="1400" dirty="0"/>
          </a:p>
        </p:txBody>
      </p:sp>
      <p:sp>
        <p:nvSpPr>
          <p:cNvPr id="22" name="Rounded Rectangle 21"/>
          <p:cNvSpPr/>
          <p:nvPr/>
        </p:nvSpPr>
        <p:spPr>
          <a:xfrm>
            <a:off x="5181600" y="2057400"/>
            <a:ext cx="2590800" cy="1828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528732" y="1600200"/>
            <a:ext cx="3005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Revision shown in red box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09811" y="2209800"/>
            <a:ext cx="84007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600" dirty="0" smtClean="0"/>
              <a:t>Two </a:t>
            </a:r>
            <a:r>
              <a:rPr lang="en-US" sz="1600" i="1" dirty="0" smtClean="0"/>
              <a:t>options </a:t>
            </a:r>
            <a:r>
              <a:rPr lang="en-US" sz="1600" i="1" dirty="0" smtClean="0"/>
              <a:t>(k</a:t>
            </a:r>
            <a:r>
              <a:rPr lang="en-US" sz="1600" dirty="0" smtClean="0"/>
              <a:t>=0,1):</a:t>
            </a:r>
            <a:endParaRPr lang="en-US" sz="1600" dirty="0" smtClean="0"/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sz="1200" dirty="0" smtClean="0"/>
              <a:t>Option 1: orthogonal beams in </a:t>
            </a:r>
            <a:r>
              <a:rPr lang="en-US" sz="1200" dirty="0"/>
              <a:t>1</a:t>
            </a:r>
            <a:r>
              <a:rPr lang="en-US" sz="1200" baseline="30000" dirty="0"/>
              <a:t>st</a:t>
            </a:r>
            <a:r>
              <a:rPr lang="en-US" sz="1200" dirty="0"/>
              <a:t> </a:t>
            </a:r>
            <a:r>
              <a:rPr lang="en-US" sz="1200" dirty="0" smtClean="0"/>
              <a:t>domain 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sz="1200" dirty="0"/>
              <a:t>O</a:t>
            </a:r>
            <a:r>
              <a:rPr lang="en-US" sz="1200" dirty="0" smtClean="0"/>
              <a:t>ption </a:t>
            </a:r>
            <a:r>
              <a:rPr lang="en-US" sz="1200" dirty="0"/>
              <a:t>2 </a:t>
            </a:r>
            <a:r>
              <a:rPr lang="en-US" sz="1200" dirty="0" smtClean="0"/>
              <a:t>orthogonal </a:t>
            </a:r>
            <a:r>
              <a:rPr lang="en-US" sz="1200" dirty="0"/>
              <a:t>beams in 2</a:t>
            </a:r>
            <a:r>
              <a:rPr lang="en-US" sz="1200" baseline="30000" dirty="0"/>
              <a:t>nd</a:t>
            </a:r>
            <a:r>
              <a:rPr lang="en-US" sz="1200" dirty="0"/>
              <a:t> </a:t>
            </a:r>
            <a:r>
              <a:rPr lang="en-US" sz="1200" dirty="0" smtClean="0"/>
              <a:t>domain</a:t>
            </a:r>
            <a:endParaRPr lang="en-US" sz="12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W</a:t>
            </a:r>
            <a:r>
              <a:rPr lang="en-US" sz="1600" baseline="-25000" dirty="0"/>
              <a:t>1</a:t>
            </a:r>
            <a:r>
              <a:rPr lang="en-US" sz="1600" dirty="0"/>
              <a:t> includes the feedback for </a:t>
            </a:r>
            <a:r>
              <a:rPr lang="en-US" sz="1600" dirty="0" smtClean="0"/>
              <a:t>option selection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94" y="2057400"/>
            <a:ext cx="4460875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170548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 with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LGE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Rank 3-4 Codebook Proposals</a:t>
            </a:r>
            <a:endParaRPr lang="en-US" sz="32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095982"/>
              </p:ext>
            </p:extLst>
          </p:nvPr>
        </p:nvGraphicFramePr>
        <p:xfrm>
          <a:off x="404813" y="3357563"/>
          <a:ext cx="2014537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0" name="Visio" r:id="rId4" imgW="2014976" imgH="1195205" progId="Visio.Drawing.11">
                  <p:embed/>
                </p:oleObj>
              </mc:Choice>
              <mc:Fallback>
                <p:oleObj name="Visio" r:id="rId4" imgW="2014976" imgH="119520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813" y="3357563"/>
                        <a:ext cx="2014537" cy="1195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37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8600" y="2133600"/>
            <a:ext cx="710062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altLang="en-US" sz="1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Grid </a:t>
            </a:r>
            <a:r>
              <a:rPr lang="en-GB" altLang="en-US" sz="1600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of beams for rank 3 and 4 consists of two orthogonal beam groups </a:t>
            </a:r>
            <a:r>
              <a:rPr lang="en-GB" altLang="en-US" sz="1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(see Fig) </a:t>
            </a:r>
            <a:r>
              <a:rPr lang="en-GB" altLang="en-US" sz="1600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selected by index k. </a:t>
            </a:r>
            <a:endParaRPr lang="en-US" altLang="en-US" sz="700" dirty="0" bmk="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942440"/>
              </p:ext>
            </p:extLst>
          </p:nvPr>
        </p:nvGraphicFramePr>
        <p:xfrm>
          <a:off x="701537" y="2819400"/>
          <a:ext cx="3660651" cy="358776"/>
        </p:xfrm>
        <a:graphic>
          <a:graphicData uri="http://schemas.openxmlformats.org/drawingml/2006/table">
            <a:tbl>
              <a:tblPr firstRow="1" firstCol="1" bandRow="1"/>
              <a:tblGrid>
                <a:gridCol w="1222252"/>
                <a:gridCol w="498216"/>
                <a:gridCol w="646981"/>
                <a:gridCol w="646221"/>
                <a:gridCol w="646981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Beam group pair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(0,1)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(0,2)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(0,3)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(1,2)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295400"/>
            <a:ext cx="1524000" cy="105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666037"/>
              </p:ext>
            </p:extLst>
          </p:nvPr>
        </p:nvGraphicFramePr>
        <p:xfrm>
          <a:off x="7102648" y="2438400"/>
          <a:ext cx="1800225" cy="1076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5"/>
                <a:gridCol w="360045"/>
                <a:gridCol w="360045"/>
                <a:gridCol w="360045"/>
                <a:gridCol w="360045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Δ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δ</a:t>
                      </a:r>
                      <a:r>
                        <a:rPr lang="en-US" sz="1100" baseline="-25000">
                          <a:effectLst/>
                        </a:rPr>
                        <a:t>1,1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</a:t>
                      </a:r>
                      <a:r>
                        <a:rPr lang="en-US" sz="1100" baseline="-25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</a:t>
                      </a:r>
                      <a:r>
                        <a:rPr lang="en-US" sz="1100" baseline="-25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</a:t>
                      </a:r>
                      <a:r>
                        <a:rPr lang="en-US" sz="1100" baseline="-25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δ</a:t>
                      </a:r>
                      <a:r>
                        <a:rPr lang="en-US" sz="1100" baseline="-25000">
                          <a:effectLst/>
                        </a:rPr>
                        <a:t>1,2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</a:t>
                      </a:r>
                      <a:r>
                        <a:rPr lang="en-US" sz="1100" baseline="-25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</a:t>
                      </a:r>
                      <a:r>
                        <a:rPr lang="en-US" sz="1100" baseline="-25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δ</a:t>
                      </a:r>
                      <a:r>
                        <a:rPr lang="en-US" sz="1100" baseline="-25000">
                          <a:effectLst/>
                        </a:rPr>
                        <a:t>2,1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δ</a:t>
                      </a:r>
                      <a:r>
                        <a:rPr lang="en-US" sz="1100" baseline="-25000">
                          <a:effectLst/>
                        </a:rPr>
                        <a:t>2,2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</a:t>
                      </a:r>
                      <a:r>
                        <a:rPr lang="en-US" sz="1100" baseline="-250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Rank 3-4 Codebook Proposals</a:t>
            </a:r>
            <a:endParaRPr lang="en-US" sz="3200" dirty="0"/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00102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 with </a:t>
                      </a:r>
                      <a:r>
                        <a:rPr lang="en-US" sz="1400" i="1" baseline="0" dirty="0" smtClean="0"/>
                        <a:t>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Intel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814317"/>
              </p:ext>
            </p:extLst>
          </p:nvPr>
        </p:nvGraphicFramePr>
        <p:xfrm>
          <a:off x="609600" y="3733800"/>
          <a:ext cx="4281610" cy="1235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3" name="Visio" r:id="rId4" imgW="3889050" imgH="1122140" progId="Visio.Drawing.11">
                  <p:embed/>
                </p:oleObj>
              </mc:Choice>
              <mc:Fallback>
                <p:oleObj name="Visio" r:id="rId4" imgW="3889050" imgH="112214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" y="3733800"/>
                        <a:ext cx="4281610" cy="1235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2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Rank 3-4 Codebook Proposals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809570"/>
              </p:ext>
            </p:extLst>
          </p:nvPr>
        </p:nvGraphicFramePr>
        <p:xfrm>
          <a:off x="4191000" y="1219200"/>
          <a:ext cx="3348647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7" name="Visio" r:id="rId3" imgW="2372848" imgH="926506" progId="Visio.Drawing.11">
                  <p:embed/>
                </p:oleObj>
              </mc:Choice>
              <mc:Fallback>
                <p:oleObj name="Visio" r:id="rId3" imgW="2372848" imgH="92650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1000" y="1219200"/>
                        <a:ext cx="3348647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971800"/>
            <a:ext cx="5791200" cy="314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057400" y="5715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p1</a:t>
            </a:r>
            <a:r>
              <a:rPr lang="en-US" sz="1400" dirty="0"/>
              <a:t>= O1/4 is used for beam progression in longer dim </a:t>
            </a: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p2 </a:t>
            </a:r>
            <a:r>
              <a:rPr lang="en-US" sz="1400" dirty="0"/>
              <a:t>= O2, to select an orthogonal beam in shorter dim 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69353"/>
              </p:ext>
            </p:extLst>
          </p:nvPr>
        </p:nvGraphicFramePr>
        <p:xfrm>
          <a:off x="252412" y="1295400"/>
          <a:ext cx="2719388" cy="741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19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i="0" dirty="0" smtClean="0"/>
                        <a:t>No </a:t>
                      </a:r>
                      <a:r>
                        <a:rPr lang="en-US" sz="1400" i="1" dirty="0" smtClean="0"/>
                        <a:t>k</a:t>
                      </a:r>
                      <a:r>
                        <a:rPr lang="en-US" sz="1400" dirty="0" smtClean="0"/>
                        <a:t> parameter</a:t>
                      </a:r>
                      <a:r>
                        <a:rPr lang="en-US" sz="1400" baseline="0" dirty="0" smtClean="0"/>
                        <a:t> feedback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Qualcomm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8466</TotalTime>
  <Words>3181</Words>
  <Application>Microsoft Office PowerPoint</Application>
  <PresentationFormat>On-screen Show (4:3)</PresentationFormat>
  <Paragraphs>1213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Office Theme</vt:lpstr>
      <vt:lpstr>Visio</vt:lpstr>
      <vt:lpstr>Equation</vt:lpstr>
      <vt:lpstr>Document</vt:lpstr>
      <vt:lpstr>Rank 3-8 codebook -- summary of RAN1 proposals and performance </vt:lpstr>
      <vt:lpstr>PowerPoint Presentation</vt:lpstr>
      <vt:lpstr>Summary</vt:lpstr>
      <vt:lpstr>Summary</vt:lpstr>
      <vt:lpstr>Rank 3-4 Codebook Proposals (R1-156390)</vt:lpstr>
      <vt:lpstr>Rank 3-4 Codebook Proposals (R1-156390) – Revision (R1-157427)</vt:lpstr>
      <vt:lpstr>Rank 3-4 Codebook Proposals</vt:lpstr>
      <vt:lpstr>Rank 3-4 Codebook Proposals</vt:lpstr>
      <vt:lpstr>Rank 3-4 Codebook Proposals</vt:lpstr>
      <vt:lpstr>Rank 3-4 Codebook Proposals</vt:lpstr>
      <vt:lpstr>Rank 3-4 Codebook Proposals</vt:lpstr>
      <vt:lpstr>Rank 3-4 Codebook Proposals</vt:lpstr>
      <vt:lpstr>Rank 3-4 Codebook Proposals</vt:lpstr>
      <vt:lpstr>PowerPoint Presentation</vt:lpstr>
      <vt:lpstr>Results for R1-156390 and its Revision R1-157427</vt:lpstr>
      <vt:lpstr>16 port – Wide: SLS Results</vt:lpstr>
      <vt:lpstr>16 port – Wide: SLS Results</vt:lpstr>
      <vt:lpstr>16 port – Tall: SLS Results</vt:lpstr>
      <vt:lpstr>16 port – Tall: SLS Results</vt:lpstr>
      <vt:lpstr>Conclusion</vt:lpstr>
      <vt:lpstr>PowerPoint Presentation</vt:lpstr>
      <vt:lpstr>Summary</vt:lpstr>
      <vt:lpstr>Summary</vt:lpstr>
      <vt:lpstr>Rank 5-8 Codebook Proposals (R1-156390)</vt:lpstr>
      <vt:lpstr>Rank 5-8 Codebook Proposals (R1-156390) -  Revision (R1-157427)</vt:lpstr>
      <vt:lpstr>Rank 5-8 Codebook Proposals</vt:lpstr>
      <vt:lpstr>Rank 5-8 Codebook Proposals</vt:lpstr>
      <vt:lpstr>Rank 5-8 Codebook Proposals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Saifur Rahman</dc:creator>
  <cp:lastModifiedBy>Md Saifur Rahman</cp:lastModifiedBy>
  <cp:revision>158</cp:revision>
  <dcterms:created xsi:type="dcterms:W3CDTF">2006-08-16T00:00:00Z</dcterms:created>
  <dcterms:modified xsi:type="dcterms:W3CDTF">2015-11-06T23:50:53Z</dcterms:modified>
</cp:coreProperties>
</file>