
<file path=[Content_Types].xml><?xml version="1.0" encoding="utf-8"?>
<Types xmlns="http://schemas.openxmlformats.org/package/2006/content-types"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62" r:id="rId4"/>
    <p:sldId id="265" r:id="rId5"/>
    <p:sldId id="264" r:id="rId6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153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8DA80-DBC1-40D8-8481-71343587F3D7}" type="datetimeFigureOut">
              <a:rPr kumimoji="1" lang="ja-JP" altLang="en-US" smtClean="0"/>
              <a:t>2015/10/5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1953C-FD0A-4B06-A061-750E627EDB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496833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8DA80-DBC1-40D8-8481-71343587F3D7}" type="datetimeFigureOut">
              <a:rPr kumimoji="1" lang="ja-JP" altLang="en-US" smtClean="0"/>
              <a:t>2015/10/5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1953C-FD0A-4B06-A061-750E627EDB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124361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8DA80-DBC1-40D8-8481-71343587F3D7}" type="datetimeFigureOut">
              <a:rPr kumimoji="1" lang="ja-JP" altLang="en-US" smtClean="0"/>
              <a:t>2015/10/5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1953C-FD0A-4B06-A061-750E627EDB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65184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8DA80-DBC1-40D8-8481-71343587F3D7}" type="datetimeFigureOut">
              <a:rPr kumimoji="1" lang="ja-JP" altLang="en-US" smtClean="0"/>
              <a:t>2015/10/5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1953C-FD0A-4B06-A061-750E627EDB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373929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8DA80-DBC1-40D8-8481-71343587F3D7}" type="datetimeFigureOut">
              <a:rPr kumimoji="1" lang="ja-JP" altLang="en-US" smtClean="0"/>
              <a:t>2015/10/5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1953C-FD0A-4B06-A061-750E627EDB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01433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8DA80-DBC1-40D8-8481-71343587F3D7}" type="datetimeFigureOut">
              <a:rPr kumimoji="1" lang="ja-JP" altLang="en-US" smtClean="0"/>
              <a:t>2015/10/5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1953C-FD0A-4B06-A061-750E627EDB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413268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8DA80-DBC1-40D8-8481-71343587F3D7}" type="datetimeFigureOut">
              <a:rPr kumimoji="1" lang="ja-JP" altLang="en-US" smtClean="0"/>
              <a:t>2015/10/5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1953C-FD0A-4B06-A061-750E627EDB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367391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8DA80-DBC1-40D8-8481-71343587F3D7}" type="datetimeFigureOut">
              <a:rPr kumimoji="1" lang="ja-JP" altLang="en-US" smtClean="0"/>
              <a:t>2015/10/5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1953C-FD0A-4B06-A061-750E627EDB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674176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8DA80-DBC1-40D8-8481-71343587F3D7}" type="datetimeFigureOut">
              <a:rPr kumimoji="1" lang="ja-JP" altLang="en-US" smtClean="0"/>
              <a:t>2015/10/5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1953C-FD0A-4B06-A061-750E627EDB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424615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8DA80-DBC1-40D8-8481-71343587F3D7}" type="datetimeFigureOut">
              <a:rPr kumimoji="1" lang="ja-JP" altLang="en-US" smtClean="0"/>
              <a:t>2015/10/5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1953C-FD0A-4B06-A061-750E627EDB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347577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8DA80-DBC1-40D8-8481-71343587F3D7}" type="datetimeFigureOut">
              <a:rPr kumimoji="1" lang="ja-JP" altLang="en-US" smtClean="0"/>
              <a:t>2015/10/5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1953C-FD0A-4B06-A061-750E627EDB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500060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58DA80-DBC1-40D8-8481-71343587F3D7}" type="datetimeFigureOut">
              <a:rPr kumimoji="1" lang="ja-JP" altLang="en-US" smtClean="0"/>
              <a:t>2015/10/5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C1953C-FD0A-4B06-A061-750E627EDB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797818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w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07504" y="2391023"/>
            <a:ext cx="8928992" cy="1470025"/>
          </a:xfrm>
        </p:spPr>
        <p:txBody>
          <a:bodyPr>
            <a:noAutofit/>
          </a:bodyPr>
          <a:lstStyle/>
          <a:p>
            <a:r>
              <a:rPr lang="en-US" altLang="ja-JP" dirty="0" smtClean="0"/>
              <a:t>WF on PUSCH-like new PUCCH format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4941168"/>
            <a:ext cx="6400800" cy="697632"/>
          </a:xfrm>
        </p:spPr>
        <p:txBody>
          <a:bodyPr/>
          <a:lstStyle/>
          <a:p>
            <a:r>
              <a:rPr kumimoji="1" lang="en-US" altLang="ja-JP" dirty="0" smtClean="0"/>
              <a:t>NTT DOCOMO, INC.</a:t>
            </a:r>
            <a:endParaRPr kumimoji="1" lang="ja-JP" altLang="en-US" dirty="0"/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308850" y="332656"/>
            <a:ext cx="15343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 smtClean="0"/>
              <a:t>R1-156124</a:t>
            </a:r>
            <a:endParaRPr lang="ja-JP" altLang="en-US" sz="2400" dirty="0"/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323850" y="332656"/>
            <a:ext cx="5079211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3GPP TSG RAN WG1 #</a:t>
            </a:r>
            <a:r>
              <a:rPr lang="en-US" altLang="ja-JP" sz="2400" dirty="0" smtClean="0"/>
              <a:t>82bis</a:t>
            </a:r>
            <a:endParaRPr lang="en-US" altLang="ja-JP" sz="24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2400" dirty="0" smtClean="0"/>
              <a:t>Malmo, Sweden, 5</a:t>
            </a:r>
            <a:r>
              <a:rPr lang="en-US" altLang="ja-JP" sz="2400" baseline="30000" dirty="0" smtClean="0"/>
              <a:t>th</a:t>
            </a:r>
            <a:r>
              <a:rPr lang="en-US" altLang="ja-JP" sz="2400" dirty="0" smtClean="0"/>
              <a:t> </a:t>
            </a:r>
            <a:r>
              <a:rPr lang="en-US" altLang="ja-JP" sz="2400" dirty="0"/>
              <a:t>– </a:t>
            </a:r>
            <a:r>
              <a:rPr lang="en-US" altLang="ja-JP" sz="2400" dirty="0" smtClean="0"/>
              <a:t>9</a:t>
            </a:r>
            <a:r>
              <a:rPr lang="en-US" altLang="ja-JP" sz="2400" baseline="30000" dirty="0" smtClean="0"/>
              <a:t>th</a:t>
            </a:r>
            <a:r>
              <a:rPr lang="en-US" altLang="ja-JP" sz="2400" dirty="0" smtClean="0"/>
              <a:t> October</a:t>
            </a:r>
            <a:r>
              <a:rPr lang="en-US" altLang="ko-KR" sz="2400" dirty="0" smtClean="0"/>
              <a:t> </a:t>
            </a:r>
            <a:r>
              <a:rPr lang="en-US" altLang="ja-JP" sz="2400" dirty="0"/>
              <a:t>2015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Agenda item </a:t>
            </a:r>
            <a:r>
              <a:rPr lang="en-US" altLang="ja-JP" sz="2400" dirty="0" smtClean="0"/>
              <a:t>7.2.2.1.1</a:t>
            </a:r>
            <a:endParaRPr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983209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en-US" altLang="ja-JP" sz="3200" dirty="0" smtClean="0"/>
              <a:t>Proposals on PUSCH-like new PUCCH format (1)</a:t>
            </a:r>
            <a:endParaRPr kumimoji="1" lang="ja-JP" altLang="en-US" sz="3200" dirty="0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idx="1"/>
          </p:nvPr>
        </p:nvSpPr>
        <p:spPr>
          <a:xfrm>
            <a:off x="457200" y="1600200"/>
            <a:ext cx="8507288" cy="4853136"/>
          </a:xfrm>
        </p:spPr>
        <p:txBody>
          <a:bodyPr>
            <a:noAutofit/>
          </a:bodyPr>
          <a:lstStyle/>
          <a:p>
            <a:r>
              <a:rPr kumimoji="1" lang="en-US" altLang="ja-JP" sz="2400" dirty="0" smtClean="0"/>
              <a:t>The PUSCH-like new PUCCH format is designed as follows:</a:t>
            </a:r>
          </a:p>
          <a:p>
            <a:pPr lvl="1"/>
            <a:r>
              <a:rPr lang="en-US" altLang="ja-JP" sz="2000" dirty="0" smtClean="0"/>
              <a:t>Alt. 1: No. of DMRS per slot is 2 for normal CP and is 1 for extended CP.</a:t>
            </a:r>
          </a:p>
          <a:p>
            <a:pPr lvl="2"/>
            <a:r>
              <a:rPr lang="en-US" altLang="ja-JP" sz="1800" dirty="0" smtClean="0"/>
              <a:t>For normal CP, DMRS is located on #1 and #6 SC-FDMA symbol of each slot.</a:t>
            </a:r>
          </a:p>
          <a:p>
            <a:pPr lvl="2"/>
            <a:r>
              <a:rPr lang="en-US" altLang="ja-JP" sz="1800" dirty="0" smtClean="0"/>
              <a:t>For extended CP, DMRS is located on #3 SC-FDMA symbol of each slot.</a:t>
            </a:r>
          </a:p>
          <a:p>
            <a:pPr lvl="2"/>
            <a:r>
              <a:rPr lang="en-US" altLang="ja-JP" sz="1800" dirty="0" smtClean="0"/>
              <a:t>Same DMRS symbol(s) generation procedure is applied as in PUCCH format 3.</a:t>
            </a:r>
          </a:p>
          <a:p>
            <a:pPr lvl="1"/>
            <a:r>
              <a:rPr lang="en-US" altLang="ja-JP" sz="2000" dirty="0" smtClean="0"/>
              <a:t>Alt. 2: No. of DMRS per slot is 1 for both CP cases.</a:t>
            </a:r>
          </a:p>
          <a:p>
            <a:pPr lvl="2"/>
            <a:r>
              <a:rPr lang="en-US" altLang="ja-JP" sz="1800" dirty="0" smtClean="0"/>
              <a:t>For both CP cases,</a:t>
            </a:r>
            <a:r>
              <a:rPr lang="en-US" altLang="ja-JP" sz="1800" dirty="0"/>
              <a:t> DMRS is located on #3 SC-FDMA symbol of each slot</a:t>
            </a:r>
            <a:r>
              <a:rPr lang="en-US" altLang="ja-JP" sz="1800" dirty="0" smtClean="0"/>
              <a:t>.</a:t>
            </a:r>
          </a:p>
          <a:p>
            <a:pPr lvl="2"/>
            <a:r>
              <a:rPr lang="en-US" altLang="ja-JP" sz="1800" dirty="0" smtClean="0"/>
              <a:t>Same DMRS symbol(s) generation procedure is applied as in PUSCH.</a:t>
            </a:r>
          </a:p>
          <a:p>
            <a:pPr lvl="3"/>
            <a:r>
              <a:rPr lang="en-US" altLang="ja-JP" sz="1400" dirty="0" smtClean="0"/>
              <a:t>Cell-specific </a:t>
            </a:r>
            <a:r>
              <a:rPr lang="en-US" altLang="ja-JP" sz="1400" dirty="0"/>
              <a:t>parameters </a:t>
            </a:r>
            <a:r>
              <a:rPr lang="en-US" altLang="ja-JP" sz="1400" i="1" dirty="0"/>
              <a:t>Group-hopping-enabled</a:t>
            </a:r>
            <a:r>
              <a:rPr lang="en-US" altLang="ja-JP" sz="1400" dirty="0"/>
              <a:t>,  </a:t>
            </a:r>
            <a:r>
              <a:rPr lang="en-US" altLang="ja-JP" sz="1400" dirty="0" smtClean="0"/>
              <a:t>n</a:t>
            </a:r>
            <a:r>
              <a:rPr lang="en-US" altLang="ja-JP" sz="1400" baseline="30000" dirty="0" smtClean="0"/>
              <a:t>(1)</a:t>
            </a:r>
            <a:r>
              <a:rPr lang="en-US" altLang="ja-JP" sz="1400" baseline="-25000" dirty="0" smtClean="0"/>
              <a:t>DMRS</a:t>
            </a:r>
            <a:r>
              <a:rPr lang="en-US" altLang="ja-JP" sz="1400" dirty="0" smtClean="0"/>
              <a:t>, </a:t>
            </a:r>
            <a:r>
              <a:rPr lang="en-US" altLang="ja-JP" sz="1400" dirty="0"/>
              <a:t>and </a:t>
            </a:r>
            <a:r>
              <a:rPr lang="en-US" altLang="ja-JP" sz="1400" dirty="0" err="1" smtClean="0">
                <a:latin typeface="Symbol" panose="05050102010706020507" pitchFamily="18" charset="2"/>
              </a:rPr>
              <a:t>D</a:t>
            </a:r>
            <a:r>
              <a:rPr lang="en-US" altLang="ja-JP" sz="1400" baseline="-25000" dirty="0" err="1" smtClean="0"/>
              <a:t>ss</a:t>
            </a:r>
            <a:r>
              <a:rPr lang="en-US" altLang="ja-JP" sz="1400" dirty="0" smtClean="0"/>
              <a:t> </a:t>
            </a:r>
            <a:r>
              <a:rPr lang="en-US" altLang="ja-JP" sz="1400" dirty="0"/>
              <a:t>are </a:t>
            </a:r>
            <a:r>
              <a:rPr lang="en-US" altLang="ja-JP" sz="1400" dirty="0" smtClean="0"/>
              <a:t>common between DMRSs for PUSCH and PUSCH-like new PUCCH format.</a:t>
            </a:r>
            <a:endParaRPr lang="en-US" altLang="ja-JP" sz="1400" dirty="0"/>
          </a:p>
          <a:p>
            <a:pPr lvl="3"/>
            <a:r>
              <a:rPr lang="en-US" altLang="ja-JP" sz="1400" dirty="0" smtClean="0"/>
              <a:t>UE-specific </a:t>
            </a:r>
            <a:r>
              <a:rPr lang="en-US" altLang="ja-JP" sz="1400" dirty="0"/>
              <a:t>parameters </a:t>
            </a:r>
            <a:r>
              <a:rPr lang="en-US" altLang="ja-JP" sz="1400" i="1" dirty="0"/>
              <a:t>Disable-sequence-group-hopping</a:t>
            </a:r>
            <a:r>
              <a:rPr lang="en-US" altLang="ja-JP" sz="1400" dirty="0"/>
              <a:t> and </a:t>
            </a:r>
            <a:r>
              <a:rPr lang="en-US" altLang="ja-JP" sz="1400" i="1" dirty="0"/>
              <a:t>activate-DMRS-with OCC</a:t>
            </a:r>
            <a:r>
              <a:rPr lang="en-US" altLang="ja-JP" sz="1400" dirty="0"/>
              <a:t> for DMRS on PUSCH-like new PUCCH format </a:t>
            </a:r>
            <a:r>
              <a:rPr lang="en-US" altLang="ja-JP" sz="1400" dirty="0" smtClean="0"/>
              <a:t>are </a:t>
            </a:r>
            <a:r>
              <a:rPr lang="en-US" altLang="ja-JP" sz="1400" dirty="0"/>
              <a:t>independently </a:t>
            </a:r>
            <a:r>
              <a:rPr lang="en-US" altLang="ja-JP" sz="1400" dirty="0" smtClean="0"/>
              <a:t>configured </a:t>
            </a:r>
            <a:r>
              <a:rPr lang="en-US" altLang="ja-JP" sz="1400" dirty="0"/>
              <a:t>from </a:t>
            </a:r>
            <a:r>
              <a:rPr lang="en-US" altLang="ja-JP" sz="1400" dirty="0" smtClean="0"/>
              <a:t>those for </a:t>
            </a:r>
            <a:r>
              <a:rPr lang="en-US" altLang="ja-JP" sz="1400" dirty="0"/>
              <a:t>DMRS on PUSCH.</a:t>
            </a:r>
          </a:p>
          <a:p>
            <a:pPr lvl="3"/>
            <a:r>
              <a:rPr lang="en-US" altLang="ja-JP" sz="1400" dirty="0" smtClean="0"/>
              <a:t>UE-specific parameters </a:t>
            </a:r>
            <a:r>
              <a:rPr lang="en-US" altLang="ja-JP" sz="1400" dirty="0" err="1" smtClean="0"/>
              <a:t>n</a:t>
            </a:r>
            <a:r>
              <a:rPr lang="en-US" altLang="ja-JP" sz="1400" baseline="30000" dirty="0" err="1" smtClean="0"/>
              <a:t>RS</a:t>
            </a:r>
            <a:r>
              <a:rPr lang="en-US" altLang="ja-JP" sz="1400" baseline="-25000" dirty="0" err="1" smtClean="0"/>
              <a:t>ID</a:t>
            </a:r>
            <a:r>
              <a:rPr lang="en-US" altLang="ja-JP" sz="1400" dirty="0" smtClean="0"/>
              <a:t> </a:t>
            </a:r>
            <a:r>
              <a:rPr lang="en-US" altLang="ja-JP" sz="1400" dirty="0"/>
              <a:t>and </a:t>
            </a:r>
            <a:r>
              <a:rPr lang="en-US" altLang="ja-JP" sz="1400" dirty="0" err="1" smtClean="0"/>
              <a:t>N</a:t>
            </a:r>
            <a:r>
              <a:rPr lang="en-US" altLang="ja-JP" sz="1400" baseline="30000" dirty="0" err="1" smtClean="0"/>
              <a:t>csh_DMRS</a:t>
            </a:r>
            <a:r>
              <a:rPr lang="en-US" altLang="ja-JP" sz="1400" baseline="-25000" dirty="0" err="1" smtClean="0"/>
              <a:t>ID</a:t>
            </a:r>
            <a:r>
              <a:rPr lang="en-US" altLang="ja-JP" sz="1400" dirty="0" smtClean="0"/>
              <a:t> for </a:t>
            </a:r>
            <a:r>
              <a:rPr lang="en-US" altLang="ja-JP" sz="1400" dirty="0"/>
              <a:t>DMRS on PUSCH-like new PUCCH format </a:t>
            </a:r>
            <a:r>
              <a:rPr lang="en-US" altLang="ja-JP" sz="1400" dirty="0" smtClean="0"/>
              <a:t>are </a:t>
            </a:r>
            <a:r>
              <a:rPr lang="en-US" altLang="ja-JP" sz="1400" dirty="0"/>
              <a:t>independently configurable from those for DMRS on PUSCH</a:t>
            </a:r>
            <a:r>
              <a:rPr lang="en-US" altLang="ja-JP" sz="1400" dirty="0" smtClean="0"/>
              <a:t>.</a:t>
            </a:r>
            <a:endParaRPr lang="en-US" altLang="ja-JP" sz="1400" dirty="0"/>
          </a:p>
        </p:txBody>
      </p:sp>
    </p:spTree>
    <p:extLst>
      <p:ext uri="{BB962C8B-B14F-4D97-AF65-F5344CB8AC3E}">
        <p14:creationId xmlns:p14="http://schemas.microsoft.com/office/powerpoint/2010/main" val="39328945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en-US" altLang="ja-JP" sz="3200" dirty="0" smtClean="0"/>
              <a:t>Proposals on PUSCH-like new PUCCH format (2)</a:t>
            </a:r>
            <a:endParaRPr kumimoji="1" lang="ja-JP" altLang="en-US" sz="3200" dirty="0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idx="1"/>
          </p:nvPr>
        </p:nvSpPr>
        <p:spPr>
          <a:xfrm>
            <a:off x="457200" y="1600200"/>
            <a:ext cx="8507288" cy="4853136"/>
          </a:xfrm>
        </p:spPr>
        <p:txBody>
          <a:bodyPr>
            <a:noAutofit/>
          </a:bodyPr>
          <a:lstStyle/>
          <a:p>
            <a:r>
              <a:rPr kumimoji="1" lang="en-US" altLang="ja-JP" sz="2400" dirty="0" smtClean="0"/>
              <a:t>The PUSCH-like new PUCCH format is designed as follows:</a:t>
            </a:r>
          </a:p>
          <a:p>
            <a:pPr lvl="1"/>
            <a:r>
              <a:rPr lang="en-US" altLang="ja-JP" sz="2000" dirty="0" smtClean="0"/>
              <a:t>Inter-slot FH is applied as in legacy PUCCHs, while it can be disabled by higher-layer.</a:t>
            </a:r>
          </a:p>
          <a:p>
            <a:pPr lvl="1"/>
            <a:r>
              <a:rPr lang="en-US" altLang="ja-JP" sz="2000" dirty="0" smtClean="0"/>
              <a:t>Shortened PUCCH format is supported.</a:t>
            </a:r>
          </a:p>
          <a:p>
            <a:pPr lvl="1"/>
            <a:r>
              <a:rPr lang="en-US" altLang="ja-JP" sz="2000" dirty="0" smtClean="0"/>
              <a:t>Transmit diversity is not supported in Rel. 13.</a:t>
            </a:r>
          </a:p>
          <a:p>
            <a:pPr lvl="1"/>
            <a:r>
              <a:rPr lang="en-US" altLang="ja-JP" sz="2000" dirty="0" smtClean="0"/>
              <a:t>For HARQ-ACK/SR only,</a:t>
            </a:r>
          </a:p>
          <a:p>
            <a:pPr lvl="2"/>
            <a:r>
              <a:rPr lang="en-US" altLang="ja-JP" sz="1800" dirty="0" smtClean="0"/>
              <a:t>4 PUCCH resources are configured by higher-layer, and one of them is indicated by ARI as for PUCCH format 3.</a:t>
            </a:r>
          </a:p>
        </p:txBody>
      </p:sp>
    </p:spTree>
    <p:extLst>
      <p:ext uri="{BB962C8B-B14F-4D97-AF65-F5344CB8AC3E}">
        <p14:creationId xmlns:p14="http://schemas.microsoft.com/office/powerpoint/2010/main" val="15257086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en-US" altLang="ja-JP" sz="3200" dirty="0" smtClean="0"/>
              <a:t>Proposals on PUSCH-like new PUCCH format (</a:t>
            </a:r>
            <a:r>
              <a:rPr kumimoji="1" lang="ja-JP" altLang="en-US" sz="3200" dirty="0" smtClean="0"/>
              <a:t>３</a:t>
            </a:r>
            <a:r>
              <a:rPr kumimoji="1" lang="en-US" altLang="ja-JP" sz="3200" dirty="0" smtClean="0"/>
              <a:t>)</a:t>
            </a:r>
            <a:endParaRPr kumimoji="1" lang="ja-JP" altLang="en-US" sz="3200" dirty="0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idx="1"/>
          </p:nvPr>
        </p:nvSpPr>
        <p:spPr>
          <a:xfrm>
            <a:off x="457200" y="1600200"/>
            <a:ext cx="8507288" cy="4853136"/>
          </a:xfrm>
        </p:spPr>
        <p:txBody>
          <a:bodyPr>
            <a:noAutofit/>
          </a:bodyPr>
          <a:lstStyle/>
          <a:p>
            <a:r>
              <a:rPr kumimoji="1" lang="en-US" altLang="ja-JP" sz="2400" dirty="0" smtClean="0"/>
              <a:t>The PUSCH-like new PUCCH format is designed as follows:</a:t>
            </a:r>
          </a:p>
          <a:p>
            <a:pPr lvl="1"/>
            <a:r>
              <a:rPr lang="en-US" altLang="ja-JP" sz="2000" dirty="0" smtClean="0"/>
              <a:t>The PUCCH resource is represented by the following factors.</a:t>
            </a:r>
          </a:p>
          <a:p>
            <a:pPr lvl="2"/>
            <a:r>
              <a:rPr lang="en-US" altLang="ja-JP" sz="1800" dirty="0" smtClean="0"/>
              <a:t>Starting PRB index (0-109)</a:t>
            </a:r>
          </a:p>
          <a:p>
            <a:pPr lvl="2"/>
            <a:r>
              <a:rPr lang="en-US" altLang="ja-JP" sz="1800" dirty="0" smtClean="0"/>
              <a:t>CS index</a:t>
            </a:r>
          </a:p>
          <a:p>
            <a:pPr lvl="3"/>
            <a:r>
              <a:rPr lang="en-US" altLang="ja-JP" sz="1600" dirty="0" smtClean="0"/>
              <a:t>If 2 DMRS/slot is agreed, the CS index field ranges 0-4, and is used to determine cyclic shift value as         in Table 5.5.2.2.1-4 of TS 36.211.</a:t>
            </a:r>
          </a:p>
          <a:p>
            <a:pPr lvl="3"/>
            <a:r>
              <a:rPr lang="en-US" altLang="ja-JP" sz="1600" dirty="0" smtClean="0"/>
              <a:t>If 1 DMRS/slot is agreed, the CS index field ranges 0-7, and is used to determine cyclic shift value as Cyclic Shift </a:t>
            </a:r>
            <a:r>
              <a:rPr lang="en-US" altLang="ja-JP" sz="1600" dirty="0"/>
              <a:t>F</a:t>
            </a:r>
            <a:r>
              <a:rPr lang="en-US" altLang="ja-JP" sz="1600" dirty="0" smtClean="0"/>
              <a:t>ield in uplink-related DCI format in Table 5.5.2.1.1-1 of TS36.211.</a:t>
            </a:r>
          </a:p>
          <a:p>
            <a:pPr lvl="2"/>
            <a:r>
              <a:rPr lang="en-US" altLang="ja-JP" sz="1800" dirty="0" smtClean="0"/>
              <a:t>[The number of PRBs]</a:t>
            </a:r>
          </a:p>
        </p:txBody>
      </p:sp>
      <p:graphicFrame>
        <p:nvGraphicFramePr>
          <p:cNvPr id="5" name="オブジェクト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79322575"/>
              </p:ext>
            </p:extLst>
          </p:nvPr>
        </p:nvGraphicFramePr>
        <p:xfrm>
          <a:off x="3787619" y="3356992"/>
          <a:ext cx="257175" cy="219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2" name="数式" r:id="rId3" imgW="253780" imgH="215713" progId="Equation.3">
                  <p:embed/>
                </p:oleObj>
              </mc:Choice>
              <mc:Fallback>
                <p:oleObj name="数式" r:id="rId3" imgW="253780" imgH="215713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87619" y="3356992"/>
                        <a:ext cx="257175" cy="2190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16847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en-US" altLang="ja-JP" sz="3200" dirty="0" smtClean="0"/>
              <a:t>Proposals on PUSCH-like new PUCCH format (4)</a:t>
            </a:r>
            <a:endParaRPr kumimoji="1" lang="ja-JP" altLang="en-US" sz="3200" dirty="0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idx="1"/>
          </p:nvPr>
        </p:nvSpPr>
        <p:spPr>
          <a:xfrm>
            <a:off x="457200" y="1600200"/>
            <a:ext cx="8507288" cy="4853136"/>
          </a:xfrm>
        </p:spPr>
        <p:txBody>
          <a:bodyPr>
            <a:noAutofit/>
          </a:bodyPr>
          <a:lstStyle/>
          <a:p>
            <a:r>
              <a:rPr kumimoji="1" lang="en-US" altLang="ja-JP" sz="2400" dirty="0" smtClean="0"/>
              <a:t>The PUSCH-like new PUCCH format is designed as follows:</a:t>
            </a:r>
          </a:p>
          <a:p>
            <a:pPr lvl="1"/>
            <a:r>
              <a:rPr lang="en-US" altLang="ja-JP" sz="2000" dirty="0" smtClean="0"/>
              <a:t>For transmit power control of the PUSCH-like new PUCCH format,</a:t>
            </a:r>
          </a:p>
          <a:p>
            <a:pPr lvl="2"/>
            <a:r>
              <a:rPr lang="en-US" altLang="ja-JP" sz="1800" dirty="0" smtClean="0"/>
              <a:t>10log</a:t>
            </a:r>
            <a:r>
              <a:rPr lang="en-US" altLang="ja-JP" sz="1800" baseline="-25000" dirty="0" smtClean="0"/>
              <a:t>10</a:t>
            </a:r>
            <a:r>
              <a:rPr lang="en-US" altLang="ja-JP" sz="1800" dirty="0" smtClean="0"/>
              <a:t>(M</a:t>
            </a:r>
            <a:r>
              <a:rPr lang="en-US" altLang="ja-JP" sz="1800" baseline="-25000" dirty="0" smtClean="0"/>
              <a:t>PUCCH_PRB</a:t>
            </a:r>
            <a:r>
              <a:rPr lang="en-US" altLang="ja-JP" sz="1800" dirty="0" smtClean="0"/>
              <a:t>) is included with M</a:t>
            </a:r>
            <a:r>
              <a:rPr lang="en-US" altLang="ja-JP" sz="1800" baseline="-25000" dirty="0" smtClean="0"/>
              <a:t>PUCCH_PRB</a:t>
            </a:r>
            <a:r>
              <a:rPr lang="en-US" altLang="ja-JP" sz="1800" dirty="0" smtClean="0"/>
              <a:t> being the no. of PRBs.</a:t>
            </a:r>
          </a:p>
          <a:p>
            <a:pPr lvl="2"/>
            <a:r>
              <a:rPr lang="en-US" altLang="ja-JP" sz="1800" dirty="0" smtClean="0">
                <a:latin typeface="Symbol" panose="05050102010706020507" pitchFamily="18" charset="2"/>
              </a:rPr>
              <a:t>D</a:t>
            </a:r>
            <a:r>
              <a:rPr lang="en-US" altLang="ja-JP" sz="1800" baseline="-25000" dirty="0" smtClean="0"/>
              <a:t>F_PUCCH</a:t>
            </a:r>
            <a:r>
              <a:rPr lang="en-US" altLang="ja-JP" sz="1800" dirty="0" smtClean="0"/>
              <a:t>(F) is included with </a:t>
            </a:r>
            <a:r>
              <a:rPr lang="en-US" altLang="ja-JP" sz="1800" dirty="0" smtClean="0">
                <a:latin typeface="Symbol" panose="05050102010706020507" pitchFamily="18" charset="2"/>
              </a:rPr>
              <a:t>D</a:t>
            </a:r>
            <a:r>
              <a:rPr lang="en-US" altLang="ja-JP" sz="1800" baseline="-25000" dirty="0" smtClean="0"/>
              <a:t>F_PUCCH</a:t>
            </a:r>
            <a:r>
              <a:rPr lang="en-US" altLang="ja-JP" sz="1800" dirty="0" smtClean="0"/>
              <a:t>(F) is the PF-dependent power offset.</a:t>
            </a:r>
          </a:p>
          <a:p>
            <a:pPr lvl="3"/>
            <a:r>
              <a:rPr lang="en-US" altLang="ja-JP" sz="1600" dirty="0" smtClean="0"/>
              <a:t>For the </a:t>
            </a:r>
            <a:r>
              <a:rPr lang="en-US" altLang="ja-JP" sz="1600" dirty="0" smtClean="0">
                <a:latin typeface="Symbol" panose="05050102010706020507" pitchFamily="18" charset="2"/>
              </a:rPr>
              <a:t>D</a:t>
            </a:r>
            <a:r>
              <a:rPr lang="en-US" altLang="ja-JP" sz="1600" baseline="-25000" dirty="0" smtClean="0"/>
              <a:t>F_PUCCH</a:t>
            </a:r>
            <a:r>
              <a:rPr lang="en-US" altLang="ja-JP" sz="1600" dirty="0" smtClean="0"/>
              <a:t>(F), one of [8] values is configured by higher-layer.</a:t>
            </a:r>
          </a:p>
          <a:p>
            <a:pPr lvl="3"/>
            <a:r>
              <a:rPr lang="en-US" altLang="ja-JP" sz="1600" dirty="0" smtClean="0"/>
              <a:t>FFS: Exact values.</a:t>
            </a:r>
          </a:p>
          <a:p>
            <a:pPr lvl="2"/>
            <a:r>
              <a:rPr lang="en-US" altLang="ja-JP" sz="1800" dirty="0" smtClean="0"/>
              <a:t>If joint coding between HARQ-ACK/SR + P-CSI is supported, </a:t>
            </a:r>
          </a:p>
          <a:p>
            <a:pPr lvl="3"/>
            <a:r>
              <a:rPr lang="en-US" altLang="ja-JP" sz="1600" dirty="0" smtClean="0"/>
              <a:t>h-function is included, where the h-function is the power offset depending on the number of total UCI bits similar to legacy PUCCH format 3.</a:t>
            </a:r>
          </a:p>
          <a:p>
            <a:pPr lvl="3"/>
            <a:r>
              <a:rPr lang="en-US" altLang="ja-JP" sz="1600" dirty="0"/>
              <a:t>FFS: Exact values</a:t>
            </a:r>
            <a:r>
              <a:rPr lang="en-US" altLang="ja-JP" sz="1600" dirty="0" smtClean="0"/>
              <a:t>.</a:t>
            </a:r>
          </a:p>
          <a:p>
            <a:pPr lvl="2"/>
            <a:r>
              <a:rPr lang="en-US" altLang="ja-JP" sz="1800" dirty="0" smtClean="0"/>
              <a:t>If separate coding between HARQ-ACK/SR + P-CSI is supported,</a:t>
            </a:r>
          </a:p>
          <a:p>
            <a:pPr lvl="3"/>
            <a:r>
              <a:rPr lang="en-US" altLang="ja-JP" sz="1600" dirty="0" smtClean="0"/>
              <a:t>FFS whether/how to introduce h-function.</a:t>
            </a:r>
          </a:p>
          <a:p>
            <a:pPr lvl="3"/>
            <a:r>
              <a:rPr lang="en-US" altLang="ja-JP" sz="1600" dirty="0"/>
              <a:t>FFS whether existing PUSCH power control formula is applied.</a:t>
            </a:r>
            <a:endParaRPr lang="en-US" altLang="ja-JP" sz="1600" dirty="0" smtClean="0"/>
          </a:p>
        </p:txBody>
      </p:sp>
    </p:spTree>
    <p:extLst>
      <p:ext uri="{BB962C8B-B14F-4D97-AF65-F5344CB8AC3E}">
        <p14:creationId xmlns:p14="http://schemas.microsoft.com/office/powerpoint/2010/main" val="189839493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342</TotalTime>
  <Words>559</Words>
  <Application>Microsoft Office PowerPoint</Application>
  <PresentationFormat>画面に合わせる (4:3)</PresentationFormat>
  <Paragraphs>46</Paragraphs>
  <Slides>5</Slides>
  <Notes>0</Notes>
  <HiddenSlides>0</HiddenSlides>
  <MMClips>0</MMClips>
  <ScaleCrop>false</ScaleCrop>
  <HeadingPairs>
    <vt:vector size="6" baseType="variant">
      <vt:variant>
        <vt:lpstr>テーマ</vt:lpstr>
      </vt:variant>
      <vt:variant>
        <vt:i4>1</vt:i4>
      </vt:variant>
      <vt:variant>
        <vt:lpstr>埋め込まれた OLE サーバー</vt:lpstr>
      </vt:variant>
      <vt:variant>
        <vt:i4>1</vt:i4>
      </vt:variant>
      <vt:variant>
        <vt:lpstr>スライド タイトル</vt:lpstr>
      </vt:variant>
      <vt:variant>
        <vt:i4>5</vt:i4>
      </vt:variant>
    </vt:vector>
  </HeadingPairs>
  <TitlesOfParts>
    <vt:vector size="7" baseType="lpstr">
      <vt:lpstr>Office ​​テーマ</vt:lpstr>
      <vt:lpstr>数式</vt:lpstr>
      <vt:lpstr>WF on PUSCH-like new PUCCH format</vt:lpstr>
      <vt:lpstr>Proposals on PUSCH-like new PUCCH format (1)</vt:lpstr>
      <vt:lpstr>Proposals on PUSCH-like new PUCCH format (2)</vt:lpstr>
      <vt:lpstr>Proposals on PUSCH-like new PUCCH format (３)</vt:lpstr>
      <vt:lpstr>Proposals on PUSCH-like new PUCCH format (4)</vt:lpstr>
    </vt:vector>
  </TitlesOfParts>
  <Company>株式会社エヌ・ティ・ティ・ドコモ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NTT DOCOMO, INC.</dc:creator>
  <cp:lastModifiedBy>Fred TAKEDA</cp:lastModifiedBy>
  <cp:revision>40</cp:revision>
  <dcterms:created xsi:type="dcterms:W3CDTF">2015-08-27T11:06:18Z</dcterms:created>
  <dcterms:modified xsi:type="dcterms:W3CDTF">2015-10-05T14:02:21Z</dcterms:modified>
</cp:coreProperties>
</file>