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73" r:id="rId4"/>
    <p:sldId id="285" r:id="rId5"/>
    <p:sldId id="283" r:id="rId6"/>
    <p:sldId id="284" r:id="rId7"/>
    <p:sldId id="269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RAN1%2381\Contribution%20review\RAN1\81\6.2.5.3\Performance%20gain%20Results_Update4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CN" sz="1200" b="0"/>
              <a:t>Cell-edge</a:t>
            </a:r>
            <a:r>
              <a:rPr lang="en-US" altLang="zh-CN" sz="1200" b="0" baseline="0"/>
              <a:t> gain of DMRS enhancements in FTP</a:t>
            </a:r>
            <a:endParaRPr lang="zh-CN" altLang="en-US" b="0"/>
          </a:p>
        </c:rich>
      </c:tx>
      <c:layout/>
    </c:title>
    <c:plotArea>
      <c:layout/>
      <c:scatterChart>
        <c:scatterStyle val="lineMarker"/>
        <c:ser>
          <c:idx val="1"/>
          <c:order val="1"/>
          <c:tx>
            <c:v>Baseline 2</c:v>
          </c:tx>
          <c:spPr>
            <a:ln w="28575">
              <a:noFill/>
            </a:ln>
          </c:spPr>
          <c:xVal>
            <c:numRef>
              <c:f>Sheet2!$B$87:$E$87</c:f>
              <c:numCache>
                <c:formatCode>General</c:formatCode>
                <c:ptCount val="4"/>
                <c:pt idx="0">
                  <c:v>8</c:v>
                </c:pt>
                <c:pt idx="1">
                  <c:v>6.4</c:v>
                </c:pt>
                <c:pt idx="2">
                  <c:v>6.4</c:v>
                </c:pt>
                <c:pt idx="3">
                  <c:v>8</c:v>
                </c:pt>
              </c:numCache>
            </c:numRef>
          </c:xVal>
          <c:yVal>
            <c:numRef>
              <c:f>Sheet2!$B$89:$E$89</c:f>
              <c:numCache>
                <c:formatCode>0.00%</c:formatCode>
                <c:ptCount val="4"/>
                <c:pt idx="0">
                  <c:v>0.89829999999999999</c:v>
                </c:pt>
                <c:pt idx="1">
                  <c:v>0.84610000000000019</c:v>
                </c:pt>
                <c:pt idx="2">
                  <c:v>1.02</c:v>
                </c:pt>
                <c:pt idx="3">
                  <c:v>0.68730000000000002</c:v>
                </c:pt>
              </c:numCache>
            </c:numRef>
          </c:yVal>
        </c:ser>
        <c:ser>
          <c:idx val="0"/>
          <c:order val="0"/>
          <c:tx>
            <c:v>Baseline 1</c:v>
          </c:tx>
          <c:spPr>
            <a:ln w="28575">
              <a:noFill/>
            </a:ln>
          </c:spPr>
          <c:xVal>
            <c:numRef>
              <c:f>Sheet2!$B$80:$AA$80</c:f>
              <c:numCache>
                <c:formatCode>General</c:formatCode>
                <c:ptCount val="26"/>
                <c:pt idx="0">
                  <c:v>4</c:v>
                </c:pt>
                <c:pt idx="1">
                  <c:v>5</c:v>
                </c:pt>
                <c:pt idx="2">
                  <c:v>2</c:v>
                </c:pt>
                <c:pt idx="3">
                  <c:v>4</c:v>
                </c:pt>
                <c:pt idx="4">
                  <c:v>5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2</c:v>
                </c:pt>
                <c:pt idx="9">
                  <c:v>4</c:v>
                </c:pt>
                <c:pt idx="10">
                  <c:v>5</c:v>
                </c:pt>
                <c:pt idx="11">
                  <c:v>10</c:v>
                </c:pt>
                <c:pt idx="12">
                  <c:v>4</c:v>
                </c:pt>
                <c:pt idx="13">
                  <c:v>2</c:v>
                </c:pt>
                <c:pt idx="14">
                  <c:v>4</c:v>
                </c:pt>
                <c:pt idx="15">
                  <c:v>5</c:v>
                </c:pt>
                <c:pt idx="16">
                  <c:v>4</c:v>
                </c:pt>
                <c:pt idx="17">
                  <c:v>10</c:v>
                </c:pt>
                <c:pt idx="18">
                  <c:v>2</c:v>
                </c:pt>
                <c:pt idx="19">
                  <c:v>4</c:v>
                </c:pt>
                <c:pt idx="20">
                  <c:v>5</c:v>
                </c:pt>
                <c:pt idx="21">
                  <c:v>10</c:v>
                </c:pt>
                <c:pt idx="22">
                  <c:v>4</c:v>
                </c:pt>
                <c:pt idx="23">
                  <c:v>1.4</c:v>
                </c:pt>
                <c:pt idx="24">
                  <c:v>2.8</c:v>
                </c:pt>
                <c:pt idx="25">
                  <c:v>3.3</c:v>
                </c:pt>
              </c:numCache>
            </c:numRef>
          </c:xVal>
          <c:yVal>
            <c:numRef>
              <c:f>Sheet2!$B$82:$AA$82</c:f>
              <c:numCache>
                <c:formatCode>0%</c:formatCode>
                <c:ptCount val="26"/>
                <c:pt idx="0">
                  <c:v>0.11</c:v>
                </c:pt>
                <c:pt idx="1">
                  <c:v>0.22</c:v>
                </c:pt>
                <c:pt idx="2">
                  <c:v>4.3900000000000002E-2</c:v>
                </c:pt>
                <c:pt idx="3">
                  <c:v>4.5600000000000002E-2</c:v>
                </c:pt>
                <c:pt idx="4">
                  <c:v>4.3000000000000003E-2</c:v>
                </c:pt>
                <c:pt idx="5">
                  <c:v>0.05</c:v>
                </c:pt>
                <c:pt idx="6" formatCode="0.00%">
                  <c:v>4.1000000000000002E-2</c:v>
                </c:pt>
                <c:pt idx="7" formatCode="0.00%">
                  <c:v>0.13300000000000001</c:v>
                </c:pt>
                <c:pt idx="8" formatCode="General">
                  <c:v>0</c:v>
                </c:pt>
                <c:pt idx="9" formatCode="0.00%">
                  <c:v>0</c:v>
                </c:pt>
                <c:pt idx="10" formatCode="0.00%">
                  <c:v>1.0999999999999998E-2</c:v>
                </c:pt>
                <c:pt idx="11" formatCode="0.00%">
                  <c:v>0.42410000000000009</c:v>
                </c:pt>
                <c:pt idx="12">
                  <c:v>0.129</c:v>
                </c:pt>
                <c:pt idx="13" formatCode="0.00%">
                  <c:v>0</c:v>
                </c:pt>
                <c:pt idx="14" formatCode="0.00%">
                  <c:v>1.0000000000000004E-2</c:v>
                </c:pt>
                <c:pt idx="15" formatCode="0.00%">
                  <c:v>2.4E-2</c:v>
                </c:pt>
                <c:pt idx="16" formatCode="0.00%">
                  <c:v>1.9000000000000006E-2</c:v>
                </c:pt>
                <c:pt idx="17" formatCode="0.00%">
                  <c:v>-4.1000000000000002E-2</c:v>
                </c:pt>
                <c:pt idx="18" formatCode="0.00%">
                  <c:v>0</c:v>
                </c:pt>
                <c:pt idx="19" formatCode="0.00%">
                  <c:v>9.0000000000000028E-3</c:v>
                </c:pt>
                <c:pt idx="20" formatCode="0.00%">
                  <c:v>2.0000000000000007E-2</c:v>
                </c:pt>
                <c:pt idx="21" formatCode="0.00%">
                  <c:v>0.40830000000000011</c:v>
                </c:pt>
                <c:pt idx="22" formatCode="0.00%">
                  <c:v>0.114</c:v>
                </c:pt>
                <c:pt idx="23" formatCode="0.00%">
                  <c:v>0.15800000000000006</c:v>
                </c:pt>
                <c:pt idx="24" formatCode="0.00%">
                  <c:v>6.8900000000000003E-2</c:v>
                </c:pt>
                <c:pt idx="25" formatCode="0.00%">
                  <c:v>4.5900000000000003E-2</c:v>
                </c:pt>
              </c:numCache>
            </c:numRef>
          </c:yVal>
        </c:ser>
        <c:axId val="102526336"/>
        <c:axId val="112261760"/>
      </c:scatterChart>
      <c:valAx>
        <c:axId val="10252633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zh-CN" b="0"/>
                  <a:t>Lambda</a:t>
                </a:r>
                <a:endParaRPr lang="zh-CN" altLang="en-US" b="0"/>
              </a:p>
            </c:rich>
          </c:tx>
          <c:layout/>
        </c:title>
        <c:numFmt formatCode="General" sourceLinked="1"/>
        <c:majorTickMark val="none"/>
        <c:tickLblPos val="nextTo"/>
        <c:crossAx val="112261760"/>
        <c:crosses val="autoZero"/>
        <c:crossBetween val="midCat"/>
      </c:valAx>
      <c:valAx>
        <c:axId val="11226176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altLang="zh-CN" b="0"/>
                  <a:t>Cell </a:t>
                </a:r>
                <a:r>
                  <a:rPr lang="en-US" altLang="zh-CN" b="0" baseline="0"/>
                  <a:t> edge gain</a:t>
                </a:r>
                <a:endParaRPr lang="zh-CN" altLang="en-US" b="0"/>
              </a:p>
            </c:rich>
          </c:tx>
          <c:layout/>
        </c:title>
        <c:numFmt formatCode="0.00%" sourceLinked="1"/>
        <c:majorTickMark val="none"/>
        <c:tickLblPos val="nextTo"/>
        <c:crossAx val="102526336"/>
        <c:crosses val="autoZero"/>
        <c:crossBetween val="midCat"/>
      </c:valAx>
    </c:plotArea>
    <c:legend>
      <c:legendPos val="r"/>
      <c:layout/>
    </c:legend>
    <c:plotVisOnly val="1"/>
  </c:chart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70D9DCD1-6144-439F-8AAC-BA45904FC07E}" type="datetimeFigureOut">
              <a:rPr lang="ko-KR" altLang="en-US"/>
              <a:pPr>
                <a:defRPr/>
              </a:pPr>
              <a:t>2015-05-27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defRPr/>
            </a:pPr>
            <a:fld id="{2CB3FF54-29A1-46E6-9618-854F3CDA5A39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 smtClean="0">
              <a:latin typeface="맑은 고딕" pitchFamily="34" charset="-127"/>
            </a:endParaRPr>
          </a:p>
        </p:txBody>
      </p:sp>
      <p:sp>
        <p:nvSpPr>
          <p:cNvPr id="1024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D6A96D-DE0B-41BF-92F5-389446B7C170}" type="slidenum">
              <a:rPr lang="ko-KR" altLang="en-US" smtClean="0">
                <a:latin typeface="맑은 고딕" pitchFamily="34" charset="-127"/>
                <a:ea typeface="맑은 고딕" pitchFamily="34" charset="-127"/>
              </a:rPr>
              <a:pPr/>
              <a:t>1</a:t>
            </a:fld>
            <a:endParaRPr lang="ko-KR" altLang="en-US" smtClean="0">
              <a:latin typeface="맑은 고딕" pitchFamily="34" charset="-127"/>
              <a:ea typeface="맑은 고딕" pitchFamily="34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34E1-B09F-486D-952F-DF28F525DF5E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67F0C-39EF-43B0-BCE2-81893222A2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6FDF9-47AC-4BA1-BC34-DFA5CFD3F09D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5CA99-7D5C-40FB-ABE4-4323917F82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B2F7-67D4-45F8-9D26-574735CCAE86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44E97-19D4-4B3B-A345-8A63781B65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80B39-860E-4098-9D11-09B90991E0BC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3292B-2E98-494F-8780-B386758D74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F855F-039A-4F5E-B99C-5A5F4CB4C3DC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CE3C-EA3E-40DF-967F-C75DD0F930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7C42B-A244-4B0C-AC13-22A741B6DB38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70DEE-F5DF-4FEB-AA7A-581B346A77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D459D-4B6B-4794-AFA7-C7463813712F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8064-D13E-4AB5-9B94-84B6C65A2F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3ADEE-403A-4920-A002-9276C974FFDD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581BC-723F-4AAE-B6B9-574AFF66EC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658FF-6330-4B23-AB0D-A874B94807BB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4C3A5-EB32-457D-8C40-8EF71460C1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466FC-E517-4EB7-93A0-D6D875CC0CC2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CAF9B-C5C7-4F2C-B0E3-A4134628F8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2B376-D1CF-40C9-BD4E-C0259E121CE5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26B2B-86A0-4ABA-8FF4-1EE9424610C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CDA17978-9328-4F6E-99A9-F2D88C734914}" type="datetimeFigureOut">
              <a:rPr lang="en-US" altLang="zh-CN"/>
              <a:pPr>
                <a:defRPr/>
              </a:pPr>
              <a:t>5/27/2015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3A65C0B5-99D7-4A4F-8605-1C9B7CF674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__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__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Proposal for DMRS enhancements in EBF/FD-MIMO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629400" cy="1752600"/>
          </a:xfrm>
        </p:spPr>
        <p:txBody>
          <a:bodyPr/>
          <a:lstStyle/>
          <a:p>
            <a:pPr eaLnBrk="1" hangingPunct="1"/>
            <a:r>
              <a:rPr lang="en-GB" altLang="zh-CN" smtClean="0">
                <a:solidFill>
                  <a:srgbClr val="898989"/>
                </a:solidFill>
              </a:rPr>
              <a:t>Huawei, HiSilicon</a:t>
            </a:r>
            <a:r>
              <a:rPr lang="en-US" altLang="zh-CN" smtClean="0">
                <a:solidFill>
                  <a:srgbClr val="898989"/>
                </a:solidFill>
              </a:rPr>
              <a:t>, Nokia, Samsung, CMCC, Telecom Italia, NEC, CATR, Sony, China Unicom, Intel, ZTE, ITRI, LGE, Ericsson,</a:t>
            </a:r>
          </a:p>
        </p:txBody>
      </p:sp>
      <p:sp>
        <p:nvSpPr>
          <p:cNvPr id="2052" name="직사각형 3"/>
          <p:cNvSpPr>
            <a:spLocks noChangeArrowheads="1"/>
          </p:cNvSpPr>
          <p:nvPr/>
        </p:nvSpPr>
        <p:spPr bwMode="auto">
          <a:xfrm>
            <a:off x="0" y="-1588"/>
            <a:ext cx="4572000" cy="708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000" b="1">
                <a:latin typeface="Calibri" pitchFamily="34" charset="0"/>
              </a:rPr>
              <a:t>3GPP TSG RAN WG1#81	</a:t>
            </a:r>
            <a:endParaRPr lang="zh-CN" altLang="zh-CN" sz="2000">
              <a:latin typeface="Calibri" pitchFamily="34" charset="0"/>
            </a:endParaRPr>
          </a:p>
          <a:p>
            <a:r>
              <a:rPr lang="en-US" altLang="zh-CN" sz="2000" b="1">
                <a:latin typeface="Calibri" pitchFamily="34" charset="0"/>
              </a:rPr>
              <a:t>Fukuoka,</a:t>
            </a:r>
            <a:r>
              <a:rPr lang="zh-CN" altLang="zh-CN" sz="2000" b="1">
                <a:latin typeface="Calibri" pitchFamily="34" charset="0"/>
              </a:rPr>
              <a:t> </a:t>
            </a:r>
            <a:r>
              <a:rPr lang="en-US" altLang="zh-CN" sz="2000" b="1">
                <a:latin typeface="Calibri" pitchFamily="34" charset="0"/>
              </a:rPr>
              <a:t>Japan</a:t>
            </a:r>
            <a:r>
              <a:rPr lang="zh-CN" altLang="zh-CN" sz="2000" b="1">
                <a:latin typeface="Calibri" pitchFamily="34" charset="0"/>
              </a:rPr>
              <a:t>, 2</a:t>
            </a:r>
            <a:r>
              <a:rPr lang="en-US" altLang="zh-CN" sz="2000" b="1">
                <a:latin typeface="Calibri" pitchFamily="34" charset="0"/>
              </a:rPr>
              <a:t>5</a:t>
            </a:r>
            <a:r>
              <a:rPr lang="zh-CN" altLang="zh-CN" sz="2000" b="1">
                <a:latin typeface="Calibri" pitchFamily="34" charset="0"/>
              </a:rPr>
              <a:t>th – </a:t>
            </a:r>
            <a:r>
              <a:rPr lang="en-US" altLang="zh-CN" sz="2000" b="1">
                <a:latin typeface="Calibri" pitchFamily="34" charset="0"/>
              </a:rPr>
              <a:t>29</a:t>
            </a:r>
            <a:r>
              <a:rPr lang="zh-CN" altLang="zh-CN" sz="2000" b="1">
                <a:latin typeface="Calibri" pitchFamily="34" charset="0"/>
              </a:rPr>
              <a:t>th </a:t>
            </a:r>
            <a:r>
              <a:rPr lang="en-US" altLang="zh-CN" sz="2000" b="1">
                <a:latin typeface="Calibri" pitchFamily="34" charset="0"/>
              </a:rPr>
              <a:t>May</a:t>
            </a:r>
            <a:r>
              <a:rPr lang="zh-CN" altLang="zh-CN" sz="2000" b="1">
                <a:latin typeface="Calibri" pitchFamily="34" charset="0"/>
              </a:rPr>
              <a:t> 2015</a:t>
            </a:r>
            <a:endParaRPr lang="ko-KR" altLang="ko-KR" sz="2000">
              <a:latin typeface="Calibri" pitchFamily="34" charset="0"/>
              <a:ea typeface="맑은 고딕" pitchFamily="34" charset="-127"/>
            </a:endParaRPr>
          </a:p>
        </p:txBody>
      </p:sp>
      <p:sp>
        <p:nvSpPr>
          <p:cNvPr id="2053" name="직사각형 4"/>
          <p:cNvSpPr>
            <a:spLocks noChangeArrowheads="1"/>
          </p:cNvSpPr>
          <p:nvPr/>
        </p:nvSpPr>
        <p:spPr bwMode="auto">
          <a:xfrm>
            <a:off x="7543800" y="0"/>
            <a:ext cx="131638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>
                <a:latin typeface="Calibri" pitchFamily="34" charset="0"/>
                <a:ea typeface="맑은 고딕" pitchFamily="34" charset="-127"/>
              </a:rPr>
              <a:t>R1-153592</a:t>
            </a:r>
            <a:endParaRPr lang="ko-KR" altLang="ko-KR" sz="2000" dirty="0">
              <a:latin typeface="Calibri" pitchFamily="34" charset="0"/>
              <a:ea typeface="맑은 고딕" pitchFamily="34" charset="-127"/>
            </a:endParaRP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133350" y="1125538"/>
            <a:ext cx="3600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Calibri" pitchFamily="34" charset="0"/>
              </a:rPr>
              <a:t>Agenda 6.2.5.3</a:t>
            </a:r>
            <a:endParaRPr lang="zh-CN" altLang="en-US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686800" cy="51816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sz="4000" dirty="0" smtClean="0">
                <a:latin typeface="+mj-lt"/>
                <a:cs typeface="Times New Roman" pitchFamily="18" charset="0"/>
              </a:rPr>
              <a:t>  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sz="4000" dirty="0" smtClean="0">
                <a:latin typeface="+mj-lt"/>
                <a:cs typeface="Times New Roman" pitchFamily="18" charset="0"/>
              </a:rPr>
              <a:t>In RAN1#80 meeting, there are 5 categories for DMRS enhancements </a:t>
            </a:r>
            <a:r>
              <a:rPr lang="en-GB" altLang="zh-CN" sz="4000" dirty="0" smtClean="0">
                <a:cs typeface="Times New Roman" pitchFamily="18" charset="0"/>
              </a:rPr>
              <a:t>in EBF/FD-MIMO were proposed</a:t>
            </a:r>
            <a:r>
              <a:rPr lang="en-GB" altLang="zh-CN" sz="4000" dirty="0" smtClean="0">
                <a:latin typeface="+mj-lt"/>
                <a:cs typeface="Times New Roman" pitchFamily="18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dirty="0" smtClean="0"/>
              <a:t>Alt. 1: 12 DM-RS REs with OCC = 4 for up to total 4 layers per scrambling sequence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dirty="0" smtClean="0"/>
              <a:t>Alt. 2: 24 DM-RS REs with OCC = 2 for up to total 4 layers per scrambling sequence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dirty="0" smtClean="0"/>
              <a:t>Alt. 3: 24 DM-RS REs with OCC = 4 for up to total 8 layers per scrambling sequence</a:t>
            </a:r>
          </a:p>
          <a:p>
            <a:pPr lvl="1">
              <a:defRPr/>
            </a:pPr>
            <a:r>
              <a:rPr lang="en-GB" altLang="zh-CN" dirty="0" smtClean="0"/>
              <a:t>Alt. 4: DM-RS estimation accuracy improvement by advanced receiver assuming interference channel estimation</a:t>
            </a:r>
            <a:endParaRPr lang="zh-CN" altLang="zh-CN" dirty="0" smtClean="0"/>
          </a:p>
          <a:p>
            <a:pPr lvl="1">
              <a:defRPr/>
            </a:pPr>
            <a:r>
              <a:rPr lang="en-GB" altLang="zh-CN" dirty="0" smtClean="0"/>
              <a:t>Alt. 5: Larger PRG size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400" dirty="0" smtClean="0">
              <a:latin typeface="+mj-lt"/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400" dirty="0" smtClean="0">
              <a:latin typeface="+mj-lt"/>
              <a:cs typeface="Times New Roman" pitchFamily="18" charset="0"/>
            </a:endParaRPr>
          </a:p>
          <a:p>
            <a:pPr marL="342900" lvl="1" indent="-34290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1000" y="990600"/>
            <a:ext cx="8686800" cy="5867400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sz="4000" dirty="0" smtClean="0">
                <a:latin typeface="+mj-lt"/>
                <a:cs typeface="Times New Roman" pitchFamily="18" charset="0"/>
              </a:rPr>
              <a:t>    Capture the following potential DMRS standard enhancements in the TR: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3200" dirty="0" smtClean="0"/>
              <a:t>Alt. 1: 12 DM-RS REs with OCC = 4 for up to total 4 layers per scrambling sequence, This alternative allows up to total 4 layers per scrambling sequence</a:t>
            </a:r>
            <a:endParaRPr lang="zh-CN" altLang="zh-CN" sz="3200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3200" dirty="0" smtClean="0"/>
              <a:t>Alt. 2: 24 DM-RS REs with OCC = 2 for up to total 4 layers per scrambling sequence, This alternative allows up to total 4 layers per scrambling sequence</a:t>
            </a:r>
            <a:endParaRPr lang="zh-CN" altLang="zh-CN" sz="3200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3200" dirty="0" smtClean="0"/>
              <a:t>Alt. 3: 24 DM-RS REs with OCC = 4 for up to total 8 layers per scrambling sequence, This alternative allows up to total 8 layers per scrambling sequence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r>
              <a:rPr lang="en-GB" altLang="zh-CN" sz="3200" dirty="0" smtClean="0"/>
              <a:t>Alt. 4: DM-RS estimation accuracy improvement by advanced receiver assuming interference channel estimation</a:t>
            </a:r>
            <a:endParaRPr lang="zh-CN" altLang="zh-CN" sz="3200" dirty="0" smtClean="0"/>
          </a:p>
          <a:p>
            <a:pPr lvl="1">
              <a:defRPr/>
            </a:pPr>
            <a:r>
              <a:rPr lang="en-GB" altLang="zh-CN" sz="3200" dirty="0" smtClean="0"/>
              <a:t>Alt. 5: Larger PRG size</a:t>
            </a:r>
            <a:endParaRPr lang="zh-CN" altLang="zh-CN" sz="3200" dirty="0" smtClean="0"/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–"/>
              <a:defRPr/>
            </a:pP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400" dirty="0" smtClean="0">
              <a:latin typeface="+mj-lt"/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400" dirty="0" smtClean="0">
              <a:latin typeface="+mj-lt"/>
              <a:cs typeface="Times New Roman" pitchFamily="18" charset="0"/>
            </a:endParaRPr>
          </a:p>
          <a:p>
            <a:pPr marL="342900" lvl="1" indent="-34290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graphicFrame>
        <p:nvGraphicFramePr>
          <p:cNvPr id="5123" name="图表 6"/>
          <p:cNvGraphicFramePr>
            <a:graphicFrameLocks/>
          </p:cNvGraphicFramePr>
          <p:nvPr/>
        </p:nvGraphicFramePr>
        <p:xfrm>
          <a:off x="482600" y="787400"/>
          <a:ext cx="7874000" cy="5207000"/>
        </p:xfrm>
        <a:graphic>
          <a:graphicData uri="http://schemas.openxmlformats.org/presentationml/2006/ole">
            <p:oleObj spid="_x0000_s5123" r:id="rId3" imgW="7876715" imgH="5206435" progId="Excel.Chart.8">
              <p:embed/>
            </p:oleObj>
          </a:graphicData>
        </a:graphic>
      </p:graphicFrame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1066800" y="6019800"/>
            <a:ext cx="525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/>
              <a:t>Note: Baseline 1: 2 scrambling sequences</a:t>
            </a:r>
          </a:p>
          <a:p>
            <a:r>
              <a:rPr lang="en-US" altLang="zh-CN" sz="1600"/>
              <a:t>          Baseline 2: 1 scrambling sequence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altLang="zh-CN" smtClean="0"/>
              <a:t>Proposal </a:t>
            </a:r>
            <a:endParaRPr lang="zh-CN" altLang="en-US" smtClean="0"/>
          </a:p>
        </p:txBody>
      </p:sp>
      <p:graphicFrame>
        <p:nvGraphicFramePr>
          <p:cNvPr id="6147" name="图表 9"/>
          <p:cNvGraphicFramePr>
            <a:graphicFrameLocks/>
          </p:cNvGraphicFramePr>
          <p:nvPr/>
        </p:nvGraphicFramePr>
        <p:xfrm>
          <a:off x="635000" y="939800"/>
          <a:ext cx="7950200" cy="4826000"/>
        </p:xfrm>
        <a:graphic>
          <a:graphicData uri="http://schemas.openxmlformats.org/presentationml/2006/ole">
            <p:oleObj spid="_x0000_s6147" r:id="rId3" imgW="7949873" imgH="4828450" progId="Excel.Chart.8">
              <p:embed/>
            </p:oleObj>
          </a:graphicData>
        </a:graphic>
      </p:graphicFrame>
      <p:sp>
        <p:nvSpPr>
          <p:cNvPr id="6148" name="TextBox 11"/>
          <p:cNvSpPr txBox="1">
            <a:spLocks noChangeArrowheads="1"/>
          </p:cNvSpPr>
          <p:nvPr/>
        </p:nvSpPr>
        <p:spPr bwMode="auto">
          <a:xfrm>
            <a:off x="1066800" y="5867400"/>
            <a:ext cx="525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/>
              <a:t>Note: Baseline 1: 2 scrambling sequences</a:t>
            </a:r>
          </a:p>
          <a:p>
            <a:r>
              <a:rPr lang="en-US" altLang="zh-CN" sz="1600"/>
              <a:t>          Baseline 2: 1 scrambling sequence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smtClean="0"/>
              <a:t>Proposal</a:t>
            </a:r>
            <a:endParaRPr lang="zh-CN" altLang="en-US" smtClean="0"/>
          </a:p>
        </p:txBody>
      </p:sp>
      <p:graphicFrame>
        <p:nvGraphicFramePr>
          <p:cNvPr id="4" name="图表 3"/>
          <p:cNvGraphicFramePr/>
          <p:nvPr/>
        </p:nvGraphicFramePr>
        <p:xfrm>
          <a:off x="762000" y="1066800"/>
          <a:ext cx="75438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2" name="TextBox 4"/>
          <p:cNvSpPr txBox="1">
            <a:spLocks noChangeArrowheads="1"/>
          </p:cNvSpPr>
          <p:nvPr/>
        </p:nvSpPr>
        <p:spPr bwMode="auto">
          <a:xfrm>
            <a:off x="1295400" y="6096000"/>
            <a:ext cx="525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/>
              <a:t>Note: Baseline 1: 2 scrambling sequences</a:t>
            </a:r>
          </a:p>
          <a:p>
            <a:r>
              <a:rPr lang="en-US" altLang="zh-CN" sz="1600"/>
              <a:t>          Baseline 2: 1 scrambling sequence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Proposals</a:t>
            </a:r>
            <a:endParaRPr lang="ko-KR" altLang="en-US" smtClean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800" dirty="0" smtClean="0">
                <a:latin typeface="+mj-lt"/>
                <a:cs typeface="Times New Roman" pitchFamily="18" charset="0"/>
              </a:rPr>
              <a:t>It is proposed to capture the figures </a:t>
            </a:r>
            <a:r>
              <a:rPr lang="en-GB" altLang="zh-CN" sz="2800" dirty="0" smtClean="0">
                <a:latin typeface="+mj-lt"/>
                <a:cs typeface="Times New Roman" pitchFamily="18" charset="0"/>
              </a:rPr>
              <a:t>in slide 4-6 and </a:t>
            </a:r>
            <a:r>
              <a:rPr lang="en-GB" altLang="zh-CN" sz="2800" dirty="0" smtClean="0">
                <a:latin typeface="+mj-lt"/>
                <a:cs typeface="Times New Roman" pitchFamily="18" charset="0"/>
              </a:rPr>
              <a:t>the following observations in TR: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400" dirty="0" smtClean="0">
                <a:latin typeface="+mj-lt"/>
                <a:cs typeface="Times New Roman" pitchFamily="18" charset="0"/>
              </a:rPr>
              <a:t> DMRS enhancements provide  </a:t>
            </a:r>
            <a:r>
              <a:rPr lang="en-GB" altLang="zh-CN" sz="2400" dirty="0" smtClean="0">
                <a:latin typeface="+mj-lt"/>
                <a:cs typeface="Times New Roman" pitchFamily="18" charset="0"/>
              </a:rPr>
              <a:t>[-6.03% </a:t>
            </a:r>
            <a:r>
              <a:rPr lang="en-GB" altLang="zh-CN" sz="2400" dirty="0" smtClean="0">
                <a:latin typeface="+mj-lt"/>
                <a:cs typeface="Times New Roman" pitchFamily="18" charset="0"/>
              </a:rPr>
              <a:t>, 57.68%] and [-4.74%, 102</a:t>
            </a:r>
            <a:r>
              <a:rPr lang="en-GB" altLang="zh-CN" sz="2400" dirty="0" smtClean="0">
                <a:latin typeface="+mj-lt"/>
                <a:cs typeface="Times New Roman" pitchFamily="18" charset="0"/>
              </a:rPr>
              <a:t>%] cell-average </a:t>
            </a:r>
            <a:r>
              <a:rPr lang="en-GB" altLang="zh-CN" sz="2400" dirty="0" smtClean="0">
                <a:latin typeface="+mj-lt"/>
                <a:cs typeface="Times New Roman" pitchFamily="18" charset="0"/>
              </a:rPr>
              <a:t>and cell edge performance gain respectively across all of the </a:t>
            </a:r>
            <a:r>
              <a:rPr lang="en-GB" altLang="zh-CN" sz="2400" dirty="0" smtClean="0">
                <a:latin typeface="+mj-lt"/>
                <a:cs typeface="Times New Roman" pitchFamily="18" charset="0"/>
              </a:rPr>
              <a:t>scenarios</a:t>
            </a:r>
          </a:p>
          <a:p>
            <a:pPr lvl="2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000" dirty="0" smtClean="0">
                <a:latin typeface="+mj-lt"/>
                <a:cs typeface="Times New Roman" pitchFamily="18" charset="0"/>
              </a:rPr>
              <a:t>For full buffer, the range of performance gain is [-6.03%, 57.68%] and [-4.74%~21.04%] for cell-average and cell edge respectively</a:t>
            </a:r>
          </a:p>
          <a:p>
            <a:pPr lvl="2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000" dirty="0" smtClean="0">
                <a:latin typeface="+mj-lt"/>
                <a:cs typeface="Times New Roman" pitchFamily="18" charset="0"/>
              </a:rPr>
              <a:t>For FTP, </a:t>
            </a:r>
            <a:r>
              <a:rPr lang="en-GB" altLang="zh-CN" sz="2000" dirty="0" smtClean="0">
                <a:cs typeface="Times New Roman" pitchFamily="18" charset="0"/>
              </a:rPr>
              <a:t>the range of performance gain is </a:t>
            </a:r>
            <a:r>
              <a:rPr lang="en-GB" altLang="zh-CN" sz="2000" dirty="0" smtClean="0">
                <a:cs typeface="Times New Roman" pitchFamily="18" charset="0"/>
              </a:rPr>
              <a:t>[-3.17%, 17%] </a:t>
            </a:r>
            <a:r>
              <a:rPr lang="en-GB" altLang="zh-CN" sz="2000" dirty="0" smtClean="0">
                <a:cs typeface="Times New Roman" pitchFamily="18" charset="0"/>
              </a:rPr>
              <a:t>and [-</a:t>
            </a:r>
            <a:r>
              <a:rPr lang="en-GB" altLang="zh-CN" sz="2000" dirty="0" smtClean="0">
                <a:cs typeface="Times New Roman" pitchFamily="18" charset="0"/>
              </a:rPr>
              <a:t>4.1%~102%] </a:t>
            </a:r>
            <a:r>
              <a:rPr lang="en-GB" altLang="zh-CN" sz="2000" dirty="0" smtClean="0">
                <a:cs typeface="Times New Roman" pitchFamily="18" charset="0"/>
              </a:rPr>
              <a:t>for cell-average and cell edge respectively</a:t>
            </a:r>
            <a:endParaRPr lang="en-GB" altLang="zh-CN" sz="2000" dirty="0" smtClean="0">
              <a:latin typeface="+mj-lt"/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altLang="zh-CN" sz="2400" dirty="0" smtClean="0">
                <a:latin typeface="+mj-lt"/>
                <a:cs typeface="Times New Roman" pitchFamily="18" charset="0"/>
              </a:rPr>
              <a:t>From the performance perspective, DMRS enhancements are beneficial for EBF/FD-MIMO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altLang="zh-CN" sz="2800" dirty="0" smtClean="0">
              <a:latin typeface="+mj-lt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altLang="zh-CN" sz="2800" dirty="0" smtClean="0">
              <a:latin typeface="+mj-lt"/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4778</TotalTime>
  <Words>448</Words>
  <Application>Microsoft Office PowerPoint</Application>
  <PresentationFormat>全屏显示(4:3)</PresentationFormat>
  <Paragraphs>51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Calibri</vt:lpstr>
      <vt:lpstr>맑은 고딕</vt:lpstr>
      <vt:lpstr>Times New Roman</vt:lpstr>
      <vt:lpstr>Wingdings</vt:lpstr>
      <vt:lpstr>Office Theme</vt:lpstr>
      <vt:lpstr>Microsoft Office Excel 图表</vt:lpstr>
      <vt:lpstr>Proposal for DMRS enhancements in EBF/FD-MIMO</vt:lpstr>
      <vt:lpstr>Background</vt:lpstr>
      <vt:lpstr>Proposal</vt:lpstr>
      <vt:lpstr>Proposal</vt:lpstr>
      <vt:lpstr>Proposal </vt:lpstr>
      <vt:lpstr>Proposal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feedback enhancements</dc:title>
  <dc:creator>Young Han Nam</dc:creator>
  <cp:lastModifiedBy>bWX178403</cp:lastModifiedBy>
  <cp:revision>235</cp:revision>
  <dcterms:created xsi:type="dcterms:W3CDTF">2015-02-08T03:04:33Z</dcterms:created>
  <dcterms:modified xsi:type="dcterms:W3CDTF">2015-05-27T06:47:06Z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(3)im+D6klH20Lk0VQPp2349BtcCDYgjFuLaBoEZ0a4fLAmC3EMZhoLabLbdjGHysnC0MHrK3LN_x000d_
o8MWteDIrU3PpZ4GrgPgrtaNWt99BTnCa8l9cSDWGlYHmAv3N8XCJETZpfFrab+V5zdajoI5_x000d_
uSuvGvOidB5RDXQqR0hmDsUqiH74o3tRAB7JiRjAoVwvcji4VlyJ0ePIpCar3FvlscKK/rxD_x000d_
z2iNXvdzPiy6tYtGD5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vqRVz7Ja4R2jUy+E8BfIxtuonHnZx2SnCWNwxHW1Ke889ChjvKmUIx_x000d_
1qgqTbJd/UQ9eBk94F+5+JdUntBXNKyk0lpkfjwYWjJCkGlq7YW3NO3h/nPFAHg1VtJd21B9_x000d_
d5CYoiWPK819PpQjLyVytfV6gxM23ki+LKIKamVnIq264rVDoY/5q7MB7LLnRpA02TO37N2i_x000d_
8Y7rrAt6SrXiE9VTsmRM4Gxx1i3CzCU4HWXT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i2U9dqs+kHf82gNcGFlifracVsW33bAwm8YZ_x000d_
vCy5Z3yJfoPoRNiWvHFANfCLstH95tdWlxp9f4LCtED89wq5yAsFU5yEoafJwD33IEpuAF87_x000d_
0venLxY6Psjq21JQXkt/fQ==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1432692365</vt:lpwstr>
  </property>
</Properties>
</file>