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325" r:id="rId8"/>
    <p:sldId id="327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1" d="100"/>
          <a:sy n="61" d="100"/>
        </p:scale>
        <p:origin x="-714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EEDF0-BFA5-4125-8473-CB862D05DCF7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6C1F0-2352-4AE8-B32F-A701240391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633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1DF64-895E-4F9B-988F-9AA5072E1EE7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715F5-8A51-4D7D-A3AC-CC28154902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27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9B001-6BCE-492A-984C-2069F19BD86C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A2A74-A9F0-490E-93CE-19C5F3AB91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900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5D884-81FA-4349-A869-A6C743440854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FFF06-016B-43A3-9DBC-2CEE703A16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625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F86EF-F655-4ECD-9707-FF68563C0DA2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B232A-C49A-4E04-B8B0-7E696A062D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396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77A82-77D5-472A-9505-C3E16B2868CE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2F970-AB0C-49D6-81A5-4E04B8B35C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121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A6EB6-695E-4758-BD27-73F827A3DF4C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5A270-90A7-4328-B2CD-6D74A8BFAD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332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EA398-B60B-4B7F-8B34-4DD0E0DD5572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CCC96-72CD-4A4B-B4AF-8CCB73ADAE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0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71C6D-7297-4F32-A46A-B63347E0D5BF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65A39-75CD-4E0A-83AA-A4DDB9CBAB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475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FC3A9-AF8E-4C9B-87A6-083A9CD7E981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A4D5C-C93C-4A09-BADD-BE71FFEA72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31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90673-C957-4F13-8338-343B16CBC6C3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9FBC2-CC0A-44D4-B8AB-DCE26AE69F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239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30E89A3-3CAF-45CB-AC81-3C1729188AF0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A3AC8C-89B7-4394-8E1E-EB2FB071E2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WF on D2D Doppler Modeling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Qualcomm, </a:t>
            </a:r>
            <a:r>
              <a:rPr lang="en-US" dirty="0" err="1" smtClean="0"/>
              <a:t>Anite</a:t>
            </a:r>
            <a:r>
              <a:rPr lang="en-US" dirty="0" smtClean="0"/>
              <a:t>, RIM, Intel, III, General Dynamics Broadband</a:t>
            </a:r>
            <a:endParaRPr 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zh-CN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73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R1-13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2803</a:t>
            </a:r>
            <a:endParaRPr lang="en-US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Fukuoka,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Japan</a:t>
            </a:r>
            <a:endParaRPr lang="en-GB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 eaLnBrk="0" hangingPunct="0"/>
            <a:r>
              <a:rPr lang="en-GB" altLang="zh-CN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May 20</a:t>
            </a:r>
            <a:r>
              <a:rPr lang="en-GB" altLang="zh-CN" sz="2000" b="1" baseline="30000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th</a:t>
            </a:r>
            <a:r>
              <a:rPr lang="en-GB" altLang="zh-CN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 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– 24</a:t>
            </a:r>
            <a:r>
              <a:rPr lang="en-GB" altLang="zh-CN" sz="2000" b="1" baseline="30000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th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, 2013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524000"/>
            <a:ext cx="21859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kumimoji="1" lang="en-US" altLang="ko-KR" dirty="0">
                <a:latin typeface="Times New Roman" pitchFamily="18" charset="0"/>
                <a:cs typeface="Times New Roman" pitchFamily="18" charset="0"/>
              </a:rPr>
              <a:t>Agenda item:  </a:t>
            </a:r>
            <a:r>
              <a:rPr kumimoji="1" lang="en-US" altLang="ko-KR" dirty="0" smtClean="0">
                <a:latin typeface="Times New Roman" pitchFamily="18" charset="0"/>
                <a:cs typeface="Times New Roman" pitchFamily="18" charset="0"/>
              </a:rPr>
              <a:t>6.2.7.2</a:t>
            </a:r>
            <a:endParaRPr kumimoji="1" lang="ko-KR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Doppler Modeling For D2D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</a:rPr>
              <a:t>Symmetric angular spread distribution and dual mobility corrections</a:t>
            </a:r>
          </a:p>
          <a:p>
            <a:pPr lvl="1" eaLnBrk="1" hangingPunct="1">
              <a:buFont typeface="Arial" pitchFamily="34" charset="0"/>
              <a:buChar char="–"/>
              <a:defRPr/>
            </a:pPr>
            <a:r>
              <a:rPr lang="en-US" dirty="0" smtClean="0">
                <a:solidFill>
                  <a:srgbClr val="000000"/>
                </a:solidFill>
              </a:rPr>
              <a:t>Amend the ITU-R </a:t>
            </a:r>
            <a:r>
              <a:rPr lang="en-US" dirty="0" err="1" smtClean="0">
                <a:solidFill>
                  <a:srgbClr val="000000"/>
                </a:solidFill>
              </a:rPr>
              <a:t>UMi</a:t>
            </a:r>
            <a:r>
              <a:rPr lang="en-US" dirty="0" smtClean="0">
                <a:solidFill>
                  <a:srgbClr val="000000"/>
                </a:solidFill>
              </a:rPr>
              <a:t>/</a:t>
            </a:r>
            <a:r>
              <a:rPr lang="en-US" dirty="0" err="1" smtClean="0">
                <a:solidFill>
                  <a:srgbClr val="000000"/>
                </a:solidFill>
              </a:rPr>
              <a:t>InH</a:t>
            </a:r>
            <a:r>
              <a:rPr lang="en-US" dirty="0" smtClean="0">
                <a:solidFill>
                  <a:srgbClr val="000000"/>
                </a:solidFill>
              </a:rPr>
              <a:t> model to incorporate dual mobility </a:t>
            </a:r>
          </a:p>
          <a:p>
            <a:pPr marL="1085850" lvl="2" eaLnBrk="1" hangingPunct="1"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</a:rPr>
              <a:t>V</a:t>
            </a:r>
            <a:r>
              <a:rPr lang="en-US" baseline="-25000" dirty="0" smtClean="0">
                <a:solidFill>
                  <a:srgbClr val="000000"/>
                </a:solidFill>
              </a:rPr>
              <a:t>TX</a:t>
            </a:r>
            <a:r>
              <a:rPr lang="en-US" dirty="0" smtClean="0">
                <a:solidFill>
                  <a:srgbClr val="000000"/>
                </a:solidFill>
              </a:rPr>
              <a:t> (UE1) and V</a:t>
            </a:r>
            <a:r>
              <a:rPr lang="en-US" baseline="-25000" dirty="0" smtClean="0">
                <a:solidFill>
                  <a:srgbClr val="000000"/>
                </a:solidFill>
              </a:rPr>
              <a:t>RX  </a:t>
            </a:r>
            <a:r>
              <a:rPr lang="en-US" dirty="0" smtClean="0">
                <a:solidFill>
                  <a:srgbClr val="000000"/>
                </a:solidFill>
              </a:rPr>
              <a:t>(UE2) parameters separately with phase change per sub-path</a:t>
            </a:r>
          </a:p>
          <a:p>
            <a:pPr marL="285750" eaLnBrk="1" hangingPunct="1"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</a:rPr>
              <a:t>D</a:t>
            </a:r>
            <a:r>
              <a:rPr lang="en-US" dirty="0" smtClean="0">
                <a:solidFill>
                  <a:srgbClr val="000000"/>
                </a:solidFill>
              </a:rPr>
              <a:t>irection of Travel (velocity vector) independent and random</a:t>
            </a:r>
          </a:p>
          <a:p>
            <a:pPr marL="285750" eaLnBrk="1" hangingPunct="1"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</a:rPr>
              <a:t>Doppler is determined by path </a:t>
            </a:r>
            <a:r>
              <a:rPr lang="en-US" dirty="0" smtClean="0">
                <a:solidFill>
                  <a:srgbClr val="000000"/>
                </a:solidFill>
              </a:rPr>
              <a:t>AOA/OA</a:t>
            </a:r>
          </a:p>
          <a:p>
            <a:pPr marL="685800" lvl="1" eaLnBrk="1" hangingPunct="1">
              <a:buFont typeface="Arial" pitchFamily="34" charset="0"/>
              <a:buChar char="–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</a:rPr>
              <a:t>++++++++</a:t>
            </a: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685800" lvl="1" eaLnBrk="1" hangingPunct="1">
              <a:buFont typeface="Arial" pitchFamily="34" charset="0"/>
              <a:buChar char="–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1085850" lvl="2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1085850" lvl="2" eaLnBrk="1" hangingPunct="1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099" name="Object 5"/>
          <p:cNvGraphicFramePr>
            <a:graphicFrameLocks noChangeAspect="1"/>
          </p:cNvGraphicFramePr>
          <p:nvPr/>
        </p:nvGraphicFramePr>
        <p:xfrm>
          <a:off x="457200" y="63500"/>
          <a:ext cx="8281988" cy="351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8" name="Picture" r:id="rId3" imgW="5880248" imgH="2497426" progId="Word.Picture.8">
                  <p:embed/>
                </p:oleObj>
              </mc:Choice>
              <mc:Fallback>
                <p:oleObj name="Picture" r:id="rId3" imgW="5880248" imgH="2497426" progId="Word.Picture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63500"/>
                        <a:ext cx="8281988" cy="351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100" name="Group 5"/>
          <p:cNvGrpSpPr>
            <a:grpSpLocks noChangeAspect="1"/>
          </p:cNvGrpSpPr>
          <p:nvPr/>
        </p:nvGrpSpPr>
        <p:grpSpPr bwMode="auto">
          <a:xfrm>
            <a:off x="233363" y="3565525"/>
            <a:ext cx="8148637" cy="1539875"/>
            <a:chOff x="332" y="3258"/>
            <a:chExt cx="4965" cy="938"/>
          </a:xfrm>
        </p:grpSpPr>
        <p:sp>
          <p:nvSpPr>
            <p:cNvPr id="4104" name="AutoShape 4"/>
            <p:cNvSpPr>
              <a:spLocks noChangeAspect="1" noChangeArrowheads="1" noTextEdit="1"/>
            </p:cNvSpPr>
            <p:nvPr/>
          </p:nvSpPr>
          <p:spPr bwMode="auto">
            <a:xfrm>
              <a:off x="332" y="3626"/>
              <a:ext cx="647" cy="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5" name="Line 6"/>
            <p:cNvSpPr>
              <a:spLocks noChangeShapeType="1"/>
            </p:cNvSpPr>
            <p:nvPr/>
          </p:nvSpPr>
          <p:spPr bwMode="auto">
            <a:xfrm>
              <a:off x="1155" y="3415"/>
              <a:ext cx="0" cy="360"/>
            </a:xfrm>
            <a:prstGeom prst="line">
              <a:avLst/>
            </a:prstGeom>
            <a:noFill/>
            <a:ln w="1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6" name="Line 7"/>
            <p:cNvSpPr>
              <a:spLocks noChangeShapeType="1"/>
            </p:cNvSpPr>
            <p:nvPr/>
          </p:nvSpPr>
          <p:spPr bwMode="auto">
            <a:xfrm>
              <a:off x="1120" y="3415"/>
              <a:ext cx="0" cy="360"/>
            </a:xfrm>
            <a:prstGeom prst="line">
              <a:avLst/>
            </a:prstGeom>
            <a:noFill/>
            <a:ln w="1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7" name="Line 8"/>
            <p:cNvSpPr>
              <a:spLocks noChangeShapeType="1"/>
            </p:cNvSpPr>
            <p:nvPr/>
          </p:nvSpPr>
          <p:spPr bwMode="auto">
            <a:xfrm>
              <a:off x="1516" y="3415"/>
              <a:ext cx="0" cy="360"/>
            </a:xfrm>
            <a:prstGeom prst="line">
              <a:avLst/>
            </a:prstGeom>
            <a:noFill/>
            <a:ln w="1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8" name="Line 9"/>
            <p:cNvSpPr>
              <a:spLocks noChangeShapeType="1"/>
            </p:cNvSpPr>
            <p:nvPr/>
          </p:nvSpPr>
          <p:spPr bwMode="auto">
            <a:xfrm>
              <a:off x="1481" y="3415"/>
              <a:ext cx="0" cy="360"/>
            </a:xfrm>
            <a:prstGeom prst="line">
              <a:avLst/>
            </a:prstGeom>
            <a:noFill/>
            <a:ln w="1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9" name="Rectangle 10"/>
            <p:cNvSpPr>
              <a:spLocks noChangeArrowheads="1"/>
            </p:cNvSpPr>
            <p:nvPr/>
          </p:nvSpPr>
          <p:spPr bwMode="auto">
            <a:xfrm>
              <a:off x="1897" y="3258"/>
              <a:ext cx="230" cy="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5000">
                  <a:solidFill>
                    <a:srgbClr val="000000"/>
                  </a:solidFill>
                  <a:latin typeface="Symbol" pitchFamily="18" charset="2"/>
                </a:rPr>
                <a:t>(</a:t>
              </a:r>
              <a:endParaRPr lang="en-US"/>
            </a:p>
          </p:txBody>
        </p:sp>
        <p:sp>
          <p:nvSpPr>
            <p:cNvPr id="4110" name="Rectangle 11"/>
            <p:cNvSpPr>
              <a:spLocks noChangeArrowheads="1"/>
            </p:cNvSpPr>
            <p:nvPr/>
          </p:nvSpPr>
          <p:spPr bwMode="auto">
            <a:xfrm>
              <a:off x="2944" y="3258"/>
              <a:ext cx="230" cy="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5000">
                  <a:solidFill>
                    <a:srgbClr val="000000"/>
                  </a:solidFill>
                  <a:latin typeface="Symbol" pitchFamily="18" charset="2"/>
                </a:rPr>
                <a:t>)</a:t>
              </a:r>
              <a:endParaRPr lang="en-US"/>
            </a:p>
          </p:txBody>
        </p:sp>
        <p:sp>
          <p:nvSpPr>
            <p:cNvPr id="4111" name="Line 12"/>
            <p:cNvSpPr>
              <a:spLocks noChangeShapeType="1"/>
            </p:cNvSpPr>
            <p:nvPr/>
          </p:nvSpPr>
          <p:spPr bwMode="auto">
            <a:xfrm>
              <a:off x="3282" y="3415"/>
              <a:ext cx="0" cy="360"/>
            </a:xfrm>
            <a:prstGeom prst="line">
              <a:avLst/>
            </a:prstGeom>
            <a:noFill/>
            <a:ln w="1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2" name="Line 13"/>
            <p:cNvSpPr>
              <a:spLocks noChangeShapeType="1"/>
            </p:cNvSpPr>
            <p:nvPr/>
          </p:nvSpPr>
          <p:spPr bwMode="auto">
            <a:xfrm>
              <a:off x="3246" y="3415"/>
              <a:ext cx="0" cy="360"/>
            </a:xfrm>
            <a:prstGeom prst="line">
              <a:avLst/>
            </a:prstGeom>
            <a:noFill/>
            <a:ln w="1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3" name="Line 14"/>
            <p:cNvSpPr>
              <a:spLocks noChangeShapeType="1"/>
            </p:cNvSpPr>
            <p:nvPr/>
          </p:nvSpPr>
          <p:spPr bwMode="auto">
            <a:xfrm>
              <a:off x="3622" y="3415"/>
              <a:ext cx="0" cy="360"/>
            </a:xfrm>
            <a:prstGeom prst="line">
              <a:avLst/>
            </a:prstGeom>
            <a:noFill/>
            <a:ln w="1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4" name="Line 15"/>
            <p:cNvSpPr>
              <a:spLocks noChangeShapeType="1"/>
            </p:cNvSpPr>
            <p:nvPr/>
          </p:nvSpPr>
          <p:spPr bwMode="auto">
            <a:xfrm>
              <a:off x="3587" y="3415"/>
              <a:ext cx="0" cy="360"/>
            </a:xfrm>
            <a:prstGeom prst="line">
              <a:avLst/>
            </a:prstGeom>
            <a:noFill/>
            <a:ln w="1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5" name="Rectangle 16"/>
            <p:cNvSpPr>
              <a:spLocks noChangeArrowheads="1"/>
            </p:cNvSpPr>
            <p:nvPr/>
          </p:nvSpPr>
          <p:spPr bwMode="auto">
            <a:xfrm>
              <a:off x="4003" y="3258"/>
              <a:ext cx="230" cy="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5000">
                  <a:solidFill>
                    <a:srgbClr val="000000"/>
                  </a:solidFill>
                  <a:latin typeface="Symbol" pitchFamily="18" charset="2"/>
                </a:rPr>
                <a:t>(</a:t>
              </a:r>
              <a:endParaRPr lang="en-US"/>
            </a:p>
          </p:txBody>
        </p:sp>
        <p:sp>
          <p:nvSpPr>
            <p:cNvPr id="4116" name="Rectangle 17"/>
            <p:cNvSpPr>
              <a:spLocks noChangeArrowheads="1"/>
            </p:cNvSpPr>
            <p:nvPr/>
          </p:nvSpPr>
          <p:spPr bwMode="auto">
            <a:xfrm>
              <a:off x="5067" y="3258"/>
              <a:ext cx="230" cy="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5000">
                  <a:solidFill>
                    <a:srgbClr val="000000"/>
                  </a:solidFill>
                  <a:latin typeface="Symbol" pitchFamily="18" charset="2"/>
                </a:rPr>
                <a:t>)</a:t>
              </a:r>
              <a:endParaRPr lang="en-US"/>
            </a:p>
          </p:txBody>
        </p:sp>
        <p:sp>
          <p:nvSpPr>
            <p:cNvPr id="4117" name="Line 18"/>
            <p:cNvSpPr>
              <a:spLocks noChangeShapeType="1"/>
            </p:cNvSpPr>
            <p:nvPr/>
          </p:nvSpPr>
          <p:spPr bwMode="auto">
            <a:xfrm>
              <a:off x="1094" y="3813"/>
              <a:ext cx="3972" cy="0"/>
            </a:xfrm>
            <a:prstGeom prst="line">
              <a:avLst/>
            </a:prstGeom>
            <a:noFill/>
            <a:ln w="1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8" name="Rectangle 19"/>
            <p:cNvSpPr>
              <a:spLocks noChangeArrowheads="1"/>
            </p:cNvSpPr>
            <p:nvPr/>
          </p:nvSpPr>
          <p:spPr bwMode="auto">
            <a:xfrm>
              <a:off x="3099" y="4001"/>
              <a:ext cx="13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endParaRPr lang="en-US"/>
            </a:p>
          </p:txBody>
        </p:sp>
        <p:sp>
          <p:nvSpPr>
            <p:cNvPr id="4119" name="Rectangle 20"/>
            <p:cNvSpPr>
              <a:spLocks noChangeArrowheads="1"/>
            </p:cNvSpPr>
            <p:nvPr/>
          </p:nvSpPr>
          <p:spPr bwMode="auto">
            <a:xfrm>
              <a:off x="4274" y="3590"/>
              <a:ext cx="9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Times New Roman" pitchFamily="18" charset="0"/>
                </a:rPr>
                <a:t>,</a:t>
              </a:r>
              <a:endParaRPr lang="en-US"/>
            </a:p>
          </p:txBody>
        </p:sp>
        <p:sp>
          <p:nvSpPr>
            <p:cNvPr id="4120" name="Rectangle 21"/>
            <p:cNvSpPr>
              <a:spLocks noChangeArrowheads="1"/>
            </p:cNvSpPr>
            <p:nvPr/>
          </p:nvSpPr>
          <p:spPr bwMode="auto">
            <a:xfrm>
              <a:off x="2196" y="3590"/>
              <a:ext cx="9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Times New Roman" pitchFamily="18" charset="0"/>
                </a:rPr>
                <a:t>,</a:t>
              </a:r>
              <a:endParaRPr lang="en-US"/>
            </a:p>
          </p:txBody>
        </p:sp>
        <p:sp>
          <p:nvSpPr>
            <p:cNvPr id="4121" name="Rectangle 23"/>
            <p:cNvSpPr>
              <a:spLocks noChangeArrowheads="1"/>
            </p:cNvSpPr>
            <p:nvPr/>
          </p:nvSpPr>
          <p:spPr bwMode="auto">
            <a:xfrm>
              <a:off x="3667" y="3437"/>
              <a:ext cx="435" cy="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3100">
                  <a:solidFill>
                    <a:srgbClr val="000000"/>
                  </a:solidFill>
                  <a:latin typeface="Times New Roman" pitchFamily="18" charset="0"/>
                </a:rPr>
                <a:t>cos</a:t>
              </a:r>
              <a:endParaRPr lang="en-US"/>
            </a:p>
          </p:txBody>
        </p:sp>
        <p:sp>
          <p:nvSpPr>
            <p:cNvPr id="4122" name="Rectangle 24"/>
            <p:cNvSpPr>
              <a:spLocks noChangeArrowheads="1"/>
            </p:cNvSpPr>
            <p:nvPr/>
          </p:nvSpPr>
          <p:spPr bwMode="auto">
            <a:xfrm>
              <a:off x="1560" y="3437"/>
              <a:ext cx="435" cy="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3100">
                  <a:solidFill>
                    <a:srgbClr val="000000"/>
                  </a:solidFill>
                  <a:latin typeface="Times New Roman" pitchFamily="18" charset="0"/>
                </a:rPr>
                <a:t>cos</a:t>
              </a:r>
              <a:endParaRPr lang="en-US"/>
            </a:p>
          </p:txBody>
        </p:sp>
        <p:sp>
          <p:nvSpPr>
            <p:cNvPr id="4123" name="Rectangle 25"/>
            <p:cNvSpPr>
              <a:spLocks noChangeArrowheads="1"/>
            </p:cNvSpPr>
            <p:nvPr/>
          </p:nvSpPr>
          <p:spPr bwMode="auto">
            <a:xfrm>
              <a:off x="2956" y="3820"/>
              <a:ext cx="288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3100" i="1">
                  <a:solidFill>
                    <a:srgbClr val="000000"/>
                  </a:solidFill>
                  <a:latin typeface="Symbol" pitchFamily="18" charset="2"/>
                </a:rPr>
                <a:t>l</a:t>
              </a:r>
              <a:endParaRPr lang="en-US"/>
            </a:p>
          </p:txBody>
        </p:sp>
        <p:sp>
          <p:nvSpPr>
            <p:cNvPr id="4124" name="Rectangle 26"/>
            <p:cNvSpPr>
              <a:spLocks noChangeArrowheads="1"/>
            </p:cNvSpPr>
            <p:nvPr/>
          </p:nvSpPr>
          <p:spPr bwMode="auto">
            <a:xfrm>
              <a:off x="4732" y="3409"/>
              <a:ext cx="281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3100" i="1">
                  <a:solidFill>
                    <a:srgbClr val="000000"/>
                  </a:solidFill>
                  <a:latin typeface="Symbol" pitchFamily="18" charset="2"/>
                </a:rPr>
                <a:t>q</a:t>
              </a:r>
              <a:endParaRPr lang="en-US"/>
            </a:p>
          </p:txBody>
        </p:sp>
        <p:sp>
          <p:nvSpPr>
            <p:cNvPr id="4125" name="Rectangle 28"/>
            <p:cNvSpPr>
              <a:spLocks noChangeArrowheads="1"/>
            </p:cNvSpPr>
            <p:nvPr/>
          </p:nvSpPr>
          <p:spPr bwMode="auto">
            <a:xfrm>
              <a:off x="2647" y="3409"/>
              <a:ext cx="281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3100" i="1">
                  <a:solidFill>
                    <a:srgbClr val="000000"/>
                  </a:solidFill>
                  <a:latin typeface="Symbol" pitchFamily="18" charset="2"/>
                </a:rPr>
                <a:t>q</a:t>
              </a:r>
              <a:endParaRPr lang="en-US"/>
            </a:p>
          </p:txBody>
        </p:sp>
        <p:sp>
          <p:nvSpPr>
            <p:cNvPr id="4126" name="Rectangle 32"/>
            <p:cNvSpPr>
              <a:spLocks noChangeArrowheads="1"/>
            </p:cNvSpPr>
            <p:nvPr/>
          </p:nvSpPr>
          <p:spPr bwMode="auto">
            <a:xfrm>
              <a:off x="4873" y="3590"/>
              <a:ext cx="19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i="1">
                  <a:solidFill>
                    <a:srgbClr val="000000"/>
                  </a:solidFill>
                  <a:latin typeface="Times New Roman" pitchFamily="18" charset="0"/>
                </a:rPr>
                <a:t>Vtx</a:t>
              </a:r>
              <a:endParaRPr lang="en-US"/>
            </a:p>
          </p:txBody>
        </p:sp>
        <p:sp>
          <p:nvSpPr>
            <p:cNvPr id="4127" name="Rectangle 33"/>
            <p:cNvSpPr>
              <a:spLocks noChangeArrowheads="1"/>
            </p:cNvSpPr>
            <p:nvPr/>
          </p:nvSpPr>
          <p:spPr bwMode="auto">
            <a:xfrm>
              <a:off x="4317" y="3590"/>
              <a:ext cx="408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i="1">
                  <a:solidFill>
                    <a:srgbClr val="000000"/>
                  </a:solidFill>
                  <a:latin typeface="Times New Roman" pitchFamily="18" charset="0"/>
                </a:rPr>
                <a:t>m,AoD</a:t>
              </a:r>
              <a:endParaRPr lang="en-US"/>
            </a:p>
          </p:txBody>
        </p:sp>
        <p:sp>
          <p:nvSpPr>
            <p:cNvPr id="4128" name="Rectangle 34"/>
            <p:cNvSpPr>
              <a:spLocks noChangeArrowheads="1"/>
            </p:cNvSpPr>
            <p:nvPr/>
          </p:nvSpPr>
          <p:spPr bwMode="auto">
            <a:xfrm>
              <a:off x="4192" y="3590"/>
              <a:ext cx="132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i="1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en-US"/>
            </a:p>
          </p:txBody>
        </p:sp>
        <p:sp>
          <p:nvSpPr>
            <p:cNvPr id="4129" name="Rectangle 37"/>
            <p:cNvSpPr>
              <a:spLocks noChangeArrowheads="1"/>
            </p:cNvSpPr>
            <p:nvPr/>
          </p:nvSpPr>
          <p:spPr bwMode="auto">
            <a:xfrm>
              <a:off x="2736" y="3590"/>
              <a:ext cx="19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i="1">
                  <a:solidFill>
                    <a:srgbClr val="000000"/>
                  </a:solidFill>
                  <a:latin typeface="Times New Roman" pitchFamily="18" charset="0"/>
                </a:rPr>
                <a:t>Vrx</a:t>
              </a:r>
              <a:endParaRPr lang="en-US"/>
            </a:p>
          </p:txBody>
        </p:sp>
        <p:sp>
          <p:nvSpPr>
            <p:cNvPr id="4130" name="Rectangle 38"/>
            <p:cNvSpPr>
              <a:spLocks noChangeArrowheads="1"/>
            </p:cNvSpPr>
            <p:nvPr/>
          </p:nvSpPr>
          <p:spPr bwMode="auto">
            <a:xfrm>
              <a:off x="2239" y="3590"/>
              <a:ext cx="392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i="1">
                  <a:solidFill>
                    <a:srgbClr val="000000"/>
                  </a:solidFill>
                  <a:latin typeface="Times New Roman" pitchFamily="18" charset="0"/>
                </a:rPr>
                <a:t>m,AoA</a:t>
              </a:r>
              <a:endParaRPr lang="en-US"/>
            </a:p>
          </p:txBody>
        </p:sp>
        <p:sp>
          <p:nvSpPr>
            <p:cNvPr id="4131" name="Rectangle 39"/>
            <p:cNvSpPr>
              <a:spLocks noChangeArrowheads="1"/>
            </p:cNvSpPr>
            <p:nvPr/>
          </p:nvSpPr>
          <p:spPr bwMode="auto">
            <a:xfrm>
              <a:off x="2114" y="3590"/>
              <a:ext cx="132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i="1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en-US"/>
            </a:p>
          </p:txBody>
        </p:sp>
        <p:sp>
          <p:nvSpPr>
            <p:cNvPr id="4132" name="Rectangle 43"/>
            <p:cNvSpPr>
              <a:spLocks noChangeArrowheads="1"/>
            </p:cNvSpPr>
            <p:nvPr/>
          </p:nvSpPr>
          <p:spPr bwMode="auto">
            <a:xfrm>
              <a:off x="3299" y="3463"/>
              <a:ext cx="25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400" i="1">
                  <a:solidFill>
                    <a:srgbClr val="000000"/>
                  </a:solidFill>
                  <a:latin typeface="Times New Roman" pitchFamily="18" charset="0"/>
                </a:rPr>
                <a:t>Vtx</a:t>
              </a:r>
              <a:endParaRPr lang="en-US" sz="1400"/>
            </a:p>
          </p:txBody>
        </p:sp>
        <p:sp>
          <p:nvSpPr>
            <p:cNvPr id="4133" name="Rectangle 44"/>
            <p:cNvSpPr>
              <a:spLocks noChangeArrowheads="1"/>
            </p:cNvSpPr>
            <p:nvPr/>
          </p:nvSpPr>
          <p:spPr bwMode="auto">
            <a:xfrm>
              <a:off x="1152" y="3456"/>
              <a:ext cx="265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400" i="1">
                  <a:solidFill>
                    <a:srgbClr val="000000"/>
                  </a:solidFill>
                  <a:latin typeface="Times New Roman" pitchFamily="18" charset="0"/>
                </a:rPr>
                <a:t>Vrx</a:t>
              </a:r>
              <a:endParaRPr lang="en-US"/>
            </a:p>
          </p:txBody>
        </p:sp>
        <p:sp>
          <p:nvSpPr>
            <p:cNvPr id="4134" name="Rectangle 45"/>
            <p:cNvSpPr>
              <a:spLocks noChangeArrowheads="1"/>
            </p:cNvSpPr>
            <p:nvPr/>
          </p:nvSpPr>
          <p:spPr bwMode="auto">
            <a:xfrm>
              <a:off x="4507" y="3409"/>
              <a:ext cx="288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3100">
                  <a:solidFill>
                    <a:srgbClr val="000000"/>
                  </a:solidFill>
                  <a:latin typeface="Symbol" pitchFamily="18" charset="2"/>
                </a:rPr>
                <a:t>-</a:t>
              </a:r>
              <a:endParaRPr lang="en-US"/>
            </a:p>
          </p:txBody>
        </p:sp>
        <p:sp>
          <p:nvSpPr>
            <p:cNvPr id="4135" name="Rectangle 46"/>
            <p:cNvSpPr>
              <a:spLocks noChangeArrowheads="1"/>
            </p:cNvSpPr>
            <p:nvPr/>
          </p:nvSpPr>
          <p:spPr bwMode="auto">
            <a:xfrm>
              <a:off x="3046" y="3409"/>
              <a:ext cx="288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31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/>
            </a:p>
          </p:txBody>
        </p:sp>
        <p:sp>
          <p:nvSpPr>
            <p:cNvPr id="4136" name="Rectangle 47"/>
            <p:cNvSpPr>
              <a:spLocks noChangeArrowheads="1"/>
            </p:cNvSpPr>
            <p:nvPr/>
          </p:nvSpPr>
          <p:spPr bwMode="auto">
            <a:xfrm>
              <a:off x="2429" y="3409"/>
              <a:ext cx="288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3100">
                  <a:solidFill>
                    <a:srgbClr val="000000"/>
                  </a:solidFill>
                  <a:latin typeface="Symbol" pitchFamily="18" charset="2"/>
                </a:rPr>
                <a:t>-</a:t>
              </a:r>
              <a:endParaRPr lang="en-US"/>
            </a:p>
          </p:txBody>
        </p:sp>
        <p:sp>
          <p:nvSpPr>
            <p:cNvPr id="4137" name="Rectangle 48"/>
            <p:cNvSpPr>
              <a:spLocks noChangeArrowheads="1"/>
            </p:cNvSpPr>
            <p:nvPr/>
          </p:nvSpPr>
          <p:spPr bwMode="auto">
            <a:xfrm>
              <a:off x="887" y="3627"/>
              <a:ext cx="288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31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/>
            </a:p>
          </p:txBody>
        </p:sp>
      </p:grpSp>
      <p:sp>
        <p:nvSpPr>
          <p:cNvPr id="4101" name="Rectangle 28"/>
          <p:cNvSpPr>
            <a:spLocks noChangeArrowheads="1"/>
          </p:cNvSpPr>
          <p:nvPr/>
        </p:nvSpPr>
        <p:spPr bwMode="auto">
          <a:xfrm>
            <a:off x="2965450" y="3851275"/>
            <a:ext cx="3937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sz="3100" i="1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US"/>
          </a:p>
        </p:txBody>
      </p:sp>
      <p:sp>
        <p:nvSpPr>
          <p:cNvPr id="4102" name="Rectangle 28"/>
          <p:cNvSpPr>
            <a:spLocks noChangeArrowheads="1"/>
          </p:cNvSpPr>
          <p:nvPr/>
        </p:nvSpPr>
        <p:spPr bwMode="auto">
          <a:xfrm>
            <a:off x="6407150" y="3851275"/>
            <a:ext cx="392113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sz="3100" i="1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US"/>
          </a:p>
        </p:txBody>
      </p:sp>
      <p:graphicFrame>
        <p:nvGraphicFramePr>
          <p:cNvPr id="4103" name="Object 54"/>
          <p:cNvGraphicFramePr>
            <a:graphicFrameLocks noChangeAspect="1"/>
          </p:cNvGraphicFramePr>
          <p:nvPr/>
        </p:nvGraphicFramePr>
        <p:xfrm>
          <a:off x="203200" y="5032375"/>
          <a:ext cx="8712200" cy="174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9" name="Equation" r:id="rId5" imgW="4406900" imgH="889000" progId="Equation.3">
                  <p:embed/>
                </p:oleObj>
              </mc:Choice>
              <mc:Fallback>
                <p:oleObj name="Equation" r:id="rId5" imgW="4406900" imgH="889000" progId="Equation.3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" y="5032375"/>
                        <a:ext cx="8712200" cy="174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81000" y="4191000"/>
            <a:ext cx="8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Vn,m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5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F25DE690-0E79-46CB-A233-C284C8E66716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FB67A74-EF91-40FE-839B-BFA1B5952E6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2902D662-F101-4022-9028-2EB96DA06C1E}">
  <ds:schemaRefs>
    <ds:schemaRef ds:uri="http://purl.org/dc/terms/"/>
    <ds:schemaRef ds:uri="17c5c574-4f42-45b3-8a7f-77d8e859d074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66EEDB98-F073-460B-B9B0-9643F9FE785E"/>
    <ds:schemaRef ds:uri="http://schemas.microsoft.com/office/2006/metadata/properties"/>
    <ds:schemaRef ds:uri="http://purl.org/dc/dcmitype/"/>
  </ds:schemaRefs>
</ds:datastoreItem>
</file>

<file path=customXml/itemProps5.xml><?xml version="1.0" encoding="utf-8"?>
<ds:datastoreItem xmlns:ds="http://schemas.openxmlformats.org/officeDocument/2006/customXml" ds:itemID="{8F60D9FD-1E3C-496F-AE73-6BA76EB3CA7D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1763</TotalTime>
  <Words>109</Words>
  <Application>Microsoft Office PowerPoint</Application>
  <PresentationFormat>On-screen Show (4:3)</PresentationFormat>
  <Paragraphs>1313</Paragraphs>
  <Slides>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Office Theme</vt:lpstr>
      <vt:lpstr>Picture</vt:lpstr>
      <vt:lpstr>Equation</vt:lpstr>
      <vt:lpstr>WF on D2D Doppler Modeling</vt:lpstr>
      <vt:lpstr>Doppler Modeling For D2D</vt:lpstr>
      <vt:lpstr>PowerPoint Presentation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User</dc:creator>
  <cp:lastModifiedBy>Saurabh Tavildar</cp:lastModifiedBy>
  <cp:revision>296</cp:revision>
  <dcterms:created xsi:type="dcterms:W3CDTF">2013-05-13T16:02:00Z</dcterms:created>
  <dcterms:modified xsi:type="dcterms:W3CDTF">2013-05-23T23:24:36Z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_NewReviewCycle">
    <vt:lpwstr/>
  </property>
</Properties>
</file>