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79" r:id="rId2"/>
    <p:sldId id="256" r:id="rId3"/>
    <p:sldId id="258" r:id="rId4"/>
    <p:sldId id="257" r:id="rId5"/>
    <p:sldId id="270" r:id="rId6"/>
    <p:sldId id="260" r:id="rId7"/>
    <p:sldId id="271" r:id="rId8"/>
    <p:sldId id="272" r:id="rId9"/>
    <p:sldId id="264" r:id="rId10"/>
    <p:sldId id="273" r:id="rId11"/>
    <p:sldId id="274" r:id="rId12"/>
    <p:sldId id="275" r:id="rId13"/>
    <p:sldId id="276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5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GB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2B79D7F-DC9C-423A-B772-51DC153081DF}" type="datetimeFigureOut">
              <a:rPr lang="en-GB"/>
              <a:pPr/>
              <a:t>10/05/2013</a:t>
            </a:fld>
            <a:endParaRPr lang="en-GB"/>
          </a:p>
        </p:txBody>
      </p:sp>
      <p:sp>
        <p:nvSpPr>
          <p:cNvPr id="2867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8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GB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30EBF03A-3FAA-4450-B4CB-F33472DFF960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70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46FABB7-FAA7-4E3F-9B76-E1217ABE8E1C}" type="slidenum">
              <a:rPr lang="zh-CN" altLang="en-US" sz="1200">
                <a:latin typeface="Calibri" pitchFamily="34" charset="0"/>
              </a:rPr>
              <a:pPr algn="r"/>
              <a:t>1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DC2A9-D1B5-467B-A0E2-390A02EFAE61}" type="datetimeFigureOut">
              <a:rPr lang="en-US"/>
              <a:pPr>
                <a:defRPr/>
              </a:pPr>
              <a:t>5/10/2013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B34CE-9DEA-4579-ADD2-CFC5BA46A6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8DDFD-5EC6-4CBE-840F-90C7C09B3512}" type="datetimeFigureOut">
              <a:rPr lang="en-US"/>
              <a:pPr>
                <a:defRPr/>
              </a:pPr>
              <a:t>5/10/2013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8EA6C-59EA-46BB-8AB0-B2BA198859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E53D4-FFC5-481B-BDC9-FFCCF9659B10}" type="datetimeFigureOut">
              <a:rPr lang="en-US"/>
              <a:pPr>
                <a:defRPr/>
              </a:pPr>
              <a:t>5/10/2013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DC609-F284-4D5B-8860-AAA809EED3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DB3FE-EDE1-4686-9697-F630C90B9B95}" type="datetimeFigureOut">
              <a:rPr lang="en-US"/>
              <a:pPr>
                <a:defRPr/>
              </a:pPr>
              <a:t>5/10/2013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E7DC5-63AD-4613-A425-35D6BDF77A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08E71-0FDE-432B-B7A8-525E815A79B4}" type="datetimeFigureOut">
              <a:rPr lang="en-US"/>
              <a:pPr>
                <a:defRPr/>
              </a:pPr>
              <a:t>5/10/2013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D722B-FCF1-49E5-9179-F3CDB63434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D99B1-7DAB-4609-950B-B2E94F95047D}" type="datetimeFigureOut">
              <a:rPr lang="en-US"/>
              <a:pPr>
                <a:defRPr/>
              </a:pPr>
              <a:t>5/10/2013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715A7-83AD-4CD9-A70A-B428A71F96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D6958-B067-457C-B842-CE771D754AA3}" type="datetimeFigureOut">
              <a:rPr lang="en-US"/>
              <a:pPr>
                <a:defRPr/>
              </a:pPr>
              <a:t>5/10/2013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4C05B-BB60-4EE7-A7F8-98593F300C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634BE-7EFE-4516-A1CB-C8D65E212FC9}" type="datetimeFigureOut">
              <a:rPr lang="en-US"/>
              <a:pPr>
                <a:defRPr/>
              </a:pPr>
              <a:t>5/10/2013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234D8-31D0-4A95-A578-A41ACEBF41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80786-6FC7-45C9-A672-5BEF9EFEAE2B}" type="datetimeFigureOut">
              <a:rPr lang="en-US"/>
              <a:pPr>
                <a:defRPr/>
              </a:pPr>
              <a:t>5/10/2013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43FA0-62C4-4D1A-B8DC-D729254520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4CC93-5BB5-401F-910A-EEDF529F8D38}" type="datetimeFigureOut">
              <a:rPr lang="en-US"/>
              <a:pPr>
                <a:defRPr/>
              </a:pPr>
              <a:t>5/10/2013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E1940-B8E2-40E8-BC4B-C65D29BF24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3AEEC-B086-4090-A920-C5804E022125}" type="datetimeFigureOut">
              <a:rPr lang="en-US"/>
              <a:pPr>
                <a:defRPr/>
              </a:pPr>
              <a:t>5/10/2013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B6BE3-44F9-47AF-9E15-8E78DAB076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48D2251-A0AF-4554-9D76-4D4766695FA7}" type="datetimeFigureOut">
              <a:rPr lang="en-US"/>
              <a:pPr>
                <a:defRPr/>
              </a:pPr>
              <a:t>5/10/2013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4F40805-5C96-4052-BF7F-F84793FA33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ctrTitle" idx="4294967295"/>
          </p:nvPr>
        </p:nvSpPr>
        <p:spPr>
          <a:xfrm>
            <a:off x="762000" y="2514600"/>
            <a:ext cx="7772400" cy="1470025"/>
          </a:xfrm>
        </p:spPr>
        <p:txBody>
          <a:bodyPr/>
          <a:lstStyle/>
          <a:p>
            <a:r>
              <a:rPr lang="en-GB" altLang="zh-CN" smtClean="0"/>
              <a:t>Evaluation of uplink performance for co-channel het net</a:t>
            </a:r>
            <a:endParaRPr lang="en-US" altLang="zh-CN" smtClean="0"/>
          </a:p>
        </p:txBody>
      </p:sp>
      <p:sp>
        <p:nvSpPr>
          <p:cNvPr id="27651" name="Subtitle 2"/>
          <p:cNvSpPr>
            <a:spLocks noGrp="1"/>
          </p:cNvSpPr>
          <p:nvPr>
            <p:ph type="subTitle" idx="4294967295"/>
          </p:nvPr>
        </p:nvSpPr>
        <p:spPr>
          <a:xfrm>
            <a:off x="381000" y="4114800"/>
            <a:ext cx="8382000" cy="2438400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en-US" altLang="zh-CN" sz="2400" smtClean="0">
                <a:latin typeface="Times New Roman" pitchFamily="18" charset="0"/>
                <a:cs typeface="Times New Roman" pitchFamily="18" charset="0"/>
              </a:rPr>
              <a:t>Alcatel Lucent, Alcatel Lucent Shanghai Bell</a:t>
            </a:r>
            <a:endParaRPr lang="en-US" altLang="zh-CN" sz="28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0" y="79375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>
                <a:cs typeface="Times New Roman" pitchFamily="18" charset="0"/>
              </a:rPr>
              <a:t>3GPP TSG RAN WG1 #73	                     				</a:t>
            </a:r>
            <a:r>
              <a:rPr lang="en-US" altLang="ko-KR" b="1" i="1">
                <a:cs typeface="Times New Roman" pitchFamily="18" charset="0"/>
              </a:rPr>
              <a:t>R1-132033</a:t>
            </a:r>
            <a:endParaRPr lang="en-US" altLang="ko-KR">
              <a:cs typeface="Times New Roman" pitchFamily="18" charset="0"/>
            </a:endParaRPr>
          </a:p>
          <a:p>
            <a:pPr eaLnBrk="0" hangingPunct="0"/>
            <a:r>
              <a:rPr lang="en-US" altLang="ko-KR" b="1">
                <a:cs typeface="Times New Roman" pitchFamily="18" charset="0"/>
              </a:rPr>
              <a:t>Fukuoka, Japan, 20th – 24th May, 2013</a:t>
            </a:r>
            <a:endParaRPr lang="en-GB" altLang="ko-KR" b="1">
              <a:cs typeface="Times New Roman" pitchFamily="18" charset="0"/>
            </a:endParaRPr>
          </a:p>
        </p:txBody>
      </p:sp>
      <p:sp>
        <p:nvSpPr>
          <p:cNvPr id="276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01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/>
              <a:t>Agenda item: 5.3.2</a:t>
            </a: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UE Tput CDF (All UEs)</a:t>
            </a:r>
          </a:p>
        </p:txBody>
      </p:sp>
      <p:pic>
        <p:nvPicPr>
          <p:cNvPr id="21506" name="Picture 1" descr="Z:\baoshenl\billow_projects\20130507_R1_125312_Parameters_Alignment_2DantennaPattern\Throughput per user(kbps), LPN power 37dB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4200" y="1143000"/>
            <a:ext cx="53848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133600" y="5257800"/>
          <a:ext cx="5207000" cy="1200150"/>
        </p:xfrm>
        <a:graphic>
          <a:graphicData uri="http://schemas.openxmlformats.org/drawingml/2006/table">
            <a:tbl>
              <a:tblPr/>
              <a:tblGrid>
                <a:gridCol w="573248"/>
                <a:gridCol w="573248"/>
                <a:gridCol w="573248"/>
                <a:gridCol w="573248"/>
                <a:gridCol w="573248"/>
                <a:gridCol w="573248"/>
                <a:gridCol w="883757"/>
                <a:gridCol w="883757"/>
              </a:tblGrid>
              <a:tr h="381000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Uplink Throughput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Offloading Percentage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Mean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Gain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Median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Gain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Gain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(%)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(kbps)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(kbps)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(kbps)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95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Baseline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49%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HetNet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262%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298%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253%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UE Tput CDF (Separate LPN and Macro UEs)</a:t>
            </a:r>
          </a:p>
        </p:txBody>
      </p:sp>
      <p:pic>
        <p:nvPicPr>
          <p:cNvPr id="22530" name="Picture 1" descr="Z:\baoshenl\billow_projects\20130507_R1_125312_Parameters_Alignment_2DantennaPattern\Throughput per user(kbps), separate LPN and macro, LPN power 37dB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333500"/>
            <a:ext cx="59436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UL UE Tput Fairness (All UEs)</a:t>
            </a:r>
          </a:p>
        </p:txBody>
      </p:sp>
      <p:pic>
        <p:nvPicPr>
          <p:cNvPr id="23554" name="Picture 1" descr="Z:\baoshenl\billow_projects\20130507_R1_125312_Parameters_Alignment_2DantennaPattern\Throughput Fairness, LPN power 37dB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295400"/>
            <a:ext cx="617220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Average Cell RoT</a:t>
            </a:r>
          </a:p>
        </p:txBody>
      </p:sp>
      <p:pic>
        <p:nvPicPr>
          <p:cNvPr id="24578" name="Picture 1" descr="Z:\baoshenl\billow_projects\20130507_R1_125312_Parameters_Alignment_2DantennaPattern\UL RoT, LPN power 37dB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143000"/>
            <a:ext cx="69342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Content Placeholder 4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/>
          <a:lstStyle/>
          <a:p>
            <a:r>
              <a:rPr lang="en-US" smtClean="0"/>
              <a:t>Simulation setup</a:t>
            </a:r>
          </a:p>
          <a:p>
            <a:pPr lvl="1"/>
            <a:r>
              <a:rPr lang="en-US" smtClean="0"/>
              <a:t>LPN power, 30dBm and 37dBm</a:t>
            </a:r>
          </a:p>
          <a:p>
            <a:pPr lvl="1"/>
            <a:r>
              <a:rPr lang="en-US" smtClean="0"/>
              <a:t>8 UEs/Macro geographic area</a:t>
            </a:r>
          </a:p>
          <a:p>
            <a:pPr lvl="1"/>
            <a:r>
              <a:rPr lang="en-US" smtClean="0"/>
              <a:t>50% Hotspot UE dropping (60m radius for 37dBm, 35m radius for 30dBm)</a:t>
            </a:r>
          </a:p>
          <a:p>
            <a:pPr lvl="1"/>
            <a:r>
              <a:rPr lang="en-US" smtClean="0"/>
              <a:t>4 LPN/Macro</a:t>
            </a:r>
          </a:p>
          <a:p>
            <a:pPr lvl="1"/>
            <a:r>
              <a:rPr lang="en-US" smtClean="0"/>
              <a:t>3dB CIO, 0dB LPN UL Padding</a:t>
            </a:r>
          </a:p>
          <a:p>
            <a:pPr lvl="1"/>
            <a:r>
              <a:rPr lang="en-US" smtClean="0"/>
              <a:t>6dB RoT target</a:t>
            </a:r>
          </a:p>
          <a:p>
            <a:pPr lvl="1"/>
            <a:r>
              <a:rPr lang="en-GB" smtClean="0"/>
              <a:t>Soft-handover enabled between LPN and Macro</a:t>
            </a:r>
            <a:endParaRPr lang="en-US" smtClean="0"/>
          </a:p>
          <a:p>
            <a:pPr lvl="1"/>
            <a:r>
              <a:rPr lang="en-US" smtClean="0"/>
              <a:t>Outdoor pathloss model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4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/>
          <a:lstStyle/>
          <a:p>
            <a:r>
              <a:rPr lang="en-US" smtClean="0"/>
              <a:t>Detailed statistics</a:t>
            </a:r>
          </a:p>
          <a:p>
            <a:pPr lvl="1"/>
            <a:r>
              <a:rPr lang="en-US" smtClean="0"/>
              <a:t>UE throughput CDF</a:t>
            </a:r>
          </a:p>
          <a:p>
            <a:pPr lvl="2"/>
            <a:r>
              <a:rPr lang="en-US" smtClean="0"/>
              <a:t>Among all the UEs in the system </a:t>
            </a:r>
          </a:p>
          <a:p>
            <a:pPr lvl="2"/>
            <a:r>
              <a:rPr lang="en-US" smtClean="0"/>
              <a:t>Separate the UEs served by LPN and Macro</a:t>
            </a:r>
          </a:p>
          <a:p>
            <a:pPr lvl="1"/>
            <a:r>
              <a:rPr lang="en-US" smtClean="0"/>
              <a:t>Mean, Median and 5% UE throughput for both the baseline and HetNet</a:t>
            </a:r>
          </a:p>
          <a:p>
            <a:pPr lvl="1"/>
            <a:r>
              <a:rPr lang="en-US" smtClean="0"/>
              <a:t>UL UE throughput fairness</a:t>
            </a:r>
          </a:p>
          <a:p>
            <a:pPr lvl="2"/>
            <a:r>
              <a:rPr lang="en-US" smtClean="0"/>
              <a:t>Defined as UE Tput/Average UE Tput (25.896, section 9)</a:t>
            </a:r>
          </a:p>
          <a:p>
            <a:pPr lvl="1"/>
            <a:r>
              <a:rPr lang="en-US" smtClean="0"/>
              <a:t>Average cell RoT CDF (separate Macro and LPN)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342900" indent="-342900"/>
            <a:r>
              <a:rPr lang="en-US" sz="1800" b="1" smtClean="0">
                <a:solidFill>
                  <a:srgbClr val="FF0000"/>
                </a:solidFill>
              </a:rPr>
              <a:t>30dBm LPN power</a:t>
            </a:r>
            <a:br>
              <a:rPr lang="en-US" sz="1800" b="1" smtClean="0">
                <a:solidFill>
                  <a:srgbClr val="FF0000"/>
                </a:solidFill>
              </a:rPr>
            </a:br>
            <a:r>
              <a:rPr lang="en-US" sz="1800" b="1" smtClean="0">
                <a:solidFill>
                  <a:srgbClr val="FF0000"/>
                </a:solidFill>
              </a:rPr>
              <a:t>50% Hotspot UE dropping (35m radius)</a:t>
            </a:r>
            <a:br>
              <a:rPr lang="en-US" sz="1800" b="1" smtClean="0">
                <a:solidFill>
                  <a:srgbClr val="FF0000"/>
                </a:solidFill>
              </a:rPr>
            </a:br>
            <a:r>
              <a:rPr lang="en-US" sz="1800" b="1" smtClean="0">
                <a:solidFill>
                  <a:srgbClr val="FF0000"/>
                </a:solidFill>
              </a:rPr>
              <a:t>4 LPN/Macro</a:t>
            </a:r>
            <a:br>
              <a:rPr lang="en-US" sz="1800" b="1" smtClean="0">
                <a:solidFill>
                  <a:srgbClr val="FF0000"/>
                </a:solidFill>
              </a:rPr>
            </a:br>
            <a:r>
              <a:rPr lang="en-US" sz="1800" b="1" smtClean="0">
                <a:solidFill>
                  <a:srgbClr val="FF0000"/>
                </a:solidFill>
              </a:rPr>
              <a:t>3dB CIO</a:t>
            </a:r>
            <a:br>
              <a:rPr lang="en-US" sz="1800" b="1" smtClean="0">
                <a:solidFill>
                  <a:srgbClr val="FF0000"/>
                </a:solidFill>
              </a:rPr>
            </a:br>
            <a:endParaRPr lang="en-US" sz="1800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Z:\baoshenl\billow_projects\20130507_R1_125312_Parameters_Alignment_2DantennaPattern\Throughput per user(kbps), LPN power 30dB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1295400"/>
            <a:ext cx="4978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UE Tput CDF (All UEs)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133600" y="5181600"/>
          <a:ext cx="5207000" cy="1196975"/>
        </p:xfrm>
        <a:graphic>
          <a:graphicData uri="http://schemas.openxmlformats.org/drawingml/2006/table">
            <a:tbl>
              <a:tblPr/>
              <a:tblGrid>
                <a:gridCol w="573248"/>
                <a:gridCol w="573248"/>
                <a:gridCol w="573248"/>
                <a:gridCol w="573248"/>
                <a:gridCol w="573248"/>
                <a:gridCol w="573248"/>
                <a:gridCol w="883757"/>
                <a:gridCol w="883757"/>
              </a:tblGrid>
              <a:tr h="400050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Uplink Throughput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Offloading Percentage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714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Mean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Gain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Median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Gain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Gain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(%)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(kbps)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(kbps)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(kbps)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95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Baseline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HetNet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231%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228%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187%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UE Tput CDF (Separate LPN and Macro UEs)</a:t>
            </a:r>
          </a:p>
        </p:txBody>
      </p:sp>
      <p:pic>
        <p:nvPicPr>
          <p:cNvPr id="17410" name="Picture 1" descr="Z:\baoshenl\billow_projects\20130507_R1_125312_Parameters_Alignment_2DantennaPattern\Throughput per user(kbps), separate LPN and macro, LPN power 30dB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5240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UL UE Tput Fairness (All UEs)</a:t>
            </a:r>
          </a:p>
        </p:txBody>
      </p:sp>
      <p:pic>
        <p:nvPicPr>
          <p:cNvPr id="18434" name="Picture 1" descr="Z:\baoshenl\billow_projects\20130507_R1_125312_Parameters_Alignment_2DantennaPattern\Throughput Fairness, LPN power 30dB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295400"/>
            <a:ext cx="59436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Average Cell RoT</a:t>
            </a:r>
          </a:p>
        </p:txBody>
      </p:sp>
      <p:pic>
        <p:nvPicPr>
          <p:cNvPr id="19458" name="Picture 1" descr="Z:\baoshenl\billow_projects\20130507_R1_125312_Parameters_Alignment_2DantennaPattern\UL RoT, LPN power 30dB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143000"/>
            <a:ext cx="7162800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342900" indent="-342900"/>
            <a:r>
              <a:rPr lang="en-US" sz="1800" b="1" smtClean="0">
                <a:solidFill>
                  <a:srgbClr val="FF0000"/>
                </a:solidFill>
              </a:rPr>
              <a:t>37dBm LPN power</a:t>
            </a:r>
            <a:br>
              <a:rPr lang="en-US" sz="1800" b="1" smtClean="0">
                <a:solidFill>
                  <a:srgbClr val="FF0000"/>
                </a:solidFill>
              </a:rPr>
            </a:br>
            <a:r>
              <a:rPr lang="en-US" sz="1800" b="1" smtClean="0">
                <a:solidFill>
                  <a:srgbClr val="FF0000"/>
                </a:solidFill>
              </a:rPr>
              <a:t>50% Hotspot UE dropping (60m radius)</a:t>
            </a:r>
            <a:br>
              <a:rPr lang="en-US" sz="1800" b="1" smtClean="0">
                <a:solidFill>
                  <a:srgbClr val="FF0000"/>
                </a:solidFill>
              </a:rPr>
            </a:br>
            <a:r>
              <a:rPr lang="en-US" sz="1800" b="1" smtClean="0">
                <a:solidFill>
                  <a:srgbClr val="FF0000"/>
                </a:solidFill>
              </a:rPr>
              <a:t>4 LPN/Macro</a:t>
            </a:r>
            <a:br>
              <a:rPr lang="en-US" sz="1800" b="1" smtClean="0">
                <a:solidFill>
                  <a:srgbClr val="FF0000"/>
                </a:solidFill>
              </a:rPr>
            </a:br>
            <a:r>
              <a:rPr lang="en-US" sz="1800" b="1" smtClean="0">
                <a:solidFill>
                  <a:srgbClr val="FF0000"/>
                </a:solidFill>
              </a:rPr>
              <a:t>0dB CIO</a:t>
            </a:r>
            <a:br>
              <a:rPr lang="en-US" sz="1800" b="1" smtClean="0">
                <a:solidFill>
                  <a:srgbClr val="FF0000"/>
                </a:solidFill>
              </a:rPr>
            </a:br>
            <a:endParaRPr lang="en-US" sz="1800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848</TotalTime>
  <Words>246</Words>
  <Application>Microsoft Office PowerPoint</Application>
  <PresentationFormat>On-screen Show (4:3)</PresentationFormat>
  <Paragraphs>89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Calibri</vt:lpstr>
      <vt:lpstr>Arial</vt:lpstr>
      <vt:lpstr>Times New Roman</vt:lpstr>
      <vt:lpstr>宋体</vt:lpstr>
      <vt:lpstr>맑은 고딕</vt:lpstr>
      <vt:lpstr>Office Theme</vt:lpstr>
      <vt:lpstr>Evaluation of uplink performance for co-channel het net</vt:lpstr>
      <vt:lpstr>Slide 2</vt:lpstr>
      <vt:lpstr>Slide 3</vt:lpstr>
      <vt:lpstr>30dBm LPN power 50% Hotspot UE dropping (35m radius) 4 LPN/Macro 3dB CIO </vt:lpstr>
      <vt:lpstr>UE Tput CDF (All UEs)</vt:lpstr>
      <vt:lpstr>UE Tput CDF (Separate LPN and Macro UEs)</vt:lpstr>
      <vt:lpstr>UL UE Tput Fairness (All UEs)</vt:lpstr>
      <vt:lpstr>Average Cell RoT</vt:lpstr>
      <vt:lpstr>37dBm LPN power 50% Hotspot UE dropping (60m radius) 4 LPN/Macro 0dB CIO </vt:lpstr>
      <vt:lpstr>UE Tput CDF (All UEs)</vt:lpstr>
      <vt:lpstr>UE Tput CDF (Separate LPN and Macro UEs)</vt:lpstr>
      <vt:lpstr>UL UE Tput Fairness (All UEs)</vt:lpstr>
      <vt:lpstr>Average Cell RoT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R1-132033</dc:title>
  <dc:creator>Alcatel-Lucent</dc:creator>
  <cp:lastModifiedBy>Shin Horng Wong</cp:lastModifiedBy>
  <cp:revision>116</cp:revision>
  <dcterms:created xsi:type="dcterms:W3CDTF">2006-08-16T00:00:00Z</dcterms:created>
  <dcterms:modified xsi:type="dcterms:W3CDTF">2013-05-10T15:20:29Z</dcterms:modified>
</cp:coreProperties>
</file>