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7" r:id="rId3"/>
    <p:sldId id="268" r:id="rId4"/>
    <p:sldId id="269" r:id="rId5"/>
    <p:sldId id="271" r:id="rId6"/>
    <p:sldId id="274" r:id="rId7"/>
    <p:sldId id="265" r:id="rId8"/>
    <p:sldId id="276" r:id="rId9"/>
    <p:sldId id="273" r:id="rId10"/>
    <p:sldId id="277" r:id="rId11"/>
    <p:sldId id="278" r:id="rId12"/>
    <p:sldId id="279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066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D5567-4006-4AC0-A4E5-F39881CF3FCF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51EE-EC3D-4B03-A3BE-65C7801F69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D5567-4006-4AC0-A4E5-F39881CF3FCF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51EE-EC3D-4B03-A3BE-65C7801F69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D5567-4006-4AC0-A4E5-F39881CF3FCF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51EE-EC3D-4B03-A3BE-65C7801F69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D5567-4006-4AC0-A4E5-F39881CF3FCF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51EE-EC3D-4B03-A3BE-65C7801F69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D5567-4006-4AC0-A4E5-F39881CF3FCF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51EE-EC3D-4B03-A3BE-65C7801F69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D5567-4006-4AC0-A4E5-F39881CF3FCF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51EE-EC3D-4B03-A3BE-65C7801F69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D5567-4006-4AC0-A4E5-F39881CF3FCF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51EE-EC3D-4B03-A3BE-65C7801F69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D5567-4006-4AC0-A4E5-F39881CF3FCF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51EE-EC3D-4B03-A3BE-65C7801F69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D5567-4006-4AC0-A4E5-F39881CF3FCF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51EE-EC3D-4B03-A3BE-65C7801F69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D5567-4006-4AC0-A4E5-F39881CF3FCF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51EE-EC3D-4B03-A3BE-65C7801F69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D5567-4006-4AC0-A4E5-F39881CF3FCF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51EE-EC3D-4B03-A3BE-65C7801F69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D5567-4006-4AC0-A4E5-F39881CF3FCF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3551EE-EC3D-4B03-A3BE-65C7801F69D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Arrow Connector 11"/>
          <p:cNvCxnSpPr/>
          <p:nvPr/>
        </p:nvCxnSpPr>
        <p:spPr>
          <a:xfrm>
            <a:off x="2123728" y="1988840"/>
            <a:ext cx="2088232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987824" y="2060848"/>
            <a:ext cx="1296144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4355976" y="1844824"/>
            <a:ext cx="1368152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4499992" y="1916832"/>
            <a:ext cx="2016224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4067944" y="3212976"/>
            <a:ext cx="576064" cy="3600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UE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5436096" y="804312"/>
            <a:ext cx="177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r>
              <a:rPr lang="fi-FI" dirty="0" smtClean="0"/>
              <a:t> nodeB2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835696" y="804312"/>
            <a:ext cx="1724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Assisted</a:t>
            </a:r>
            <a:r>
              <a:rPr lang="fi-FI" dirty="0" smtClean="0"/>
              <a:t> nodeB1</a:t>
            </a:r>
            <a:endParaRPr lang="en-US" dirty="0"/>
          </a:p>
        </p:txBody>
      </p:sp>
      <p:sp>
        <p:nvSpPr>
          <p:cNvPr id="31" name="Oval 30"/>
          <p:cNvSpPr/>
          <p:nvPr/>
        </p:nvSpPr>
        <p:spPr>
          <a:xfrm>
            <a:off x="1475656" y="1412776"/>
            <a:ext cx="158417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1475656" y="1772816"/>
            <a:ext cx="158417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292080" y="1340768"/>
            <a:ext cx="1584176" cy="43204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292080" y="1700808"/>
            <a:ext cx="1656184" cy="43204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67544" y="1340768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Carrier 1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67544" y="1772816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Carrier 2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3167336" y="1352992"/>
            <a:ext cx="1288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Primary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3167336" y="1785040"/>
            <a:ext cx="1519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secondary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7199784" y="1136968"/>
            <a:ext cx="16969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r>
              <a:rPr lang="fi-FI" dirty="0" smtClean="0"/>
              <a:t> on </a:t>
            </a:r>
          </a:p>
          <a:p>
            <a:r>
              <a:rPr lang="fi-FI" dirty="0" err="1" smtClean="0"/>
              <a:t>primary</a:t>
            </a:r>
            <a:r>
              <a:rPr lang="fi-FI" dirty="0" smtClean="0"/>
              <a:t> </a:t>
            </a:r>
            <a:r>
              <a:rPr lang="fi-FI" dirty="0" err="1" smtClean="0"/>
              <a:t>carrier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7271792" y="1857048"/>
            <a:ext cx="15191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endParaRPr lang="fi-FI" dirty="0" smtClean="0"/>
          </a:p>
          <a:p>
            <a:r>
              <a:rPr lang="fi-FI" dirty="0" err="1" smtClean="0"/>
              <a:t>secondary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3534308" y="2207796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C1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3390292" y="2783860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C2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4686436" y="2207796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C3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4974468" y="2783860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C4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2123728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A1,A2</a:t>
            </a:r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2627784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A3,A4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3131840" y="4365104"/>
            <a:ext cx="100811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CQI1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4139952" y="4365104"/>
            <a:ext cx="100811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CQI2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2051720" y="188640"/>
            <a:ext cx="5036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800" dirty="0" smtClean="0"/>
              <a:t>DF-4C </a:t>
            </a:r>
            <a:r>
              <a:rPr lang="fi-FI" sz="2800" dirty="0" err="1" smtClean="0"/>
              <a:t>configured</a:t>
            </a:r>
            <a:r>
              <a:rPr lang="fi-FI" sz="2800" dirty="0" smtClean="0"/>
              <a:t> – </a:t>
            </a:r>
            <a:r>
              <a:rPr lang="fi-FI" sz="2800" dirty="0" err="1" smtClean="0"/>
              <a:t>all</a:t>
            </a:r>
            <a:r>
              <a:rPr lang="fi-FI" sz="2800" dirty="0" smtClean="0"/>
              <a:t> </a:t>
            </a:r>
            <a:r>
              <a:rPr lang="fi-FI" sz="2800" dirty="0" err="1" smtClean="0"/>
              <a:t>cells</a:t>
            </a:r>
            <a:r>
              <a:rPr lang="fi-FI" sz="2800" dirty="0" smtClean="0"/>
              <a:t> </a:t>
            </a:r>
            <a:r>
              <a:rPr lang="fi-FI" sz="2800" dirty="0" err="1" smtClean="0"/>
              <a:t>active</a:t>
            </a:r>
            <a:endParaRPr lang="en-US" sz="2800" dirty="0"/>
          </a:p>
        </p:txBody>
      </p:sp>
      <p:sp>
        <p:nvSpPr>
          <p:cNvPr id="39" name="TextBox 38"/>
          <p:cNvSpPr txBox="1"/>
          <p:nvPr/>
        </p:nvSpPr>
        <p:spPr>
          <a:xfrm>
            <a:off x="755576" y="4293096"/>
            <a:ext cx="14023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Slot</a:t>
            </a:r>
            <a:r>
              <a:rPr lang="fi-FI" dirty="0" smtClean="0"/>
              <a:t> </a:t>
            </a:r>
            <a:r>
              <a:rPr lang="fi-FI" dirty="0" err="1" smtClean="0"/>
              <a:t>format</a:t>
            </a:r>
            <a:r>
              <a:rPr lang="fi-FI" dirty="0" smtClean="0"/>
              <a:t> 1</a:t>
            </a:r>
          </a:p>
          <a:p>
            <a:r>
              <a:rPr lang="fi-FI" dirty="0" smtClean="0"/>
              <a:t>SF 128</a:t>
            </a:r>
          </a:p>
          <a:p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5148064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A1,A2</a:t>
            </a:r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5652120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A3,A4</a:t>
            </a:r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>
            <a:off x="6156176" y="4365104"/>
            <a:ext cx="1008112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CQI3</a:t>
            </a:r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>
            <a:off x="7164288" y="4365104"/>
            <a:ext cx="1008112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CQI4</a:t>
            </a:r>
            <a:endParaRPr lang="en-US" dirty="0"/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2123728" y="5373216"/>
            <a:ext cx="936104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2267744" y="5445224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1 </a:t>
            </a:r>
            <a:r>
              <a:rPr lang="fi-FI" dirty="0" err="1" smtClean="0"/>
              <a:t>slot</a:t>
            </a:r>
            <a:endParaRPr lang="en-US" dirty="0"/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2123728" y="5877272"/>
            <a:ext cx="2952328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3131840" y="5949280"/>
            <a:ext cx="69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/>
              <a:t>1 TTI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Arrow Connector 11"/>
          <p:cNvCxnSpPr/>
          <p:nvPr/>
        </p:nvCxnSpPr>
        <p:spPr>
          <a:xfrm>
            <a:off x="2123728" y="1988840"/>
            <a:ext cx="2088232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987824" y="2060848"/>
            <a:ext cx="1296144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4355976" y="1844824"/>
            <a:ext cx="1368152" cy="1224136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4067944" y="3212976"/>
            <a:ext cx="576064" cy="3600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UE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5436096" y="804312"/>
            <a:ext cx="177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r>
              <a:rPr lang="fi-FI" dirty="0" smtClean="0"/>
              <a:t> nodeB2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835696" y="804312"/>
            <a:ext cx="1724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Assisted</a:t>
            </a:r>
            <a:r>
              <a:rPr lang="fi-FI" dirty="0" smtClean="0"/>
              <a:t> nodeB1</a:t>
            </a:r>
            <a:endParaRPr lang="en-US" dirty="0"/>
          </a:p>
        </p:txBody>
      </p:sp>
      <p:sp>
        <p:nvSpPr>
          <p:cNvPr id="31" name="Oval 30"/>
          <p:cNvSpPr/>
          <p:nvPr/>
        </p:nvSpPr>
        <p:spPr>
          <a:xfrm>
            <a:off x="1475656" y="1412776"/>
            <a:ext cx="158417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1475656" y="1772816"/>
            <a:ext cx="158417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292080" y="1340768"/>
            <a:ext cx="1584176" cy="43204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67544" y="1340768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Carrier 1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67544" y="1772816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Carrier 2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3167336" y="1352992"/>
            <a:ext cx="1288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Primary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3167336" y="1785040"/>
            <a:ext cx="1519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secondary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7199784" y="1136968"/>
            <a:ext cx="16969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r>
              <a:rPr lang="fi-FI" dirty="0" smtClean="0"/>
              <a:t> on </a:t>
            </a:r>
          </a:p>
          <a:p>
            <a:r>
              <a:rPr lang="fi-FI" dirty="0" err="1" smtClean="0"/>
              <a:t>primary</a:t>
            </a:r>
            <a:r>
              <a:rPr lang="fi-FI" dirty="0" smtClean="0"/>
              <a:t> </a:t>
            </a:r>
            <a:r>
              <a:rPr lang="fi-FI" dirty="0" err="1" smtClean="0"/>
              <a:t>carrier</a:t>
            </a:r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3534308" y="2207796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C1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3390292" y="2783860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C2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4686436" y="2207796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C3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1403648" y="188640"/>
            <a:ext cx="66699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800" dirty="0" smtClean="0"/>
              <a:t>DF-3C </a:t>
            </a:r>
            <a:r>
              <a:rPr lang="fi-FI" sz="2800" dirty="0" err="1" smtClean="0"/>
              <a:t>configured</a:t>
            </a:r>
            <a:r>
              <a:rPr lang="fi-FI" sz="2800" dirty="0" smtClean="0"/>
              <a:t> – 3 </a:t>
            </a:r>
            <a:r>
              <a:rPr lang="fi-FI" sz="2800" dirty="0" err="1" smtClean="0"/>
              <a:t>cells</a:t>
            </a:r>
            <a:r>
              <a:rPr lang="fi-FI" sz="2800" dirty="0" smtClean="0"/>
              <a:t> </a:t>
            </a:r>
            <a:r>
              <a:rPr lang="fi-FI" sz="2800" dirty="0" err="1" smtClean="0"/>
              <a:t>active</a:t>
            </a:r>
            <a:r>
              <a:rPr lang="fi-FI" sz="2800" dirty="0" smtClean="0"/>
              <a:t>, MIMO (1)</a:t>
            </a:r>
            <a:endParaRPr lang="en-US" sz="2800" dirty="0"/>
          </a:p>
        </p:txBody>
      </p:sp>
      <p:sp>
        <p:nvSpPr>
          <p:cNvPr id="29" name="Rectangle 28"/>
          <p:cNvSpPr/>
          <p:nvPr/>
        </p:nvSpPr>
        <p:spPr>
          <a:xfrm>
            <a:off x="2411760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rgbClr val="FF0000"/>
                </a:solidFill>
              </a:rPr>
              <a:t>A1, A2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915816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rgbClr val="FF0000"/>
                </a:solidFill>
              </a:rPr>
              <a:t>A3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419872" y="4365104"/>
            <a:ext cx="100811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CQI1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4427984" y="4365104"/>
            <a:ext cx="100811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CQI2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1043608" y="4293096"/>
            <a:ext cx="14023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Slot</a:t>
            </a:r>
            <a:r>
              <a:rPr lang="fi-FI" dirty="0" smtClean="0"/>
              <a:t> </a:t>
            </a:r>
            <a:r>
              <a:rPr lang="fi-FI" dirty="0" err="1" smtClean="0"/>
              <a:t>format</a:t>
            </a:r>
            <a:r>
              <a:rPr lang="fi-FI" dirty="0" smtClean="0"/>
              <a:t> 1</a:t>
            </a:r>
          </a:p>
          <a:p>
            <a:r>
              <a:rPr lang="fi-FI" dirty="0" smtClean="0"/>
              <a:t>SF 128</a:t>
            </a:r>
          </a:p>
          <a:p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>
            <a:off x="5436096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rgbClr val="FF0000"/>
                </a:solidFill>
              </a:rPr>
              <a:t>A1, A2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940152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rgbClr val="FF0000"/>
                </a:solidFill>
              </a:rPr>
              <a:t>A3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444208" y="4365104"/>
            <a:ext cx="1008112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CQI3</a:t>
            </a:r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>
            <a:off x="7452320" y="4365104"/>
            <a:ext cx="1008112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CQI3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1547664" y="6237312"/>
            <a:ext cx="607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>
                <a:solidFill>
                  <a:srgbClr val="FF0000"/>
                </a:solidFill>
              </a:rPr>
              <a:t>Note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that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both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nodeBs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need</a:t>
            </a:r>
            <a:r>
              <a:rPr lang="fi-FI" dirty="0" smtClean="0">
                <a:solidFill>
                  <a:srgbClr val="FF0000"/>
                </a:solidFill>
              </a:rPr>
              <a:t> to </a:t>
            </a:r>
            <a:r>
              <a:rPr lang="fi-FI" dirty="0" err="1" smtClean="0">
                <a:solidFill>
                  <a:srgbClr val="FF0000"/>
                </a:solidFill>
              </a:rPr>
              <a:t>know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that</a:t>
            </a:r>
            <a:r>
              <a:rPr lang="fi-FI" dirty="0" smtClean="0">
                <a:solidFill>
                  <a:srgbClr val="FF0000"/>
                </a:solidFill>
              </a:rPr>
              <a:t> MIMO is </a:t>
            </a:r>
            <a:r>
              <a:rPr lang="fi-FI" dirty="0" err="1" smtClean="0">
                <a:solidFill>
                  <a:srgbClr val="FF0000"/>
                </a:solidFill>
              </a:rPr>
              <a:t>configured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7884368" y="5013176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7020272" y="5373216"/>
            <a:ext cx="1426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Dtx</a:t>
            </a:r>
            <a:r>
              <a:rPr lang="fi-FI" dirty="0" smtClean="0"/>
              <a:t> </a:t>
            </a:r>
            <a:r>
              <a:rPr lang="fi-FI" dirty="0" err="1" smtClean="0"/>
              <a:t>or</a:t>
            </a:r>
            <a:r>
              <a:rPr lang="fi-FI" dirty="0" smtClean="0"/>
              <a:t> </a:t>
            </a:r>
            <a:r>
              <a:rPr lang="fi-FI" dirty="0" err="1" smtClean="0"/>
              <a:t>repeat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Arrow Connector 22"/>
          <p:cNvCxnSpPr/>
          <p:nvPr/>
        </p:nvCxnSpPr>
        <p:spPr>
          <a:xfrm>
            <a:off x="3168352" y="2131343"/>
            <a:ext cx="1296144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4536504" y="1915319"/>
            <a:ext cx="1368152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4680520" y="1987327"/>
            <a:ext cx="2016224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4248472" y="3283471"/>
            <a:ext cx="576064" cy="3600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UE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616624" y="874807"/>
            <a:ext cx="177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r>
              <a:rPr lang="fi-FI" dirty="0" smtClean="0"/>
              <a:t> nodeB2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2016224" y="874807"/>
            <a:ext cx="1724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Assisted</a:t>
            </a:r>
            <a:r>
              <a:rPr lang="fi-FI" dirty="0" smtClean="0"/>
              <a:t> nodeB1</a:t>
            </a:r>
            <a:endParaRPr lang="en-US" dirty="0"/>
          </a:p>
        </p:txBody>
      </p:sp>
      <p:sp>
        <p:nvSpPr>
          <p:cNvPr id="37" name="Oval 36"/>
          <p:cNvSpPr/>
          <p:nvPr/>
        </p:nvSpPr>
        <p:spPr>
          <a:xfrm>
            <a:off x="1656184" y="1483271"/>
            <a:ext cx="158417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5472608" y="1411263"/>
            <a:ext cx="1584176" cy="43204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5472608" y="1771303"/>
            <a:ext cx="1656184" cy="43204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648072" y="1411263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Carrier 1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3714836" y="2338075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C1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866964" y="2338075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C2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5154996" y="2914139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C3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259632" y="332656"/>
            <a:ext cx="65625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800" dirty="0" smtClean="0"/>
              <a:t>DF-3C </a:t>
            </a:r>
            <a:r>
              <a:rPr lang="fi-FI" sz="2800" dirty="0" err="1" smtClean="0"/>
              <a:t>configured</a:t>
            </a:r>
            <a:r>
              <a:rPr lang="fi-FI" sz="2800" dirty="0" smtClean="0"/>
              <a:t> – 3 </a:t>
            </a:r>
            <a:r>
              <a:rPr lang="fi-FI" sz="2800" dirty="0" err="1" smtClean="0"/>
              <a:t>cells</a:t>
            </a:r>
            <a:r>
              <a:rPr lang="fi-FI" sz="2800" dirty="0" smtClean="0"/>
              <a:t> </a:t>
            </a:r>
            <a:r>
              <a:rPr lang="fi-FI" sz="2800" dirty="0" err="1" smtClean="0"/>
              <a:t>active</a:t>
            </a:r>
            <a:r>
              <a:rPr lang="fi-FI" sz="2800" dirty="0" smtClean="0"/>
              <a:t> , MIMO (2)</a:t>
            </a:r>
            <a:endParaRPr lang="en-US" sz="2800" dirty="0"/>
          </a:p>
        </p:txBody>
      </p:sp>
      <p:sp>
        <p:nvSpPr>
          <p:cNvPr id="30" name="Rectangle 29"/>
          <p:cNvSpPr/>
          <p:nvPr/>
        </p:nvSpPr>
        <p:spPr>
          <a:xfrm>
            <a:off x="2411760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rgbClr val="FF0000"/>
                </a:solidFill>
              </a:rPr>
              <a:t>A1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915816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rgbClr val="FF0000"/>
                </a:solidFill>
              </a:rPr>
              <a:t>A2,A3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419872" y="4365104"/>
            <a:ext cx="100811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CQI1</a:t>
            </a:r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4427984" y="4365104"/>
            <a:ext cx="100811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CQI1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1043608" y="4293096"/>
            <a:ext cx="14023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Slot</a:t>
            </a:r>
            <a:r>
              <a:rPr lang="fi-FI" dirty="0" smtClean="0"/>
              <a:t> </a:t>
            </a:r>
            <a:r>
              <a:rPr lang="fi-FI" dirty="0" err="1" smtClean="0"/>
              <a:t>format</a:t>
            </a:r>
            <a:r>
              <a:rPr lang="fi-FI" dirty="0" smtClean="0"/>
              <a:t> 1</a:t>
            </a:r>
          </a:p>
          <a:p>
            <a:r>
              <a:rPr lang="fi-FI" dirty="0" smtClean="0"/>
              <a:t>SF 128</a:t>
            </a:r>
          </a:p>
          <a:p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5436096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rgbClr val="FF0000"/>
                </a:solidFill>
              </a:rPr>
              <a:t>A1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940152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rgbClr val="FF0000"/>
                </a:solidFill>
              </a:rPr>
              <a:t>A2,A3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6444208" y="4365104"/>
            <a:ext cx="1008112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CQI2</a:t>
            </a:r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7452320" y="4365104"/>
            <a:ext cx="1008112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CQI3</a:t>
            </a:r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1547664" y="6237312"/>
            <a:ext cx="607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>
                <a:solidFill>
                  <a:srgbClr val="FF0000"/>
                </a:solidFill>
              </a:rPr>
              <a:t>Note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that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both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nodeBs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need</a:t>
            </a:r>
            <a:r>
              <a:rPr lang="fi-FI" dirty="0" smtClean="0">
                <a:solidFill>
                  <a:srgbClr val="FF0000"/>
                </a:solidFill>
              </a:rPr>
              <a:t> to </a:t>
            </a:r>
            <a:r>
              <a:rPr lang="fi-FI" dirty="0" err="1" smtClean="0">
                <a:solidFill>
                  <a:srgbClr val="FF0000"/>
                </a:solidFill>
              </a:rPr>
              <a:t>know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that</a:t>
            </a:r>
            <a:r>
              <a:rPr lang="fi-FI" dirty="0" smtClean="0">
                <a:solidFill>
                  <a:srgbClr val="FF0000"/>
                </a:solidFill>
              </a:rPr>
              <a:t> MIMO is </a:t>
            </a:r>
            <a:r>
              <a:rPr lang="fi-FI" dirty="0" err="1" smtClean="0">
                <a:solidFill>
                  <a:srgbClr val="FF0000"/>
                </a:solidFill>
              </a:rPr>
              <a:t>configured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50" name="Straight Arrow Connector 49"/>
          <p:cNvCxnSpPr/>
          <p:nvPr/>
        </p:nvCxnSpPr>
        <p:spPr>
          <a:xfrm flipV="1">
            <a:off x="5076056" y="5013176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4211960" y="5373216"/>
            <a:ext cx="1426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Dtx</a:t>
            </a:r>
            <a:r>
              <a:rPr lang="fi-FI" dirty="0" smtClean="0"/>
              <a:t> </a:t>
            </a:r>
            <a:r>
              <a:rPr lang="fi-FI" dirty="0" err="1" smtClean="0"/>
              <a:t>or</a:t>
            </a:r>
            <a:r>
              <a:rPr lang="fi-FI" dirty="0" smtClean="0"/>
              <a:t> </a:t>
            </a:r>
            <a:r>
              <a:rPr lang="fi-FI" dirty="0" err="1" smtClean="0"/>
              <a:t>repeat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Arrow Connector 11"/>
          <p:cNvCxnSpPr/>
          <p:nvPr/>
        </p:nvCxnSpPr>
        <p:spPr>
          <a:xfrm>
            <a:off x="2123728" y="1988840"/>
            <a:ext cx="2088232" cy="1152128"/>
          </a:xfrm>
          <a:prstGeom prst="straightConnector1">
            <a:avLst/>
          </a:prstGeom>
          <a:ln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987824" y="2060848"/>
            <a:ext cx="1296144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4355976" y="1844824"/>
            <a:ext cx="1368152" cy="1224136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4067944" y="3212976"/>
            <a:ext cx="576064" cy="3600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UE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5436096" y="804312"/>
            <a:ext cx="177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r>
              <a:rPr lang="fi-FI" dirty="0" smtClean="0"/>
              <a:t> nodeB2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835696" y="804312"/>
            <a:ext cx="1724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Assisted</a:t>
            </a:r>
            <a:r>
              <a:rPr lang="fi-FI" dirty="0" smtClean="0"/>
              <a:t> nodeB1</a:t>
            </a:r>
            <a:endParaRPr lang="en-US" dirty="0"/>
          </a:p>
        </p:txBody>
      </p:sp>
      <p:sp>
        <p:nvSpPr>
          <p:cNvPr id="31" name="Oval 30"/>
          <p:cNvSpPr/>
          <p:nvPr/>
        </p:nvSpPr>
        <p:spPr>
          <a:xfrm>
            <a:off x="1475656" y="1412776"/>
            <a:ext cx="158417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1475656" y="1772816"/>
            <a:ext cx="158417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292080" y="1340768"/>
            <a:ext cx="1584176" cy="43204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67544" y="1340768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Carrier 1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67544" y="1772816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Carrier 2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3167336" y="1352992"/>
            <a:ext cx="1288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Primary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3167336" y="1785040"/>
            <a:ext cx="1519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secondary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7199784" y="1136968"/>
            <a:ext cx="16969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r>
              <a:rPr lang="fi-FI" dirty="0" smtClean="0"/>
              <a:t> on </a:t>
            </a:r>
          </a:p>
          <a:p>
            <a:r>
              <a:rPr lang="fi-FI" dirty="0" err="1" smtClean="0"/>
              <a:t>primary</a:t>
            </a:r>
            <a:r>
              <a:rPr lang="fi-FI" dirty="0" smtClean="0"/>
              <a:t> </a:t>
            </a:r>
            <a:r>
              <a:rPr lang="fi-FI" dirty="0" err="1" smtClean="0"/>
              <a:t>carrier</a:t>
            </a:r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3534308" y="2207796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C1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3390292" y="2783860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C2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4686436" y="2207796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C3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1403648" y="188640"/>
            <a:ext cx="64807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800" dirty="0" smtClean="0"/>
              <a:t>DF-3C </a:t>
            </a:r>
            <a:r>
              <a:rPr lang="fi-FI" sz="2800" dirty="0" err="1" smtClean="0"/>
              <a:t>configured</a:t>
            </a:r>
            <a:r>
              <a:rPr lang="fi-FI" sz="2800" dirty="0" smtClean="0"/>
              <a:t> – 2 </a:t>
            </a:r>
            <a:r>
              <a:rPr lang="fi-FI" sz="2800" dirty="0" err="1" smtClean="0"/>
              <a:t>cells</a:t>
            </a:r>
            <a:r>
              <a:rPr lang="fi-FI" sz="2800" dirty="0" smtClean="0"/>
              <a:t> </a:t>
            </a:r>
            <a:r>
              <a:rPr lang="fi-FI" sz="2800" dirty="0" err="1" smtClean="0"/>
              <a:t>active</a:t>
            </a:r>
            <a:r>
              <a:rPr lang="fi-FI" sz="2800" dirty="0" smtClean="0"/>
              <a:t>, MIMO (1)</a:t>
            </a:r>
            <a:endParaRPr lang="en-US" sz="2800" dirty="0"/>
          </a:p>
        </p:txBody>
      </p:sp>
      <p:sp>
        <p:nvSpPr>
          <p:cNvPr id="29" name="Rectangle 28"/>
          <p:cNvSpPr/>
          <p:nvPr/>
        </p:nvSpPr>
        <p:spPr>
          <a:xfrm>
            <a:off x="2411760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rgbClr val="FF0000"/>
                </a:solidFill>
              </a:rPr>
              <a:t>A1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915816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rgbClr val="FF0000"/>
                </a:solidFill>
              </a:rPr>
              <a:t>A3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419872" y="4365104"/>
            <a:ext cx="100811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CQI1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4427984" y="4365104"/>
            <a:ext cx="100811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CQI1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1043608" y="4293096"/>
            <a:ext cx="14023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Slot</a:t>
            </a:r>
            <a:r>
              <a:rPr lang="fi-FI" dirty="0" smtClean="0"/>
              <a:t> </a:t>
            </a:r>
            <a:r>
              <a:rPr lang="fi-FI" dirty="0" err="1" smtClean="0"/>
              <a:t>format</a:t>
            </a:r>
            <a:r>
              <a:rPr lang="fi-FI" dirty="0" smtClean="0"/>
              <a:t> 1</a:t>
            </a:r>
          </a:p>
          <a:p>
            <a:r>
              <a:rPr lang="fi-FI" dirty="0" smtClean="0"/>
              <a:t>SF 128</a:t>
            </a:r>
          </a:p>
          <a:p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>
            <a:off x="5436096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rgbClr val="FF0000"/>
                </a:solidFill>
              </a:rPr>
              <a:t>A1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940152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rgbClr val="FF0000"/>
                </a:solidFill>
              </a:rPr>
              <a:t>A3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444208" y="4365104"/>
            <a:ext cx="1008112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CQI3</a:t>
            </a:r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>
            <a:off x="7452320" y="4365104"/>
            <a:ext cx="1008112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CQI3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1547664" y="6237312"/>
            <a:ext cx="607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>
                <a:solidFill>
                  <a:srgbClr val="FF0000"/>
                </a:solidFill>
              </a:rPr>
              <a:t>Note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that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both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nodeBs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need</a:t>
            </a:r>
            <a:r>
              <a:rPr lang="fi-FI" dirty="0" smtClean="0">
                <a:solidFill>
                  <a:srgbClr val="FF0000"/>
                </a:solidFill>
              </a:rPr>
              <a:t> to </a:t>
            </a:r>
            <a:r>
              <a:rPr lang="fi-FI" dirty="0" err="1" smtClean="0">
                <a:solidFill>
                  <a:srgbClr val="FF0000"/>
                </a:solidFill>
              </a:rPr>
              <a:t>know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that</a:t>
            </a:r>
            <a:r>
              <a:rPr lang="fi-FI" dirty="0" smtClean="0">
                <a:solidFill>
                  <a:srgbClr val="FF0000"/>
                </a:solidFill>
              </a:rPr>
              <a:t> MIMO is </a:t>
            </a:r>
            <a:r>
              <a:rPr lang="fi-FI" dirty="0" err="1" smtClean="0">
                <a:solidFill>
                  <a:srgbClr val="FF0000"/>
                </a:solidFill>
              </a:rPr>
              <a:t>configured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7884368" y="5013176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7020272" y="5373216"/>
            <a:ext cx="1426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Dtx</a:t>
            </a:r>
            <a:r>
              <a:rPr lang="fi-FI" dirty="0" smtClean="0"/>
              <a:t> </a:t>
            </a:r>
            <a:r>
              <a:rPr lang="fi-FI" dirty="0" err="1" smtClean="0"/>
              <a:t>or</a:t>
            </a:r>
            <a:r>
              <a:rPr lang="fi-FI" dirty="0" smtClean="0"/>
              <a:t> </a:t>
            </a:r>
            <a:r>
              <a:rPr lang="fi-FI" dirty="0" err="1" smtClean="0"/>
              <a:t>repeat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971600" y="2745596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 smtClean="0"/>
              <a:t>Deactivation</a:t>
            </a:r>
            <a:r>
              <a:rPr lang="fi-FI" dirty="0" smtClean="0"/>
              <a:t> </a:t>
            </a:r>
            <a:r>
              <a:rPr lang="fi-FI" dirty="0" err="1" smtClean="0"/>
              <a:t>order</a:t>
            </a:r>
            <a:r>
              <a:rPr lang="fi-FI" dirty="0" smtClean="0"/>
              <a:t> </a:t>
            </a:r>
            <a:r>
              <a:rPr lang="fi-FI" dirty="0" err="1" smtClean="0"/>
              <a:t>issued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nodeB1  </a:t>
            </a:r>
            <a:r>
              <a:rPr lang="fi-FI" dirty="0" err="1" smtClean="0"/>
              <a:t>only</a:t>
            </a:r>
            <a:endParaRPr lang="en-US" dirty="0"/>
          </a:p>
        </p:txBody>
      </p:sp>
      <p:sp>
        <p:nvSpPr>
          <p:cNvPr id="47" name="Down Arrow 46"/>
          <p:cNvSpPr/>
          <p:nvPr/>
        </p:nvSpPr>
        <p:spPr>
          <a:xfrm rot="16200000">
            <a:off x="2484928" y="2168375"/>
            <a:ext cx="245138" cy="8235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2987824" y="2376264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400" b="1" dirty="0" smtClean="0">
                <a:solidFill>
                  <a:srgbClr val="FF0000"/>
                </a:solidFill>
              </a:rPr>
              <a:t>X</a:t>
            </a:r>
            <a:endParaRPr lang="en-US" sz="2400" b="1" dirty="0">
              <a:solidFill>
                <a:srgbClr val="FF0000"/>
              </a:solidFill>
            </a:endParaRPr>
          </a:p>
        </p:txBody>
      </p:sp>
      <p:cxnSp>
        <p:nvCxnSpPr>
          <p:cNvPr id="49" name="Straight Arrow Connector 48"/>
          <p:cNvCxnSpPr/>
          <p:nvPr/>
        </p:nvCxnSpPr>
        <p:spPr>
          <a:xfrm flipV="1">
            <a:off x="4932040" y="5085184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067944" y="5445224"/>
            <a:ext cx="1426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Dtx</a:t>
            </a:r>
            <a:r>
              <a:rPr lang="fi-FI" dirty="0" smtClean="0"/>
              <a:t> </a:t>
            </a:r>
            <a:r>
              <a:rPr lang="fi-FI" dirty="0" err="1" smtClean="0"/>
              <a:t>or</a:t>
            </a:r>
            <a:r>
              <a:rPr lang="fi-FI" dirty="0" smtClean="0"/>
              <a:t> </a:t>
            </a:r>
            <a:r>
              <a:rPr lang="fi-FI" dirty="0" err="1" smtClean="0"/>
              <a:t>repeat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Arrow Connector 34"/>
          <p:cNvCxnSpPr/>
          <p:nvPr/>
        </p:nvCxnSpPr>
        <p:spPr>
          <a:xfrm>
            <a:off x="2088232" y="1988840"/>
            <a:ext cx="2088232" cy="1152128"/>
          </a:xfrm>
          <a:prstGeom prst="straightConnector1">
            <a:avLst/>
          </a:prstGeom>
          <a:ln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987824" y="2060848"/>
            <a:ext cx="1296144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4355976" y="1844824"/>
            <a:ext cx="1368152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4499992" y="1916832"/>
            <a:ext cx="2016224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4067944" y="3212976"/>
            <a:ext cx="576064" cy="3600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UE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5436096" y="804312"/>
            <a:ext cx="177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r>
              <a:rPr lang="fi-FI" dirty="0" smtClean="0"/>
              <a:t> nodeB2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835696" y="804312"/>
            <a:ext cx="1724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Assisted</a:t>
            </a:r>
            <a:r>
              <a:rPr lang="fi-FI" dirty="0" smtClean="0"/>
              <a:t> nodeB1</a:t>
            </a:r>
            <a:endParaRPr lang="en-US" dirty="0"/>
          </a:p>
        </p:txBody>
      </p:sp>
      <p:sp>
        <p:nvSpPr>
          <p:cNvPr id="31" name="Oval 30"/>
          <p:cNvSpPr/>
          <p:nvPr/>
        </p:nvSpPr>
        <p:spPr>
          <a:xfrm>
            <a:off x="1475656" y="1412776"/>
            <a:ext cx="158417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1475656" y="1772816"/>
            <a:ext cx="158417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292080" y="1340768"/>
            <a:ext cx="1584176" cy="43204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292080" y="1700808"/>
            <a:ext cx="1656184" cy="43204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67544" y="1340768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Carrier 1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67544" y="1772816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Carrier 2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3167336" y="1352992"/>
            <a:ext cx="1288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Primary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3167336" y="1785040"/>
            <a:ext cx="1519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secondary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7199784" y="1136968"/>
            <a:ext cx="16969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r>
              <a:rPr lang="fi-FI" dirty="0" smtClean="0"/>
              <a:t> on </a:t>
            </a:r>
          </a:p>
          <a:p>
            <a:r>
              <a:rPr lang="fi-FI" dirty="0" err="1" smtClean="0"/>
              <a:t>primary</a:t>
            </a:r>
            <a:r>
              <a:rPr lang="fi-FI" dirty="0" smtClean="0"/>
              <a:t> </a:t>
            </a:r>
            <a:r>
              <a:rPr lang="fi-FI" dirty="0" err="1" smtClean="0"/>
              <a:t>carrier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7271792" y="1857048"/>
            <a:ext cx="15191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endParaRPr lang="fi-FI" dirty="0" smtClean="0"/>
          </a:p>
          <a:p>
            <a:r>
              <a:rPr lang="fi-FI" dirty="0" err="1" smtClean="0"/>
              <a:t>secondary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3534308" y="2207796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C1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3390292" y="2783860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C2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4686436" y="2207796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C3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4974468" y="2783860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C4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2123728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rgbClr val="FF0000"/>
                </a:solidFill>
              </a:rPr>
              <a:t>A1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627784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A3,A4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3131840" y="4365104"/>
            <a:ext cx="100811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CQI1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4139952" y="4365104"/>
            <a:ext cx="100811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CQI1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2051720" y="188640"/>
            <a:ext cx="53666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800" dirty="0" smtClean="0"/>
              <a:t>DF-4C </a:t>
            </a:r>
            <a:r>
              <a:rPr lang="fi-FI" sz="2800" dirty="0" err="1" smtClean="0"/>
              <a:t>configured</a:t>
            </a:r>
            <a:r>
              <a:rPr lang="fi-FI" sz="2800" dirty="0" smtClean="0"/>
              <a:t> – 3 </a:t>
            </a:r>
            <a:r>
              <a:rPr lang="fi-FI" sz="2800" dirty="0" err="1" smtClean="0"/>
              <a:t>cells</a:t>
            </a:r>
            <a:r>
              <a:rPr lang="fi-FI" sz="2800" dirty="0" smtClean="0"/>
              <a:t> </a:t>
            </a:r>
            <a:r>
              <a:rPr lang="fi-FI" sz="2800" dirty="0" err="1" smtClean="0"/>
              <a:t>active</a:t>
            </a:r>
            <a:r>
              <a:rPr lang="fi-FI" sz="2800" dirty="0" smtClean="0"/>
              <a:t> (1)</a:t>
            </a:r>
            <a:endParaRPr lang="en-US" sz="2800" dirty="0"/>
          </a:p>
        </p:txBody>
      </p:sp>
      <p:sp>
        <p:nvSpPr>
          <p:cNvPr id="39" name="TextBox 38"/>
          <p:cNvSpPr txBox="1"/>
          <p:nvPr/>
        </p:nvSpPr>
        <p:spPr>
          <a:xfrm>
            <a:off x="755576" y="4293096"/>
            <a:ext cx="14023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Slot</a:t>
            </a:r>
            <a:r>
              <a:rPr lang="fi-FI" dirty="0" smtClean="0"/>
              <a:t> </a:t>
            </a:r>
            <a:r>
              <a:rPr lang="fi-FI" dirty="0" err="1" smtClean="0"/>
              <a:t>format</a:t>
            </a:r>
            <a:r>
              <a:rPr lang="fi-FI" dirty="0" smtClean="0"/>
              <a:t> 1</a:t>
            </a:r>
          </a:p>
          <a:p>
            <a:r>
              <a:rPr lang="fi-FI" dirty="0" smtClean="0"/>
              <a:t>SF 128</a:t>
            </a:r>
          </a:p>
          <a:p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5148064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rgbClr val="FF0000"/>
                </a:solidFill>
              </a:rPr>
              <a:t>A1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652120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A3,A4</a:t>
            </a:r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>
            <a:off x="6156176" y="4365104"/>
            <a:ext cx="1008112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CQI3</a:t>
            </a:r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>
            <a:off x="7164288" y="4365104"/>
            <a:ext cx="1008112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CQI4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971600" y="2745596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 smtClean="0"/>
              <a:t>Deactivation</a:t>
            </a:r>
            <a:r>
              <a:rPr lang="fi-FI" dirty="0" smtClean="0"/>
              <a:t> </a:t>
            </a:r>
            <a:r>
              <a:rPr lang="fi-FI" dirty="0" err="1" smtClean="0"/>
              <a:t>order</a:t>
            </a:r>
            <a:r>
              <a:rPr lang="fi-FI" dirty="0" smtClean="0"/>
              <a:t> </a:t>
            </a:r>
            <a:r>
              <a:rPr lang="fi-FI" dirty="0" err="1" smtClean="0"/>
              <a:t>issued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nodeB1  </a:t>
            </a:r>
            <a:r>
              <a:rPr lang="fi-FI" dirty="0" err="1" smtClean="0"/>
              <a:t>only</a:t>
            </a:r>
            <a:endParaRPr lang="en-US" dirty="0"/>
          </a:p>
        </p:txBody>
      </p:sp>
      <p:sp>
        <p:nvSpPr>
          <p:cNvPr id="44" name="Down Arrow 43"/>
          <p:cNvSpPr/>
          <p:nvPr/>
        </p:nvSpPr>
        <p:spPr>
          <a:xfrm rot="16200000">
            <a:off x="2484928" y="2168375"/>
            <a:ext cx="245138" cy="8235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2987824" y="2376264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400" b="1" dirty="0" smtClean="0">
                <a:solidFill>
                  <a:srgbClr val="FF0000"/>
                </a:solidFill>
              </a:rPr>
              <a:t>X</a:t>
            </a:r>
            <a:endParaRPr lang="en-US" sz="2400" b="1" dirty="0">
              <a:solidFill>
                <a:srgbClr val="FF0000"/>
              </a:solidFill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flipH="1" flipV="1">
            <a:off x="2267744" y="5013176"/>
            <a:ext cx="288032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95536" y="6237312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 smtClean="0"/>
              <a:t>Codeword</a:t>
            </a:r>
            <a:r>
              <a:rPr lang="fi-FI" dirty="0" smtClean="0"/>
              <a:t> design </a:t>
            </a:r>
            <a:r>
              <a:rPr lang="fi-FI" dirty="0" err="1" smtClean="0"/>
              <a:t>could</a:t>
            </a:r>
            <a:r>
              <a:rPr lang="fi-FI" dirty="0" smtClean="0"/>
              <a:t>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done</a:t>
            </a:r>
            <a:r>
              <a:rPr lang="fi-FI" dirty="0" smtClean="0"/>
              <a:t> </a:t>
            </a:r>
            <a:r>
              <a:rPr lang="fi-FI" dirty="0" err="1" smtClean="0"/>
              <a:t>according</a:t>
            </a:r>
            <a:r>
              <a:rPr lang="fi-FI" dirty="0" smtClean="0"/>
              <a:t> to [</a:t>
            </a:r>
            <a:r>
              <a:rPr lang="fi-FI" dirty="0" err="1" smtClean="0"/>
              <a:t>Huawei</a:t>
            </a:r>
            <a:r>
              <a:rPr lang="fi-FI" dirty="0" smtClean="0"/>
              <a:t> R1-121627], </a:t>
            </a:r>
            <a:r>
              <a:rPr lang="fi-FI" dirty="0" err="1" smtClean="0"/>
              <a:t>however</a:t>
            </a:r>
            <a:r>
              <a:rPr lang="fi-FI" dirty="0" smtClean="0"/>
              <a:t> no </a:t>
            </a:r>
            <a:r>
              <a:rPr lang="fi-FI" dirty="0" err="1" smtClean="0"/>
              <a:t>immediate</a:t>
            </a:r>
            <a:r>
              <a:rPr lang="fi-FI" dirty="0" smtClean="0"/>
              <a:t> </a:t>
            </a:r>
            <a:r>
              <a:rPr lang="fi-FI" dirty="0" err="1" smtClean="0"/>
              <a:t>need</a:t>
            </a:r>
            <a:r>
              <a:rPr lang="fi-FI" dirty="0" smtClean="0"/>
              <a:t> </a:t>
            </a:r>
            <a:r>
              <a:rPr lang="fi-FI" dirty="0" err="1" smtClean="0"/>
              <a:t>visible</a:t>
            </a:r>
            <a:r>
              <a:rPr lang="fi-FI" dirty="0" smtClean="0"/>
              <a:t> </a:t>
            </a:r>
            <a:r>
              <a:rPr lang="fi-FI" dirty="0" err="1" smtClean="0"/>
              <a:t>with</a:t>
            </a:r>
            <a:r>
              <a:rPr lang="fi-FI" dirty="0" smtClean="0"/>
              <a:t> </a:t>
            </a:r>
            <a:r>
              <a:rPr lang="fi-FI" dirty="0" err="1" smtClean="0"/>
              <a:t>grouping</a:t>
            </a:r>
            <a:endParaRPr lang="en-US" dirty="0"/>
          </a:p>
        </p:txBody>
      </p:sp>
      <p:cxnSp>
        <p:nvCxnSpPr>
          <p:cNvPr id="51" name="Straight Arrow Connector 50"/>
          <p:cNvCxnSpPr/>
          <p:nvPr/>
        </p:nvCxnSpPr>
        <p:spPr>
          <a:xfrm flipH="1" flipV="1">
            <a:off x="2843808" y="5013176"/>
            <a:ext cx="72008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2699792" y="5373216"/>
            <a:ext cx="4427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 smtClean="0"/>
              <a:t>With</a:t>
            </a:r>
            <a:r>
              <a:rPr lang="fi-FI" dirty="0" smtClean="0"/>
              <a:t> </a:t>
            </a:r>
            <a:r>
              <a:rPr lang="fi-FI" dirty="0" err="1" smtClean="0"/>
              <a:t>grouping</a:t>
            </a:r>
            <a:r>
              <a:rPr lang="fi-FI" dirty="0" smtClean="0"/>
              <a:t>, nodeB2 </a:t>
            </a:r>
            <a:r>
              <a:rPr lang="fi-FI" dirty="0" err="1" smtClean="0"/>
              <a:t>does</a:t>
            </a:r>
            <a:r>
              <a:rPr lang="fi-FI" dirty="0" smtClean="0"/>
              <a:t> </a:t>
            </a:r>
            <a:r>
              <a:rPr lang="fi-FI" dirty="0" err="1" smtClean="0"/>
              <a:t>not</a:t>
            </a:r>
            <a:r>
              <a:rPr lang="fi-FI" dirty="0" smtClean="0"/>
              <a:t> </a:t>
            </a:r>
            <a:r>
              <a:rPr lang="fi-FI" dirty="0" err="1" smtClean="0"/>
              <a:t>need</a:t>
            </a:r>
            <a:r>
              <a:rPr lang="fi-FI" dirty="0" smtClean="0"/>
              <a:t> to </a:t>
            </a:r>
            <a:r>
              <a:rPr lang="fi-FI" dirty="0" err="1" smtClean="0"/>
              <a:t>decode</a:t>
            </a:r>
            <a:r>
              <a:rPr lang="fi-FI" dirty="0" smtClean="0"/>
              <a:t> </a:t>
            </a:r>
            <a:r>
              <a:rPr lang="fi-FI" dirty="0" err="1" smtClean="0"/>
              <a:t>codeword</a:t>
            </a:r>
            <a:r>
              <a:rPr lang="fi-FI" dirty="0" smtClean="0"/>
              <a:t> 2</a:t>
            </a:r>
            <a:endParaRPr lang="en-US" dirty="0"/>
          </a:p>
        </p:txBody>
      </p:sp>
      <p:cxnSp>
        <p:nvCxnSpPr>
          <p:cNvPr id="64" name="Straight Arrow Connector 63"/>
          <p:cNvCxnSpPr/>
          <p:nvPr/>
        </p:nvCxnSpPr>
        <p:spPr>
          <a:xfrm flipV="1">
            <a:off x="1259632" y="5085184"/>
            <a:ext cx="792088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Arrow Connector 45"/>
          <p:cNvCxnSpPr/>
          <p:nvPr/>
        </p:nvCxnSpPr>
        <p:spPr>
          <a:xfrm flipH="1">
            <a:off x="4536504" y="1880156"/>
            <a:ext cx="2016224" cy="1224136"/>
          </a:xfrm>
          <a:prstGeom prst="straightConnector1">
            <a:avLst/>
          </a:prstGeom>
          <a:ln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Down Arrow 46"/>
          <p:cNvSpPr/>
          <p:nvPr/>
        </p:nvSpPr>
        <p:spPr>
          <a:xfrm rot="5400000">
            <a:off x="6053896" y="2131698"/>
            <a:ext cx="245138" cy="823518"/>
          </a:xfrm>
          <a:prstGeom prst="downArrow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5369544" y="2276872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400" b="1" dirty="0" smtClean="0">
                <a:solidFill>
                  <a:srgbClr val="FF0000"/>
                </a:solidFill>
              </a:rPr>
              <a:t>X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372200" y="2708920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 smtClean="0"/>
              <a:t>Deactivation</a:t>
            </a:r>
            <a:r>
              <a:rPr lang="fi-FI" dirty="0" smtClean="0"/>
              <a:t> </a:t>
            </a:r>
            <a:r>
              <a:rPr lang="fi-FI" dirty="0" err="1" smtClean="0"/>
              <a:t>order</a:t>
            </a:r>
            <a:r>
              <a:rPr lang="fi-FI" dirty="0" smtClean="0"/>
              <a:t> </a:t>
            </a:r>
            <a:r>
              <a:rPr lang="fi-FI" dirty="0" err="1" smtClean="0"/>
              <a:t>issued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nodeB2  </a:t>
            </a:r>
            <a:r>
              <a:rPr lang="fi-FI" dirty="0" err="1" smtClean="0"/>
              <a:t>only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987824" y="2060848"/>
            <a:ext cx="1296144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4355976" y="1844824"/>
            <a:ext cx="1368152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4067944" y="3212976"/>
            <a:ext cx="576064" cy="3600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UE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5436096" y="804312"/>
            <a:ext cx="177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r>
              <a:rPr lang="fi-FI" dirty="0" smtClean="0"/>
              <a:t> nodeB2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835696" y="804312"/>
            <a:ext cx="1724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Assisted</a:t>
            </a:r>
            <a:r>
              <a:rPr lang="fi-FI" dirty="0" smtClean="0"/>
              <a:t> nodeB1</a:t>
            </a:r>
            <a:endParaRPr lang="en-US" dirty="0"/>
          </a:p>
        </p:txBody>
      </p:sp>
      <p:sp>
        <p:nvSpPr>
          <p:cNvPr id="31" name="Oval 30"/>
          <p:cNvSpPr/>
          <p:nvPr/>
        </p:nvSpPr>
        <p:spPr>
          <a:xfrm>
            <a:off x="1475656" y="1412776"/>
            <a:ext cx="158417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1475656" y="1772816"/>
            <a:ext cx="158417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292080" y="1340768"/>
            <a:ext cx="1584176" cy="43204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292080" y="1700808"/>
            <a:ext cx="1656184" cy="43204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67544" y="1340768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Carrier 1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67544" y="1772816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Carrier 2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3167336" y="1352992"/>
            <a:ext cx="1288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Primary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3167336" y="1785040"/>
            <a:ext cx="1519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secondary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7199784" y="1136968"/>
            <a:ext cx="16969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r>
              <a:rPr lang="fi-FI" dirty="0" smtClean="0"/>
              <a:t> on </a:t>
            </a:r>
          </a:p>
          <a:p>
            <a:r>
              <a:rPr lang="fi-FI" dirty="0" err="1" smtClean="0"/>
              <a:t>primary</a:t>
            </a:r>
            <a:r>
              <a:rPr lang="fi-FI" dirty="0" smtClean="0"/>
              <a:t> </a:t>
            </a:r>
            <a:r>
              <a:rPr lang="fi-FI" dirty="0" err="1" smtClean="0"/>
              <a:t>carrier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7308304" y="1772816"/>
            <a:ext cx="15191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endParaRPr lang="fi-FI" dirty="0" smtClean="0"/>
          </a:p>
          <a:p>
            <a:r>
              <a:rPr lang="fi-FI" dirty="0" err="1" smtClean="0"/>
              <a:t>secondary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3534308" y="2207796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C1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3390292" y="2783860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C2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4686436" y="2207796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C3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4974468" y="2783860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C4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2123728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chemeClr val="tx1"/>
                </a:solidFill>
              </a:rPr>
              <a:t>A1, A2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627784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rgbClr val="FF0000"/>
                </a:solidFill>
              </a:rPr>
              <a:t>A3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131840" y="4365104"/>
            <a:ext cx="100811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CQI1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4139952" y="4365104"/>
            <a:ext cx="100811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CQI2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2051720" y="188640"/>
            <a:ext cx="53666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800" dirty="0" smtClean="0"/>
              <a:t>DF-4C </a:t>
            </a:r>
            <a:r>
              <a:rPr lang="fi-FI" sz="2800" dirty="0" err="1" smtClean="0"/>
              <a:t>configured</a:t>
            </a:r>
            <a:r>
              <a:rPr lang="fi-FI" sz="2800" dirty="0" smtClean="0"/>
              <a:t> – 3 </a:t>
            </a:r>
            <a:r>
              <a:rPr lang="fi-FI" sz="2800" dirty="0" err="1" smtClean="0"/>
              <a:t>cells</a:t>
            </a:r>
            <a:r>
              <a:rPr lang="fi-FI" sz="2800" dirty="0" smtClean="0"/>
              <a:t> </a:t>
            </a:r>
            <a:r>
              <a:rPr lang="fi-FI" sz="2800" dirty="0" err="1" smtClean="0"/>
              <a:t>active</a:t>
            </a:r>
            <a:r>
              <a:rPr lang="fi-FI" sz="2800" dirty="0" smtClean="0"/>
              <a:t> (2)</a:t>
            </a:r>
            <a:endParaRPr lang="en-US" sz="2800" dirty="0"/>
          </a:p>
        </p:txBody>
      </p:sp>
      <p:sp>
        <p:nvSpPr>
          <p:cNvPr id="39" name="TextBox 38"/>
          <p:cNvSpPr txBox="1"/>
          <p:nvPr/>
        </p:nvSpPr>
        <p:spPr>
          <a:xfrm>
            <a:off x="755576" y="4293096"/>
            <a:ext cx="14023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Slot</a:t>
            </a:r>
            <a:r>
              <a:rPr lang="fi-FI" dirty="0" smtClean="0"/>
              <a:t> </a:t>
            </a:r>
            <a:r>
              <a:rPr lang="fi-FI" dirty="0" err="1" smtClean="0"/>
              <a:t>format</a:t>
            </a:r>
            <a:r>
              <a:rPr lang="fi-FI" dirty="0" smtClean="0"/>
              <a:t> 1</a:t>
            </a:r>
          </a:p>
          <a:p>
            <a:r>
              <a:rPr lang="fi-FI" dirty="0" smtClean="0"/>
              <a:t>SF 128</a:t>
            </a:r>
          </a:p>
          <a:p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5148064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chemeClr val="tx1"/>
                </a:solidFill>
              </a:rPr>
              <a:t>A1, A2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652120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rgbClr val="FF0000"/>
                </a:solidFill>
              </a:rPr>
              <a:t>A3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56176" y="4365104"/>
            <a:ext cx="1008112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CQI3</a:t>
            </a:r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>
            <a:off x="7164288" y="4365104"/>
            <a:ext cx="1008112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CQI3</a:t>
            </a:r>
            <a:endParaRPr lang="en-US" dirty="0"/>
          </a:p>
        </p:txBody>
      </p:sp>
      <p:cxnSp>
        <p:nvCxnSpPr>
          <p:cNvPr id="50" name="Straight Arrow Connector 49"/>
          <p:cNvCxnSpPr/>
          <p:nvPr/>
        </p:nvCxnSpPr>
        <p:spPr>
          <a:xfrm>
            <a:off x="2123728" y="1988840"/>
            <a:ext cx="2088232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Arrow Connector 45"/>
          <p:cNvCxnSpPr/>
          <p:nvPr/>
        </p:nvCxnSpPr>
        <p:spPr>
          <a:xfrm flipH="1">
            <a:off x="4536504" y="1880156"/>
            <a:ext cx="2016224" cy="1224136"/>
          </a:xfrm>
          <a:prstGeom prst="straightConnector1">
            <a:avLst/>
          </a:prstGeom>
          <a:ln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Down Arrow 46"/>
          <p:cNvSpPr/>
          <p:nvPr/>
        </p:nvSpPr>
        <p:spPr>
          <a:xfrm rot="5400000">
            <a:off x="6053896" y="2131698"/>
            <a:ext cx="245138" cy="823518"/>
          </a:xfrm>
          <a:prstGeom prst="downArrow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5369544" y="2276872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400" b="1" dirty="0" smtClean="0">
                <a:solidFill>
                  <a:srgbClr val="FF0000"/>
                </a:solidFill>
              </a:rPr>
              <a:t>X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372200" y="2708920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 smtClean="0"/>
              <a:t>Deactivation</a:t>
            </a:r>
            <a:r>
              <a:rPr lang="fi-FI" dirty="0" smtClean="0"/>
              <a:t> </a:t>
            </a:r>
            <a:r>
              <a:rPr lang="fi-FI" dirty="0" err="1" smtClean="0"/>
              <a:t>order</a:t>
            </a:r>
            <a:r>
              <a:rPr lang="fi-FI" dirty="0" smtClean="0"/>
              <a:t> </a:t>
            </a:r>
            <a:r>
              <a:rPr lang="fi-FI" dirty="0" err="1" smtClean="0"/>
              <a:t>issued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nodeB2  </a:t>
            </a:r>
            <a:r>
              <a:rPr lang="fi-FI" dirty="0" err="1" smtClean="0"/>
              <a:t>only</a:t>
            </a:r>
            <a:endParaRPr lang="en-US" dirty="0"/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2088232" y="1988840"/>
            <a:ext cx="2088232" cy="1152128"/>
          </a:xfrm>
          <a:prstGeom prst="straightConnector1">
            <a:avLst/>
          </a:prstGeom>
          <a:ln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987824" y="2060848"/>
            <a:ext cx="1296144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4355976" y="1844824"/>
            <a:ext cx="1368152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4067944" y="3212976"/>
            <a:ext cx="576064" cy="3600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UE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5436096" y="804312"/>
            <a:ext cx="177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r>
              <a:rPr lang="fi-FI" dirty="0" smtClean="0"/>
              <a:t> nodeB2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835696" y="804312"/>
            <a:ext cx="1724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Assisted</a:t>
            </a:r>
            <a:r>
              <a:rPr lang="fi-FI" dirty="0" smtClean="0"/>
              <a:t> nodeB1</a:t>
            </a:r>
            <a:endParaRPr lang="en-US" dirty="0"/>
          </a:p>
        </p:txBody>
      </p:sp>
      <p:sp>
        <p:nvSpPr>
          <p:cNvPr id="31" name="Oval 30"/>
          <p:cNvSpPr/>
          <p:nvPr/>
        </p:nvSpPr>
        <p:spPr>
          <a:xfrm>
            <a:off x="1475656" y="1412776"/>
            <a:ext cx="158417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1475656" y="1772816"/>
            <a:ext cx="158417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292080" y="1340768"/>
            <a:ext cx="1584176" cy="43204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292080" y="1700808"/>
            <a:ext cx="1656184" cy="43204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67544" y="1340768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Carrier 1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67544" y="1772816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Carrier 2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3167336" y="1352992"/>
            <a:ext cx="1288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Primary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3167336" y="1785040"/>
            <a:ext cx="1519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secondary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7199784" y="1136968"/>
            <a:ext cx="16969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r>
              <a:rPr lang="fi-FI" dirty="0" smtClean="0"/>
              <a:t> on </a:t>
            </a:r>
          </a:p>
          <a:p>
            <a:r>
              <a:rPr lang="fi-FI" dirty="0" err="1" smtClean="0"/>
              <a:t>primary</a:t>
            </a:r>
            <a:r>
              <a:rPr lang="fi-FI" dirty="0" smtClean="0"/>
              <a:t> </a:t>
            </a:r>
            <a:r>
              <a:rPr lang="fi-FI" dirty="0" err="1" smtClean="0"/>
              <a:t>carrier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7308304" y="1772816"/>
            <a:ext cx="15191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endParaRPr lang="fi-FI" dirty="0" smtClean="0"/>
          </a:p>
          <a:p>
            <a:r>
              <a:rPr lang="fi-FI" dirty="0" err="1" smtClean="0"/>
              <a:t>secondary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3534308" y="2207796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C1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3390292" y="2783860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C2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4686436" y="2207796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C3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4974468" y="2783860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C4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2123728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rgbClr val="FF0000"/>
                </a:solidFill>
              </a:rPr>
              <a:t>A1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627784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rgbClr val="FF0000"/>
                </a:solidFill>
              </a:rPr>
              <a:t>A3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131840" y="4365104"/>
            <a:ext cx="100811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CQI1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4139952" y="4365104"/>
            <a:ext cx="100811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CQI1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2051720" y="188640"/>
            <a:ext cx="53666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800" dirty="0" smtClean="0"/>
              <a:t>DF-4C </a:t>
            </a:r>
            <a:r>
              <a:rPr lang="fi-FI" sz="2800" dirty="0" err="1" smtClean="0"/>
              <a:t>configured</a:t>
            </a:r>
            <a:r>
              <a:rPr lang="fi-FI" sz="2800" dirty="0" smtClean="0"/>
              <a:t> – 2 </a:t>
            </a:r>
            <a:r>
              <a:rPr lang="fi-FI" sz="2800" dirty="0" err="1" smtClean="0"/>
              <a:t>cells</a:t>
            </a:r>
            <a:r>
              <a:rPr lang="fi-FI" sz="2800" dirty="0" smtClean="0"/>
              <a:t> </a:t>
            </a:r>
            <a:r>
              <a:rPr lang="fi-FI" sz="2800" dirty="0" err="1" smtClean="0"/>
              <a:t>active</a:t>
            </a:r>
            <a:r>
              <a:rPr lang="fi-FI" sz="2800" dirty="0" smtClean="0"/>
              <a:t> (1)</a:t>
            </a:r>
            <a:endParaRPr lang="en-US" sz="2800" dirty="0"/>
          </a:p>
        </p:txBody>
      </p:sp>
      <p:sp>
        <p:nvSpPr>
          <p:cNvPr id="39" name="TextBox 38"/>
          <p:cNvSpPr txBox="1"/>
          <p:nvPr/>
        </p:nvSpPr>
        <p:spPr>
          <a:xfrm>
            <a:off x="755576" y="4293096"/>
            <a:ext cx="14023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Slot</a:t>
            </a:r>
            <a:r>
              <a:rPr lang="fi-FI" dirty="0" smtClean="0"/>
              <a:t> </a:t>
            </a:r>
            <a:r>
              <a:rPr lang="fi-FI" dirty="0" err="1" smtClean="0"/>
              <a:t>format</a:t>
            </a:r>
            <a:r>
              <a:rPr lang="fi-FI" dirty="0" smtClean="0"/>
              <a:t> 1</a:t>
            </a:r>
          </a:p>
          <a:p>
            <a:r>
              <a:rPr lang="fi-FI" dirty="0" smtClean="0"/>
              <a:t>SF 128</a:t>
            </a:r>
          </a:p>
          <a:p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5148064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rgbClr val="FF0000"/>
                </a:solidFill>
              </a:rPr>
              <a:t>A1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652120" y="436510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rgbClr val="FF0000"/>
                </a:solidFill>
              </a:rPr>
              <a:t>A3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56176" y="4365104"/>
            <a:ext cx="1008112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CQI3</a:t>
            </a:r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>
            <a:off x="7164288" y="4365104"/>
            <a:ext cx="1008112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CQI3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971600" y="2745596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 smtClean="0"/>
              <a:t>Deactivation</a:t>
            </a:r>
            <a:r>
              <a:rPr lang="fi-FI" dirty="0" smtClean="0"/>
              <a:t> </a:t>
            </a:r>
            <a:r>
              <a:rPr lang="fi-FI" dirty="0" err="1" smtClean="0"/>
              <a:t>order</a:t>
            </a:r>
            <a:r>
              <a:rPr lang="fi-FI" dirty="0" smtClean="0"/>
              <a:t> </a:t>
            </a:r>
            <a:r>
              <a:rPr lang="fi-FI" dirty="0" err="1" smtClean="0"/>
              <a:t>issued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nodeB1  </a:t>
            </a:r>
            <a:r>
              <a:rPr lang="fi-FI" dirty="0" err="1" smtClean="0"/>
              <a:t>only</a:t>
            </a:r>
            <a:endParaRPr lang="en-US" dirty="0"/>
          </a:p>
        </p:txBody>
      </p:sp>
      <p:sp>
        <p:nvSpPr>
          <p:cNvPr id="44" name="Down Arrow 43"/>
          <p:cNvSpPr/>
          <p:nvPr/>
        </p:nvSpPr>
        <p:spPr>
          <a:xfrm rot="16200000">
            <a:off x="2484928" y="2168375"/>
            <a:ext cx="245138" cy="8235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2987824" y="2376264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400" b="1" dirty="0" smtClean="0">
                <a:solidFill>
                  <a:srgbClr val="FF0000"/>
                </a:solidFill>
              </a:rPr>
              <a:t>X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Arrow Connector 11"/>
          <p:cNvCxnSpPr/>
          <p:nvPr/>
        </p:nvCxnSpPr>
        <p:spPr>
          <a:xfrm>
            <a:off x="2051720" y="3068960"/>
            <a:ext cx="2088232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915816" y="3140968"/>
            <a:ext cx="1296144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4283968" y="2924944"/>
            <a:ext cx="1368152" cy="1224136"/>
          </a:xfrm>
          <a:prstGeom prst="straightConnector1">
            <a:avLst/>
          </a:prstGeom>
          <a:ln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4427984" y="2996952"/>
            <a:ext cx="2016224" cy="1224136"/>
          </a:xfrm>
          <a:prstGeom prst="straightConnector1">
            <a:avLst/>
          </a:prstGeom>
          <a:ln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3995936" y="4293096"/>
            <a:ext cx="576064" cy="3600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UE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5364088" y="1884432"/>
            <a:ext cx="177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r>
              <a:rPr lang="fi-FI" dirty="0" smtClean="0"/>
              <a:t> nodeB2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763688" y="1884432"/>
            <a:ext cx="1724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Assisted</a:t>
            </a:r>
            <a:r>
              <a:rPr lang="fi-FI" dirty="0" smtClean="0"/>
              <a:t> nodeB1</a:t>
            </a:r>
            <a:endParaRPr lang="en-US" dirty="0"/>
          </a:p>
        </p:txBody>
      </p:sp>
      <p:sp>
        <p:nvSpPr>
          <p:cNvPr id="31" name="Oval 30"/>
          <p:cNvSpPr/>
          <p:nvPr/>
        </p:nvSpPr>
        <p:spPr>
          <a:xfrm>
            <a:off x="1403648" y="2492896"/>
            <a:ext cx="158417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1403648" y="2852936"/>
            <a:ext cx="158417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220072" y="2420888"/>
            <a:ext cx="1584176" cy="43204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220072" y="2780928"/>
            <a:ext cx="1656184" cy="43204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95536" y="2420888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Carrier 1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95536" y="2852936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Carrier 2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791072" y="3801264"/>
            <a:ext cx="2140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DF-4C, </a:t>
            </a:r>
            <a:r>
              <a:rPr lang="fi-FI" dirty="0" err="1" smtClean="0"/>
              <a:t>all</a:t>
            </a:r>
            <a:r>
              <a:rPr lang="fi-FI" dirty="0" smtClean="0"/>
              <a:t> </a:t>
            </a:r>
            <a:r>
              <a:rPr lang="fi-FI" dirty="0" err="1" smtClean="0"/>
              <a:t>cells</a:t>
            </a:r>
            <a:r>
              <a:rPr lang="fi-FI" dirty="0" smtClean="0"/>
              <a:t> </a:t>
            </a:r>
            <a:r>
              <a:rPr lang="fi-FI" dirty="0" err="1" smtClean="0"/>
              <a:t>active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3095328" y="2433112"/>
            <a:ext cx="1288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Primary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3095328" y="2865160"/>
            <a:ext cx="1519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secondary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7127776" y="2217088"/>
            <a:ext cx="16969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r>
              <a:rPr lang="fi-FI" dirty="0" smtClean="0"/>
              <a:t> on </a:t>
            </a:r>
          </a:p>
          <a:p>
            <a:r>
              <a:rPr lang="fi-FI" dirty="0" err="1" smtClean="0"/>
              <a:t>primary</a:t>
            </a:r>
            <a:r>
              <a:rPr lang="fi-FI" dirty="0" smtClean="0"/>
              <a:t> </a:t>
            </a:r>
            <a:r>
              <a:rPr lang="fi-FI" dirty="0" err="1" smtClean="0"/>
              <a:t>carrier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7199784" y="2937168"/>
            <a:ext cx="15191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endParaRPr lang="fi-FI" dirty="0" smtClean="0"/>
          </a:p>
          <a:p>
            <a:r>
              <a:rPr lang="fi-FI" dirty="0" err="1" smtClean="0"/>
              <a:t>secondary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3462300" y="3287916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C1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3318284" y="3863980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C2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4614428" y="3287916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C3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4902460" y="3863980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C4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2051720" y="544522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A1,A2</a:t>
            </a:r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2555776" y="544522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err="1" smtClean="0"/>
              <a:t>dtx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3059832" y="5445224"/>
            <a:ext cx="100811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CQI1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4067944" y="5445224"/>
            <a:ext cx="100811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CQI2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1979712" y="1268760"/>
            <a:ext cx="53666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800" dirty="0" smtClean="0"/>
              <a:t>DF-4C </a:t>
            </a:r>
            <a:r>
              <a:rPr lang="fi-FI" sz="2800" dirty="0" err="1" smtClean="0"/>
              <a:t>configured</a:t>
            </a:r>
            <a:r>
              <a:rPr lang="fi-FI" sz="2800" dirty="0" smtClean="0"/>
              <a:t> – 2 </a:t>
            </a:r>
            <a:r>
              <a:rPr lang="fi-FI" sz="2800" dirty="0" err="1" smtClean="0"/>
              <a:t>cells</a:t>
            </a:r>
            <a:r>
              <a:rPr lang="fi-FI" sz="2800" dirty="0" smtClean="0"/>
              <a:t> </a:t>
            </a:r>
            <a:r>
              <a:rPr lang="fi-FI" sz="2800" dirty="0" err="1" smtClean="0"/>
              <a:t>active</a:t>
            </a:r>
            <a:r>
              <a:rPr lang="fi-FI" sz="2800" dirty="0" smtClean="0"/>
              <a:t> (2)</a:t>
            </a:r>
            <a:endParaRPr lang="en-US" sz="2800" dirty="0"/>
          </a:p>
        </p:txBody>
      </p:sp>
      <p:sp>
        <p:nvSpPr>
          <p:cNvPr id="39" name="TextBox 38"/>
          <p:cNvSpPr txBox="1"/>
          <p:nvPr/>
        </p:nvSpPr>
        <p:spPr>
          <a:xfrm>
            <a:off x="683568" y="5373216"/>
            <a:ext cx="14023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Slot</a:t>
            </a:r>
            <a:r>
              <a:rPr lang="fi-FI" dirty="0" smtClean="0"/>
              <a:t> </a:t>
            </a:r>
            <a:r>
              <a:rPr lang="fi-FI" dirty="0" err="1" smtClean="0"/>
              <a:t>format</a:t>
            </a:r>
            <a:r>
              <a:rPr lang="fi-FI" dirty="0" smtClean="0"/>
              <a:t> 1</a:t>
            </a:r>
          </a:p>
          <a:p>
            <a:r>
              <a:rPr lang="fi-FI" dirty="0" smtClean="0"/>
              <a:t>SF 128</a:t>
            </a:r>
          </a:p>
          <a:p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5076056" y="544522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A1,A2</a:t>
            </a:r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5580112" y="5445224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err="1" smtClean="0"/>
              <a:t>dtx</a:t>
            </a:r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>
            <a:off x="6084168" y="5445224"/>
            <a:ext cx="1008112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err="1" smtClean="0"/>
              <a:t>dtx</a:t>
            </a:r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>
            <a:off x="7092280" y="5445224"/>
            <a:ext cx="1008112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err="1" smtClean="0"/>
              <a:t>dtx</a:t>
            </a:r>
            <a:endParaRPr lang="en-US" dirty="0"/>
          </a:p>
        </p:txBody>
      </p:sp>
      <p:sp>
        <p:nvSpPr>
          <p:cNvPr id="35" name="Down Arrow 34"/>
          <p:cNvSpPr/>
          <p:nvPr/>
        </p:nvSpPr>
        <p:spPr>
          <a:xfrm rot="5400000">
            <a:off x="5981888" y="3211818"/>
            <a:ext cx="245138" cy="823518"/>
          </a:xfrm>
          <a:prstGeom prst="downArrow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6300192" y="3789040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 smtClean="0"/>
              <a:t>Deactivation</a:t>
            </a:r>
            <a:r>
              <a:rPr lang="fi-FI" dirty="0" smtClean="0"/>
              <a:t> </a:t>
            </a:r>
            <a:r>
              <a:rPr lang="fi-FI" dirty="0" err="1" smtClean="0"/>
              <a:t>order</a:t>
            </a:r>
            <a:r>
              <a:rPr lang="fi-FI" dirty="0" smtClean="0"/>
              <a:t> </a:t>
            </a:r>
            <a:r>
              <a:rPr lang="fi-FI" dirty="0" err="1" smtClean="0"/>
              <a:t>issued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nodeB2  </a:t>
            </a:r>
            <a:r>
              <a:rPr lang="fi-FI" dirty="0" err="1" smtClean="0"/>
              <a:t>only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755576" y="260648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>
                <a:solidFill>
                  <a:srgbClr val="FF0000"/>
                </a:solidFill>
              </a:rPr>
              <a:t>Option </a:t>
            </a:r>
            <a:r>
              <a:rPr lang="fi-FI" dirty="0" err="1" smtClean="0">
                <a:solidFill>
                  <a:srgbClr val="FF0000"/>
                </a:solidFill>
              </a:rPr>
              <a:t>available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if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deactivation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order</a:t>
            </a:r>
            <a:r>
              <a:rPr lang="fi-FI" dirty="0" smtClean="0">
                <a:solidFill>
                  <a:srgbClr val="FF0000"/>
                </a:solidFill>
              </a:rPr>
              <a:t>  </a:t>
            </a:r>
            <a:r>
              <a:rPr lang="fi-FI" dirty="0" err="1" smtClean="0">
                <a:solidFill>
                  <a:srgbClr val="FF0000"/>
                </a:solidFill>
              </a:rPr>
              <a:t>causes</a:t>
            </a:r>
            <a:r>
              <a:rPr lang="fi-FI" dirty="0" smtClean="0">
                <a:solidFill>
                  <a:srgbClr val="FF0000"/>
                </a:solidFill>
              </a:rPr>
              <a:t> the UE </a:t>
            </a:r>
            <a:r>
              <a:rPr lang="fi-FI" dirty="0" err="1" smtClean="0">
                <a:solidFill>
                  <a:srgbClr val="FF0000"/>
                </a:solidFill>
              </a:rPr>
              <a:t>only</a:t>
            </a:r>
            <a:r>
              <a:rPr lang="fi-FI" dirty="0" smtClean="0">
                <a:solidFill>
                  <a:srgbClr val="FF0000"/>
                </a:solidFill>
              </a:rPr>
              <a:t> to </a:t>
            </a:r>
            <a:r>
              <a:rPr lang="fi-FI" dirty="0" err="1" smtClean="0">
                <a:solidFill>
                  <a:srgbClr val="FF0000"/>
                </a:solidFill>
              </a:rPr>
              <a:t>discontinue</a:t>
            </a:r>
            <a:r>
              <a:rPr lang="fi-FI" dirty="0" smtClean="0">
                <a:solidFill>
                  <a:srgbClr val="FF0000"/>
                </a:solidFill>
              </a:rPr>
              <a:t> CQI transmission </a:t>
            </a:r>
            <a:r>
              <a:rPr lang="fi-FI" dirty="0" err="1" smtClean="0">
                <a:solidFill>
                  <a:srgbClr val="FF0000"/>
                </a:solidFill>
              </a:rPr>
              <a:t>but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otherwise</a:t>
            </a:r>
            <a:r>
              <a:rPr lang="fi-FI" dirty="0" smtClean="0">
                <a:solidFill>
                  <a:srgbClr val="FF0000"/>
                </a:solidFill>
              </a:rPr>
              <a:t> the UE </a:t>
            </a:r>
            <a:r>
              <a:rPr lang="fi-FI" dirty="0" err="1" smtClean="0">
                <a:solidFill>
                  <a:srgbClr val="FF0000"/>
                </a:solidFill>
              </a:rPr>
              <a:t>continues</a:t>
            </a:r>
            <a:r>
              <a:rPr lang="fi-FI" dirty="0" smtClean="0">
                <a:solidFill>
                  <a:srgbClr val="FF0000"/>
                </a:solidFill>
              </a:rPr>
              <a:t> to </a:t>
            </a:r>
            <a:r>
              <a:rPr lang="fi-FI" dirty="0" err="1" smtClean="0">
                <a:solidFill>
                  <a:srgbClr val="FF0000"/>
                </a:solidFill>
              </a:rPr>
              <a:t>decode</a:t>
            </a:r>
            <a:r>
              <a:rPr lang="fi-FI" dirty="0" smtClean="0">
                <a:solidFill>
                  <a:srgbClr val="FF0000"/>
                </a:solidFill>
              </a:rPr>
              <a:t> the HS-SCCH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297536" y="3356992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400" b="1" dirty="0" smtClean="0">
                <a:solidFill>
                  <a:srgbClr val="FF0000"/>
                </a:solidFill>
              </a:rPr>
              <a:t>X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932040" y="3212976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400" b="1" dirty="0" smtClean="0">
                <a:solidFill>
                  <a:srgbClr val="FF0000"/>
                </a:solidFill>
              </a:rPr>
              <a:t>X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Arrow Connector 11"/>
          <p:cNvCxnSpPr/>
          <p:nvPr/>
        </p:nvCxnSpPr>
        <p:spPr>
          <a:xfrm>
            <a:off x="2123728" y="1988840"/>
            <a:ext cx="2088232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987824" y="2060848"/>
            <a:ext cx="1296144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4355976" y="1844824"/>
            <a:ext cx="1368152" cy="1224136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4067944" y="3212976"/>
            <a:ext cx="576064" cy="3600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UE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5436096" y="804312"/>
            <a:ext cx="177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r>
              <a:rPr lang="fi-FI" dirty="0" smtClean="0"/>
              <a:t> nodeB2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835696" y="804312"/>
            <a:ext cx="1724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Assisted</a:t>
            </a:r>
            <a:r>
              <a:rPr lang="fi-FI" dirty="0" smtClean="0"/>
              <a:t> nodeB1</a:t>
            </a:r>
            <a:endParaRPr lang="en-US" dirty="0"/>
          </a:p>
        </p:txBody>
      </p:sp>
      <p:sp>
        <p:nvSpPr>
          <p:cNvPr id="31" name="Oval 30"/>
          <p:cNvSpPr/>
          <p:nvPr/>
        </p:nvSpPr>
        <p:spPr>
          <a:xfrm>
            <a:off x="1475656" y="1412776"/>
            <a:ext cx="158417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1475656" y="1772816"/>
            <a:ext cx="158417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292080" y="1340768"/>
            <a:ext cx="1584176" cy="43204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67544" y="1340768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Carrier 1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67544" y="1772816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Carrier 2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3167336" y="1352992"/>
            <a:ext cx="1288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Primary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3167336" y="1785040"/>
            <a:ext cx="1519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secondary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7199784" y="1136968"/>
            <a:ext cx="16969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r>
              <a:rPr lang="fi-FI" dirty="0" smtClean="0"/>
              <a:t> on </a:t>
            </a:r>
          </a:p>
          <a:p>
            <a:r>
              <a:rPr lang="fi-FI" dirty="0" err="1" smtClean="0"/>
              <a:t>primary</a:t>
            </a:r>
            <a:r>
              <a:rPr lang="fi-FI" dirty="0" smtClean="0"/>
              <a:t> </a:t>
            </a:r>
            <a:r>
              <a:rPr lang="fi-FI" dirty="0" err="1" smtClean="0"/>
              <a:t>carrier</a:t>
            </a:r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3534308" y="2207796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C1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3390292" y="2783860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C2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4686436" y="2207796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C3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1403648" y="188640"/>
            <a:ext cx="73383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800" dirty="0" smtClean="0"/>
              <a:t>DF-3C </a:t>
            </a:r>
            <a:r>
              <a:rPr lang="fi-FI" sz="2800" dirty="0" err="1" smtClean="0"/>
              <a:t>configured</a:t>
            </a:r>
            <a:r>
              <a:rPr lang="fi-FI" sz="2800" dirty="0" smtClean="0"/>
              <a:t> – 3 </a:t>
            </a:r>
            <a:r>
              <a:rPr lang="fi-FI" sz="2800" dirty="0" err="1" smtClean="0"/>
              <a:t>cells</a:t>
            </a:r>
            <a:r>
              <a:rPr lang="fi-FI" sz="2800" dirty="0" smtClean="0"/>
              <a:t> </a:t>
            </a:r>
            <a:r>
              <a:rPr lang="fi-FI" sz="2800" dirty="0" err="1" smtClean="0"/>
              <a:t>active</a:t>
            </a:r>
            <a:r>
              <a:rPr lang="fi-FI" sz="2800" dirty="0" smtClean="0"/>
              <a:t>, </a:t>
            </a:r>
            <a:r>
              <a:rPr lang="fi-FI" sz="2800" dirty="0" err="1" smtClean="0"/>
              <a:t>non-MIMO</a:t>
            </a:r>
            <a:r>
              <a:rPr lang="fi-FI" sz="2800" dirty="0" smtClean="0"/>
              <a:t> (1)</a:t>
            </a:r>
            <a:endParaRPr lang="en-US" sz="2800" dirty="0"/>
          </a:p>
        </p:txBody>
      </p:sp>
      <p:sp>
        <p:nvSpPr>
          <p:cNvPr id="47" name="Rectangle 46"/>
          <p:cNvSpPr/>
          <p:nvPr/>
        </p:nvSpPr>
        <p:spPr>
          <a:xfrm>
            <a:off x="2123728" y="4365104"/>
            <a:ext cx="1008112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sz="1600" dirty="0" smtClean="0"/>
              <a:t>A1,A2,A3</a:t>
            </a:r>
            <a:endParaRPr lang="en-US" sz="1600" dirty="0"/>
          </a:p>
        </p:txBody>
      </p:sp>
      <p:sp>
        <p:nvSpPr>
          <p:cNvPr id="48" name="Rectangle 47"/>
          <p:cNvSpPr/>
          <p:nvPr/>
        </p:nvSpPr>
        <p:spPr>
          <a:xfrm>
            <a:off x="3131840" y="4365104"/>
            <a:ext cx="20162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CQI1&amp;2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755576" y="4293096"/>
            <a:ext cx="14023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Slot</a:t>
            </a:r>
            <a:r>
              <a:rPr lang="fi-FI" dirty="0" smtClean="0"/>
              <a:t> </a:t>
            </a:r>
            <a:r>
              <a:rPr lang="fi-FI" dirty="0" err="1" smtClean="0"/>
              <a:t>format</a:t>
            </a:r>
            <a:r>
              <a:rPr lang="fi-FI" dirty="0" smtClean="0"/>
              <a:t> 0</a:t>
            </a:r>
          </a:p>
          <a:p>
            <a:r>
              <a:rPr lang="fi-FI" dirty="0" smtClean="0"/>
              <a:t>SF 256</a:t>
            </a:r>
          </a:p>
          <a:p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5148064" y="4365104"/>
            <a:ext cx="1008112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sz="1600" dirty="0" smtClean="0"/>
              <a:t>A1,A2,A3</a:t>
            </a:r>
            <a:endParaRPr lang="en-US" sz="1600" dirty="0"/>
          </a:p>
        </p:txBody>
      </p:sp>
      <p:sp>
        <p:nvSpPr>
          <p:cNvPr id="52" name="Rectangle 51"/>
          <p:cNvSpPr/>
          <p:nvPr/>
        </p:nvSpPr>
        <p:spPr>
          <a:xfrm>
            <a:off x="6156176" y="4365104"/>
            <a:ext cx="201622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CQI3</a:t>
            </a:r>
            <a:endParaRPr lang="en-US" dirty="0"/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2555776" y="4941168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1835696" y="5733256"/>
            <a:ext cx="3358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dirty="0" err="1" smtClean="0"/>
              <a:t>according</a:t>
            </a:r>
            <a:r>
              <a:rPr lang="fi-FI" dirty="0" smtClean="0"/>
              <a:t> to 25.212 </a:t>
            </a:r>
            <a:r>
              <a:rPr lang="fi-FI" dirty="0" err="1" smtClean="0"/>
              <a:t>table</a:t>
            </a:r>
            <a:r>
              <a:rPr lang="fi-FI" dirty="0" smtClean="0"/>
              <a:t> 4.7.3C.1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Arrow Connector 22"/>
          <p:cNvCxnSpPr/>
          <p:nvPr/>
        </p:nvCxnSpPr>
        <p:spPr>
          <a:xfrm>
            <a:off x="3168352" y="2131343"/>
            <a:ext cx="1296144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4536504" y="1915319"/>
            <a:ext cx="1368152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4680520" y="1987327"/>
            <a:ext cx="2016224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4248472" y="3283471"/>
            <a:ext cx="576064" cy="3600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UE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616624" y="874807"/>
            <a:ext cx="177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r>
              <a:rPr lang="fi-FI" dirty="0" smtClean="0"/>
              <a:t> nodeB2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2016224" y="874807"/>
            <a:ext cx="1724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Assisted</a:t>
            </a:r>
            <a:r>
              <a:rPr lang="fi-FI" dirty="0" smtClean="0"/>
              <a:t> nodeB1</a:t>
            </a:r>
            <a:endParaRPr lang="en-US" dirty="0"/>
          </a:p>
        </p:txBody>
      </p:sp>
      <p:sp>
        <p:nvSpPr>
          <p:cNvPr id="37" name="Oval 36"/>
          <p:cNvSpPr/>
          <p:nvPr/>
        </p:nvSpPr>
        <p:spPr>
          <a:xfrm>
            <a:off x="1656184" y="1483271"/>
            <a:ext cx="158417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5472608" y="1411263"/>
            <a:ext cx="1584176" cy="43204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5472608" y="1771303"/>
            <a:ext cx="1656184" cy="43204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648072" y="1411263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Carrier 1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3714836" y="2338075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C1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866964" y="2338075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C2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5154996" y="2914139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C3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259632" y="332656"/>
            <a:ext cx="72405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800" dirty="0" smtClean="0"/>
              <a:t>DF-3C </a:t>
            </a:r>
            <a:r>
              <a:rPr lang="fi-FI" sz="2800" dirty="0" err="1" smtClean="0"/>
              <a:t>configured</a:t>
            </a:r>
            <a:r>
              <a:rPr lang="fi-FI" sz="2800" dirty="0" smtClean="0"/>
              <a:t> – 3 </a:t>
            </a:r>
            <a:r>
              <a:rPr lang="fi-FI" sz="2800" dirty="0" err="1" smtClean="0"/>
              <a:t>cells</a:t>
            </a:r>
            <a:r>
              <a:rPr lang="fi-FI" sz="2800" dirty="0" smtClean="0"/>
              <a:t> </a:t>
            </a:r>
            <a:r>
              <a:rPr lang="fi-FI" sz="2800" dirty="0" err="1" smtClean="0"/>
              <a:t>active</a:t>
            </a:r>
            <a:r>
              <a:rPr lang="fi-FI" sz="2800" dirty="0" smtClean="0"/>
              <a:t> , </a:t>
            </a:r>
            <a:r>
              <a:rPr lang="fi-FI" sz="2800" dirty="0" err="1" smtClean="0"/>
              <a:t>non-MIMO</a:t>
            </a:r>
            <a:r>
              <a:rPr lang="fi-FI" sz="2800" dirty="0" smtClean="0"/>
              <a:t> (2)</a:t>
            </a:r>
            <a:endParaRPr lang="en-US" sz="2800" dirty="0"/>
          </a:p>
        </p:txBody>
      </p:sp>
      <p:sp>
        <p:nvSpPr>
          <p:cNvPr id="29" name="Rectangle 28"/>
          <p:cNvSpPr/>
          <p:nvPr/>
        </p:nvSpPr>
        <p:spPr>
          <a:xfrm>
            <a:off x="2123728" y="4365104"/>
            <a:ext cx="1008112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sz="1600" dirty="0" smtClean="0"/>
              <a:t>A1,A2,A3</a:t>
            </a:r>
            <a:endParaRPr lang="en-US" sz="1600" dirty="0"/>
          </a:p>
        </p:txBody>
      </p:sp>
      <p:sp>
        <p:nvSpPr>
          <p:cNvPr id="31" name="Rectangle 30"/>
          <p:cNvSpPr/>
          <p:nvPr/>
        </p:nvSpPr>
        <p:spPr>
          <a:xfrm>
            <a:off x="3131840" y="4365104"/>
            <a:ext cx="20162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CQI1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755576" y="4293096"/>
            <a:ext cx="14023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Slot</a:t>
            </a:r>
            <a:r>
              <a:rPr lang="fi-FI" dirty="0" smtClean="0"/>
              <a:t> </a:t>
            </a:r>
            <a:r>
              <a:rPr lang="fi-FI" dirty="0" err="1" smtClean="0"/>
              <a:t>format</a:t>
            </a:r>
            <a:r>
              <a:rPr lang="fi-FI" dirty="0" smtClean="0"/>
              <a:t> 0</a:t>
            </a:r>
          </a:p>
          <a:p>
            <a:r>
              <a:rPr lang="fi-FI" dirty="0" smtClean="0"/>
              <a:t>SF 256</a:t>
            </a:r>
          </a:p>
          <a:p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5148064" y="4365104"/>
            <a:ext cx="1008112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sz="1600" dirty="0" smtClean="0"/>
              <a:t>A1,A2,A3</a:t>
            </a:r>
            <a:endParaRPr lang="en-US" sz="1600" dirty="0"/>
          </a:p>
        </p:txBody>
      </p:sp>
      <p:sp>
        <p:nvSpPr>
          <p:cNvPr id="53" name="Rectangle 52"/>
          <p:cNvSpPr/>
          <p:nvPr/>
        </p:nvSpPr>
        <p:spPr>
          <a:xfrm>
            <a:off x="6156176" y="4365104"/>
            <a:ext cx="201622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CQI2 &amp; CQI3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Arrow Connector 11"/>
          <p:cNvCxnSpPr/>
          <p:nvPr/>
        </p:nvCxnSpPr>
        <p:spPr>
          <a:xfrm>
            <a:off x="2123728" y="1988840"/>
            <a:ext cx="2088232" cy="1152128"/>
          </a:xfrm>
          <a:prstGeom prst="straightConnector1">
            <a:avLst/>
          </a:prstGeom>
          <a:ln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987824" y="2060848"/>
            <a:ext cx="1296144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4355976" y="1844824"/>
            <a:ext cx="1368152" cy="1224136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4067944" y="3212976"/>
            <a:ext cx="576064" cy="3600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UE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5436096" y="804312"/>
            <a:ext cx="177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r>
              <a:rPr lang="fi-FI" dirty="0" smtClean="0"/>
              <a:t> nodeB2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835696" y="804312"/>
            <a:ext cx="1724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Assisted</a:t>
            </a:r>
            <a:r>
              <a:rPr lang="fi-FI" dirty="0" smtClean="0"/>
              <a:t> nodeB1</a:t>
            </a:r>
            <a:endParaRPr lang="en-US" dirty="0"/>
          </a:p>
        </p:txBody>
      </p:sp>
      <p:sp>
        <p:nvSpPr>
          <p:cNvPr id="31" name="Oval 30"/>
          <p:cNvSpPr/>
          <p:nvPr/>
        </p:nvSpPr>
        <p:spPr>
          <a:xfrm>
            <a:off x="1475656" y="1412776"/>
            <a:ext cx="158417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1475656" y="1772816"/>
            <a:ext cx="158417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292080" y="1340768"/>
            <a:ext cx="1584176" cy="43204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67544" y="1340768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Carrier 1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67544" y="1772816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Carrier 2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3167336" y="1352992"/>
            <a:ext cx="1288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Primary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3167336" y="1785040"/>
            <a:ext cx="1519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secondary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7199784" y="1136968"/>
            <a:ext cx="16969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r>
              <a:rPr lang="fi-FI" dirty="0" smtClean="0"/>
              <a:t> on </a:t>
            </a:r>
          </a:p>
          <a:p>
            <a:r>
              <a:rPr lang="fi-FI" dirty="0" err="1" smtClean="0"/>
              <a:t>primary</a:t>
            </a:r>
            <a:r>
              <a:rPr lang="fi-FI" dirty="0" smtClean="0"/>
              <a:t> </a:t>
            </a:r>
            <a:r>
              <a:rPr lang="fi-FI" dirty="0" err="1" smtClean="0"/>
              <a:t>carrier</a:t>
            </a:r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3534308" y="2207796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C1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3390292" y="2783860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C2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4686436" y="2207796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C3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1403648" y="188640"/>
            <a:ext cx="71588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800" dirty="0" smtClean="0"/>
              <a:t>DF-3C </a:t>
            </a:r>
            <a:r>
              <a:rPr lang="fi-FI" sz="2800" dirty="0" err="1" smtClean="0"/>
              <a:t>configured</a:t>
            </a:r>
            <a:r>
              <a:rPr lang="fi-FI" sz="2800" dirty="0" smtClean="0"/>
              <a:t> – 2 </a:t>
            </a:r>
            <a:r>
              <a:rPr lang="fi-FI" sz="2800" dirty="0" err="1" smtClean="0"/>
              <a:t>cells</a:t>
            </a:r>
            <a:r>
              <a:rPr lang="fi-FI" sz="2800" dirty="0" smtClean="0"/>
              <a:t> </a:t>
            </a:r>
            <a:r>
              <a:rPr lang="fi-FI" sz="2800" dirty="0" err="1" smtClean="0"/>
              <a:t>active</a:t>
            </a:r>
            <a:r>
              <a:rPr lang="fi-FI" sz="2800" dirty="0" smtClean="0"/>
              <a:t>, </a:t>
            </a:r>
            <a:r>
              <a:rPr lang="fi-FI" sz="2800" dirty="0" err="1" smtClean="0"/>
              <a:t>non-MIMO</a:t>
            </a:r>
            <a:r>
              <a:rPr lang="fi-FI" sz="2800" dirty="0" smtClean="0"/>
              <a:t> (1)</a:t>
            </a:r>
            <a:endParaRPr lang="en-US" sz="2800" dirty="0"/>
          </a:p>
        </p:txBody>
      </p:sp>
      <p:sp>
        <p:nvSpPr>
          <p:cNvPr id="47" name="Rectangle 46"/>
          <p:cNvSpPr/>
          <p:nvPr/>
        </p:nvSpPr>
        <p:spPr>
          <a:xfrm>
            <a:off x="2123728" y="4365104"/>
            <a:ext cx="1008112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sz="1600" dirty="0" smtClean="0"/>
              <a:t>A1,</a:t>
            </a:r>
            <a:r>
              <a:rPr lang="fi-FI" sz="1600" dirty="0" smtClean="0">
                <a:solidFill>
                  <a:srgbClr val="FF0000"/>
                </a:solidFill>
              </a:rPr>
              <a:t>A2,</a:t>
            </a:r>
            <a:r>
              <a:rPr lang="fi-FI" sz="1600" dirty="0" smtClean="0"/>
              <a:t>A3</a:t>
            </a:r>
            <a:endParaRPr lang="en-US" sz="1600" dirty="0"/>
          </a:p>
        </p:txBody>
      </p:sp>
      <p:sp>
        <p:nvSpPr>
          <p:cNvPr id="48" name="Rectangle 47"/>
          <p:cNvSpPr/>
          <p:nvPr/>
        </p:nvSpPr>
        <p:spPr>
          <a:xfrm>
            <a:off x="3131840" y="4365104"/>
            <a:ext cx="20162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CQI1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755576" y="4293096"/>
            <a:ext cx="14023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Slot</a:t>
            </a:r>
            <a:r>
              <a:rPr lang="fi-FI" dirty="0" smtClean="0"/>
              <a:t> </a:t>
            </a:r>
            <a:r>
              <a:rPr lang="fi-FI" dirty="0" err="1" smtClean="0"/>
              <a:t>format</a:t>
            </a:r>
            <a:r>
              <a:rPr lang="fi-FI" dirty="0" smtClean="0"/>
              <a:t> 0</a:t>
            </a:r>
          </a:p>
          <a:p>
            <a:r>
              <a:rPr lang="fi-FI" dirty="0" smtClean="0"/>
              <a:t>SF 256</a:t>
            </a:r>
          </a:p>
          <a:p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5148064" y="4365104"/>
            <a:ext cx="1008112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sz="1600" dirty="0" smtClean="0"/>
              <a:t>A1,</a:t>
            </a:r>
            <a:r>
              <a:rPr lang="fi-FI" sz="1600" dirty="0" smtClean="0">
                <a:solidFill>
                  <a:srgbClr val="FF0000"/>
                </a:solidFill>
              </a:rPr>
              <a:t>A2,</a:t>
            </a:r>
            <a:r>
              <a:rPr lang="fi-FI" sz="1600" dirty="0" smtClean="0"/>
              <a:t>A3</a:t>
            </a:r>
            <a:endParaRPr lang="en-US" sz="1600" dirty="0"/>
          </a:p>
        </p:txBody>
      </p:sp>
      <p:sp>
        <p:nvSpPr>
          <p:cNvPr id="52" name="Rectangle 51"/>
          <p:cNvSpPr/>
          <p:nvPr/>
        </p:nvSpPr>
        <p:spPr>
          <a:xfrm>
            <a:off x="6156176" y="4365104"/>
            <a:ext cx="201622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CQI3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971600" y="2745596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 smtClean="0"/>
              <a:t>Deactivation</a:t>
            </a:r>
            <a:r>
              <a:rPr lang="fi-FI" dirty="0" smtClean="0"/>
              <a:t> </a:t>
            </a:r>
            <a:r>
              <a:rPr lang="fi-FI" dirty="0" err="1" smtClean="0"/>
              <a:t>order</a:t>
            </a:r>
            <a:r>
              <a:rPr lang="fi-FI" dirty="0" smtClean="0"/>
              <a:t> </a:t>
            </a:r>
            <a:r>
              <a:rPr lang="fi-FI" dirty="0" err="1" smtClean="0"/>
              <a:t>issued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nodeB1  </a:t>
            </a:r>
            <a:r>
              <a:rPr lang="fi-FI" dirty="0" err="1" smtClean="0"/>
              <a:t>only</a:t>
            </a:r>
            <a:endParaRPr lang="en-US" dirty="0"/>
          </a:p>
        </p:txBody>
      </p:sp>
      <p:sp>
        <p:nvSpPr>
          <p:cNvPr id="39" name="Down Arrow 38"/>
          <p:cNvSpPr/>
          <p:nvPr/>
        </p:nvSpPr>
        <p:spPr>
          <a:xfrm rot="16200000">
            <a:off x="2484928" y="2168375"/>
            <a:ext cx="245138" cy="8235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2987824" y="2376264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400" b="1" dirty="0" smtClean="0">
                <a:solidFill>
                  <a:srgbClr val="FF0000"/>
                </a:solidFill>
              </a:rPr>
              <a:t>X</a:t>
            </a:r>
            <a:endParaRPr lang="en-US" sz="2400" b="1" dirty="0">
              <a:solidFill>
                <a:srgbClr val="FF0000"/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 flipV="1">
            <a:off x="2555776" y="4941168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1835696" y="5733256"/>
            <a:ext cx="3358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dirty="0" err="1" smtClean="0"/>
              <a:t>according</a:t>
            </a:r>
            <a:r>
              <a:rPr lang="fi-FI" dirty="0" smtClean="0"/>
              <a:t> to 25.212 </a:t>
            </a:r>
            <a:r>
              <a:rPr lang="fi-FI" dirty="0" err="1" smtClean="0"/>
              <a:t>table</a:t>
            </a:r>
            <a:r>
              <a:rPr lang="fi-FI" dirty="0" smtClean="0"/>
              <a:t> 4.7.3C.1</a:t>
            </a:r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1547664" y="6237312"/>
            <a:ext cx="631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>
                <a:solidFill>
                  <a:srgbClr val="FF0000"/>
                </a:solidFill>
              </a:rPr>
              <a:t>Note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that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both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nodeBs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need</a:t>
            </a:r>
            <a:r>
              <a:rPr lang="fi-FI" dirty="0" smtClean="0">
                <a:solidFill>
                  <a:srgbClr val="FF0000"/>
                </a:solidFill>
              </a:rPr>
              <a:t> to </a:t>
            </a:r>
            <a:r>
              <a:rPr lang="fi-FI" dirty="0" err="1" smtClean="0">
                <a:solidFill>
                  <a:srgbClr val="FF0000"/>
                </a:solidFill>
              </a:rPr>
              <a:t>know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 err="1" smtClean="0">
                <a:solidFill>
                  <a:srgbClr val="FF0000"/>
                </a:solidFill>
              </a:rPr>
              <a:t>that</a:t>
            </a:r>
            <a:r>
              <a:rPr lang="fi-FI" dirty="0" smtClean="0">
                <a:solidFill>
                  <a:srgbClr val="FF0000"/>
                </a:solidFill>
              </a:rPr>
              <a:t> no MIMO is </a:t>
            </a:r>
            <a:r>
              <a:rPr lang="fi-FI" dirty="0" err="1" smtClean="0">
                <a:solidFill>
                  <a:srgbClr val="FF0000"/>
                </a:solidFill>
              </a:rPr>
              <a:t>configured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Arrow Connector 22"/>
          <p:cNvCxnSpPr/>
          <p:nvPr/>
        </p:nvCxnSpPr>
        <p:spPr>
          <a:xfrm>
            <a:off x="3168352" y="2131343"/>
            <a:ext cx="1296144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4536504" y="1915319"/>
            <a:ext cx="1368152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4680520" y="1987327"/>
            <a:ext cx="2016224" cy="1224136"/>
          </a:xfrm>
          <a:prstGeom prst="straightConnector1">
            <a:avLst/>
          </a:prstGeom>
          <a:ln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4248472" y="3283471"/>
            <a:ext cx="576064" cy="3600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UE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616624" y="874807"/>
            <a:ext cx="177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Assisting</a:t>
            </a:r>
            <a:r>
              <a:rPr lang="fi-FI" dirty="0" smtClean="0"/>
              <a:t> nodeB2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2016224" y="874807"/>
            <a:ext cx="1724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Assisted</a:t>
            </a:r>
            <a:r>
              <a:rPr lang="fi-FI" dirty="0" smtClean="0"/>
              <a:t> nodeB1</a:t>
            </a:r>
            <a:endParaRPr lang="en-US" dirty="0"/>
          </a:p>
        </p:txBody>
      </p:sp>
      <p:sp>
        <p:nvSpPr>
          <p:cNvPr id="37" name="Oval 36"/>
          <p:cNvSpPr/>
          <p:nvPr/>
        </p:nvSpPr>
        <p:spPr>
          <a:xfrm>
            <a:off x="1656184" y="1483271"/>
            <a:ext cx="158417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5472608" y="1411263"/>
            <a:ext cx="1584176" cy="43204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5472608" y="1771303"/>
            <a:ext cx="1656184" cy="43204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648072" y="1411263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Carrier 1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3714836" y="2338075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C1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866964" y="2338075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C2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5154996" y="2914139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C3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259632" y="332656"/>
            <a:ext cx="72405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800" dirty="0" smtClean="0"/>
              <a:t>DF-3C </a:t>
            </a:r>
            <a:r>
              <a:rPr lang="fi-FI" sz="2800" dirty="0" err="1" smtClean="0"/>
              <a:t>configured</a:t>
            </a:r>
            <a:r>
              <a:rPr lang="fi-FI" sz="2800" dirty="0" smtClean="0"/>
              <a:t> – 2 </a:t>
            </a:r>
            <a:r>
              <a:rPr lang="fi-FI" sz="2800" dirty="0" err="1" smtClean="0"/>
              <a:t>cells</a:t>
            </a:r>
            <a:r>
              <a:rPr lang="fi-FI" sz="2800" dirty="0" smtClean="0"/>
              <a:t> </a:t>
            </a:r>
            <a:r>
              <a:rPr lang="fi-FI" sz="2800" dirty="0" err="1" smtClean="0"/>
              <a:t>active</a:t>
            </a:r>
            <a:r>
              <a:rPr lang="fi-FI" sz="2800" dirty="0" smtClean="0"/>
              <a:t> , </a:t>
            </a:r>
            <a:r>
              <a:rPr lang="fi-FI" sz="2800" dirty="0" err="1" smtClean="0"/>
              <a:t>non-MIMO</a:t>
            </a:r>
            <a:r>
              <a:rPr lang="fi-FI" sz="2800" dirty="0" smtClean="0"/>
              <a:t> (2)</a:t>
            </a:r>
            <a:endParaRPr lang="en-US" sz="2800" dirty="0"/>
          </a:p>
        </p:txBody>
      </p:sp>
      <p:sp>
        <p:nvSpPr>
          <p:cNvPr id="29" name="Rectangle 28"/>
          <p:cNvSpPr/>
          <p:nvPr/>
        </p:nvSpPr>
        <p:spPr>
          <a:xfrm>
            <a:off x="2123728" y="4365104"/>
            <a:ext cx="1008112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sz="1600" dirty="0" smtClean="0"/>
              <a:t>A1,A2</a:t>
            </a:r>
            <a:r>
              <a:rPr lang="fi-FI" sz="1600" dirty="0" smtClean="0">
                <a:solidFill>
                  <a:srgbClr val="FF0000"/>
                </a:solidFill>
              </a:rPr>
              <a:t>,A3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131840" y="4365104"/>
            <a:ext cx="20162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CQI1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755576" y="4293096"/>
            <a:ext cx="14023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Slot</a:t>
            </a:r>
            <a:r>
              <a:rPr lang="fi-FI" dirty="0" smtClean="0"/>
              <a:t> </a:t>
            </a:r>
            <a:r>
              <a:rPr lang="fi-FI" dirty="0" err="1" smtClean="0"/>
              <a:t>format</a:t>
            </a:r>
            <a:r>
              <a:rPr lang="fi-FI" dirty="0" smtClean="0"/>
              <a:t> 0</a:t>
            </a:r>
          </a:p>
          <a:p>
            <a:r>
              <a:rPr lang="fi-FI" dirty="0" smtClean="0"/>
              <a:t>SF 256</a:t>
            </a:r>
          </a:p>
          <a:p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5148064" y="4365104"/>
            <a:ext cx="1008112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sz="1600" dirty="0" smtClean="0"/>
              <a:t>A1,A2</a:t>
            </a:r>
            <a:r>
              <a:rPr lang="fi-FI" sz="1600" dirty="0" smtClean="0">
                <a:solidFill>
                  <a:srgbClr val="FF0000"/>
                </a:solidFill>
              </a:rPr>
              <a:t>,A3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156176" y="4365104"/>
            <a:ext cx="201622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CQI2</a:t>
            </a:r>
            <a:endParaRPr lang="en-US" dirty="0"/>
          </a:p>
        </p:txBody>
      </p:sp>
      <p:sp>
        <p:nvSpPr>
          <p:cNvPr id="22" name="Down Arrow 21"/>
          <p:cNvSpPr/>
          <p:nvPr/>
        </p:nvSpPr>
        <p:spPr>
          <a:xfrm rot="5400000">
            <a:off x="6269920" y="2216480"/>
            <a:ext cx="245138" cy="823518"/>
          </a:xfrm>
          <a:prstGeom prst="downArrow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6588224" y="2793702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 smtClean="0"/>
              <a:t>Deactivation</a:t>
            </a:r>
            <a:r>
              <a:rPr lang="fi-FI" dirty="0" smtClean="0"/>
              <a:t> </a:t>
            </a:r>
            <a:r>
              <a:rPr lang="fi-FI" dirty="0" err="1" smtClean="0"/>
              <a:t>order</a:t>
            </a:r>
            <a:r>
              <a:rPr lang="fi-FI" dirty="0" smtClean="0"/>
              <a:t> </a:t>
            </a:r>
            <a:r>
              <a:rPr lang="fi-FI" dirty="0" err="1" smtClean="0"/>
              <a:t>issued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nodeB2  </a:t>
            </a:r>
            <a:r>
              <a:rPr lang="fi-FI" dirty="0" err="1" smtClean="0"/>
              <a:t>only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5585568" y="2361654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400" b="1" dirty="0" smtClean="0">
                <a:solidFill>
                  <a:srgbClr val="FF0000"/>
                </a:solidFill>
              </a:rPr>
              <a:t>X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692</Words>
  <Application>Microsoft Office PowerPoint</Application>
  <PresentationFormat>On-screen Show (4:3)</PresentationFormat>
  <Paragraphs>293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Nokia Siemens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A/N + CQI formats for MF</dc:title>
  <dc:subject>HSDPA MF</dc:subject>
  <dc:creator/>
  <cp:lastModifiedBy>hohne</cp:lastModifiedBy>
  <cp:revision>15</cp:revision>
  <dcterms:created xsi:type="dcterms:W3CDTF">2012-02-17T13:20:31Z</dcterms:created>
  <dcterms:modified xsi:type="dcterms:W3CDTF">2012-04-13T06:32:24Z</dcterms:modified>
</cp:coreProperties>
</file>