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0"/>
  </p:notesMasterIdLst>
  <p:handoutMasterIdLst>
    <p:handoutMasterId r:id="rId21"/>
  </p:handoutMasterIdLst>
  <p:sldIdLst>
    <p:sldId id="303" r:id="rId5"/>
    <p:sldId id="304" r:id="rId6"/>
    <p:sldId id="305" r:id="rId7"/>
    <p:sldId id="329" r:id="rId8"/>
    <p:sldId id="307" r:id="rId9"/>
    <p:sldId id="985" r:id="rId10"/>
    <p:sldId id="989" r:id="rId11"/>
    <p:sldId id="324" r:id="rId12"/>
    <p:sldId id="988" r:id="rId13"/>
    <p:sldId id="322" r:id="rId14"/>
    <p:sldId id="331" r:id="rId15"/>
    <p:sldId id="323" r:id="rId16"/>
    <p:sldId id="326" r:id="rId17"/>
    <p:sldId id="332" r:id="rId18"/>
    <p:sldId id="990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 varScale="1">
        <p:scale>
          <a:sx n="95" d="100"/>
          <a:sy n="95" d="100"/>
        </p:scale>
        <p:origin x="26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188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8/14/2024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8/14/2024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2553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7C3457-15FA-4F40-2579-B93C5B0D013A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RAN1#118 meeting 19-23/08/2024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3BCA67-8074-0916-84B0-313872B65439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RAN1#118 meeting 19-23/08/2024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6042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60427" TargetMode="External"/><Relationship Id="rId2" Type="http://schemas.openxmlformats.org/officeDocument/2006/relationships/hyperlink" Target="https://portal.3gpp.org/ngppapp/CreateTdoc.Aspx?mode=create&amp;meetingId=6042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tp://10.10.10.10/" TargetMode="External"/><Relationship Id="rId2" Type="http://schemas.openxmlformats.org/officeDocument/2006/relationships/hyperlink" Target="http://10.10.10.10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8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Meetings_3GPP_SYNC/RAN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RAN1#118 Meeting Management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R1-2407209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Although RAN1#118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RAN1#118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r>
              <a:rPr lang="en-GB" altLang="en-US" sz="1400" dirty="0"/>
              <a:t>PLEASE TRY TO </a:t>
            </a:r>
            <a:r>
              <a:rPr lang="en-GB" altLang="en-US" sz="1400" b="1" dirty="0"/>
              <a:t>KEEP FILE’S NAMES AS SHORT AS POSSIBLE</a:t>
            </a:r>
            <a:r>
              <a:rPr lang="en-GB" altLang="en-US" sz="1400" dirty="0"/>
              <a:t> (Maximum Path Length is limited to 256 characters!!)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95754"/>
            <a:ext cx="8388350" cy="502407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To comply with one-Way remote access is to be provided for all sessions that make formal decisions:</a:t>
            </a:r>
          </a:p>
          <a:p>
            <a:pPr lvl="1">
              <a:defRPr/>
            </a:pPr>
            <a:r>
              <a:rPr lang="en-GB" sz="2000" dirty="0"/>
              <a:t>GTW sessions will be set-up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 lvl="1">
              <a:defRPr/>
            </a:pPr>
            <a:r>
              <a:rPr lang="en-GB" sz="2400" b="1" dirty="0">
                <a:solidFill>
                  <a:srgbClr val="FF0000"/>
                </a:solidFill>
              </a:rPr>
              <a:t>NO</a:t>
            </a:r>
            <a:r>
              <a:rPr lang="en-GB" sz="2400" dirty="0">
                <a:solidFill>
                  <a:srgbClr val="FF0000"/>
                </a:solidFill>
              </a:rPr>
              <a:t> remote access </a:t>
            </a:r>
            <a:r>
              <a:rPr lang="en-GB" sz="2400" dirty="0"/>
              <a:t>to the offline sessions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Face-to-Face participants should not use GTW</a:t>
            </a:r>
          </a:p>
          <a:p>
            <a:pPr lvl="1">
              <a:defRPr/>
            </a:pPr>
            <a:r>
              <a:rPr lang="en-GB" sz="2000" dirty="0"/>
              <a:t>Remote participation may not be guaranteed at all the time.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Meeting room allocation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Meeting IDs are:</a:t>
            </a:r>
          </a:p>
          <a:p>
            <a:pPr lvl="1">
              <a:defRPr/>
            </a:pPr>
            <a:r>
              <a:rPr lang="en-GB" sz="2000" dirty="0"/>
              <a:t>RAN1_Main (Main meeting room: Expo Foyer, Level 1)</a:t>
            </a:r>
          </a:p>
          <a:p>
            <a:pPr lvl="1">
              <a:defRPr/>
            </a:pPr>
            <a:r>
              <a:rPr lang="en-GB" sz="2000" dirty="0"/>
              <a:t>RAN1_Brk1 (Breakout 1 meeting room: 0.4 Brussels, Level 0)</a:t>
            </a:r>
          </a:p>
          <a:p>
            <a:pPr lvl="1">
              <a:defRPr/>
            </a:pPr>
            <a:r>
              <a:rPr lang="en-GB" sz="2000" dirty="0"/>
              <a:t>RAN1_Brk2 (Breakout 2 meeting room: Praetorium, level 0)</a:t>
            </a:r>
          </a:p>
          <a:p>
            <a:pPr lvl="1">
              <a:defRPr/>
            </a:pPr>
            <a:r>
              <a:rPr lang="en-GB" sz="2000" dirty="0"/>
              <a:t>RAN1_Off1 (Offline 1 meeting room: 2.18/2.19 </a:t>
            </a:r>
            <a:r>
              <a:rPr lang="en-GB" sz="2000" dirty="0" err="1"/>
              <a:t>Mekiong</a:t>
            </a:r>
            <a:r>
              <a:rPr lang="en-GB" sz="2000" dirty="0"/>
              <a:t>/Madeira, Level 2)</a:t>
            </a:r>
          </a:p>
          <a:p>
            <a:pPr lvl="1">
              <a:defRPr/>
            </a:pPr>
            <a:r>
              <a:rPr lang="en-GB" sz="2000" dirty="0"/>
              <a:t>RAN1_Off2 (Offline 2 meeting room: 0.8 Rome, Level 0)</a:t>
            </a:r>
          </a:p>
        </p:txBody>
      </p:sp>
    </p:spTree>
    <p:extLst>
      <p:ext uri="{BB962C8B-B14F-4D97-AF65-F5344CB8AC3E}">
        <p14:creationId xmlns:p14="http://schemas.microsoft.com/office/powerpoint/2010/main" val="13457924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RAN1#118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19</a:t>
            </a:r>
            <a:r>
              <a:rPr lang="en-GB" b="1" baseline="30000" dirty="0"/>
              <a:t>th</a:t>
            </a:r>
            <a:r>
              <a:rPr lang="en-GB" b="1" dirty="0"/>
              <a:t> August 2024, 07:00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23</a:t>
            </a:r>
            <a:r>
              <a:rPr lang="en-GB" b="1" baseline="30000" dirty="0"/>
              <a:t>rd</a:t>
            </a:r>
            <a:r>
              <a:rPr lang="en-GB" b="1" dirty="0"/>
              <a:t> August 2024, 15:00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one-way remote participation.</a:t>
            </a:r>
          </a:p>
          <a:p>
            <a:pPr lvl="1">
              <a:defRPr/>
            </a:pPr>
            <a:r>
              <a:rPr lang="en-GB" sz="2000" dirty="0"/>
              <a:t>The following slides are intended to both face-to-face and remote participants to RAN1#118. </a:t>
            </a:r>
            <a:r>
              <a:rPr lang="en-GB" sz="2000" u="sng" dirty="0"/>
              <a:t>All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R1-2405780</a:t>
            </a:r>
          </a:p>
          <a:p>
            <a:pPr lvl="1"/>
            <a:r>
              <a:rPr lang="en-GB" altLang="en-US" sz="2000" dirty="0"/>
              <a:t>The detailed scope and any meeting management related issues will be shared using RAN1 email reflector or announced in the online sessions.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0" y="1203325"/>
            <a:ext cx="862330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https://portal.3gpp.org/#/registration?MtgId=60427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dirty="0"/>
              <a:t>Meeting registration deadline by </a:t>
            </a:r>
            <a:r>
              <a:rPr lang="en-GB" altLang="en-US" b="1" dirty="0"/>
              <a:t>Monday 12</a:t>
            </a:r>
            <a:r>
              <a:rPr lang="en-GB" altLang="en-US" b="1" baseline="30000" dirty="0"/>
              <a:t>th</a:t>
            </a:r>
            <a:r>
              <a:rPr lang="en-GB" altLang="en-US" b="1" dirty="0"/>
              <a:t> August</a:t>
            </a:r>
            <a:r>
              <a:rPr lang="en-GB" b="1" dirty="0"/>
              <a:t> 2024, 08:00 </a:t>
            </a:r>
            <a:r>
              <a:rPr lang="en-GB" dirty="0"/>
              <a:t>UTC </a:t>
            </a:r>
            <a:endParaRPr lang="en-GB" altLang="en-US" b="1" dirty="0"/>
          </a:p>
          <a:p>
            <a:pPr lvl="2"/>
            <a:r>
              <a:rPr lang="en-GB" altLang="en-US" b="1" dirty="0"/>
              <a:t>Please de-registered if not planning to attend in person</a:t>
            </a:r>
            <a:r>
              <a:rPr lang="en-GB" altLang="en-US" dirty="0"/>
              <a:t>. This helps keeping accurate registration figures and ensure good logistics (number of chairs, sufficient catering quantities) for all delegates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RAN1#118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using the 3GPP Portal (3GU),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number request deadline as in the meeting agenda (R1-2405780).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https://portal.3gpp.org/ngppapp/CreateTdoc.Aspx?mode=create&amp;meetingId=60427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https://portal.3gpp.org/ngppapp/ContributionImport.aspx?mode=bulk&amp;meetingId=60427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3GU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(under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 , according to the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 submission deadline as in the meeting agenda (R1-2405780).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it is strongly encouraged to follow the guidance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WIFI local network (for face-to-face delegates)</a:t>
            </a:r>
          </a:p>
          <a:p>
            <a:pPr lvl="2">
              <a:defRPr/>
            </a:pPr>
            <a:r>
              <a:rPr lang="en-GB" altLang="en-US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SSID: 3GPPWIFI</a:t>
            </a:r>
          </a:p>
          <a:p>
            <a:pPr lvl="3">
              <a:defRPr/>
            </a:pPr>
            <a:r>
              <a:rPr lang="en-GB" altLang="en-US" dirty="0"/>
              <a:t>Operating mode: Network (Infrastructure)</a:t>
            </a:r>
          </a:p>
          <a:p>
            <a:pPr lvl="3">
              <a:defRPr/>
            </a:pPr>
            <a:r>
              <a:rPr lang="en-GB" altLang="en-US" dirty="0"/>
              <a:t>Network Authentication: shared</a:t>
            </a:r>
          </a:p>
          <a:p>
            <a:pPr lvl="3">
              <a:defRPr/>
            </a:pPr>
            <a:r>
              <a:rPr lang="en-GB" altLang="en-US" dirty="0"/>
              <a:t>WPA2 - AES Key: </a:t>
            </a:r>
            <a:r>
              <a:rPr lang="en-GB" altLang="en-US" b="1" dirty="0">
                <a:solidFill>
                  <a:srgbClr val="FF0000"/>
                </a:solidFill>
              </a:rPr>
              <a:t>3GPP3GPPM</a:t>
            </a:r>
            <a:r>
              <a:rPr lang="en-GB" altLang="en-US" dirty="0"/>
              <a:t> (case sensitive)</a:t>
            </a:r>
          </a:p>
          <a:p>
            <a:pPr lvl="3">
              <a:defRPr/>
            </a:pPr>
            <a:r>
              <a:rPr lang="en-GB" altLang="en-US" dirty="0"/>
              <a:t>Local Server: </a:t>
            </a:r>
            <a:r>
              <a:rPr lang="en-GB" altLang="en-US" dirty="0">
                <a:hlinkClick r:id="rId2"/>
              </a:rPr>
              <a:t>http://10.10.10.10</a:t>
            </a:r>
            <a:r>
              <a:rPr lang="en-GB" altLang="en-US" dirty="0"/>
              <a:t>; </a:t>
            </a:r>
            <a:r>
              <a:rPr lang="en-GB" altLang="en-US" dirty="0">
                <a:hlinkClick r:id="rId3"/>
              </a:rPr>
              <a:t>ftp://10.10.10.10</a:t>
            </a:r>
            <a:r>
              <a:rPr lang="en-GB" altLang="en-US" dirty="0"/>
              <a:t> </a:t>
            </a:r>
          </a:p>
          <a:p>
            <a:pPr lvl="3">
              <a:defRPr/>
            </a:pPr>
            <a:endParaRPr lang="en-GB" altLang="en-US" dirty="0"/>
          </a:p>
          <a:p>
            <a:pPr lvl="2">
              <a:defRPr/>
            </a:pPr>
            <a:r>
              <a:rPr lang="en-GB" altLang="en-US" dirty="0"/>
              <a:t>Important requests to all face-to-face participants</a:t>
            </a:r>
          </a:p>
          <a:p>
            <a:pPr lvl="3">
              <a:defRPr/>
            </a:pPr>
            <a:r>
              <a:rPr lang="en-GB" altLang="en-US" dirty="0"/>
              <a:t>DO NOT place your Wi-Fi device in ad-hoc mode </a:t>
            </a:r>
          </a:p>
          <a:p>
            <a:pPr lvl="3">
              <a:defRPr/>
            </a:pPr>
            <a:r>
              <a:rPr lang="en-GB" altLang="en-US" dirty="0"/>
              <a:t>DO NOT set up a personal hotspot in the meeting room </a:t>
            </a:r>
          </a:p>
          <a:p>
            <a:pPr lvl="3">
              <a:defRPr/>
            </a:pPr>
            <a:r>
              <a:rPr lang="en-GB" altLang="en-US" dirty="0"/>
              <a:t>PLEASE download RAN1#118 </a:t>
            </a:r>
            <a:r>
              <a:rPr lang="en-GB" altLang="en-US" dirty="0" err="1"/>
              <a:t>Tdocs</a:t>
            </a:r>
            <a:r>
              <a:rPr lang="en-GB" altLang="en-US" dirty="0"/>
              <a:t> prior to the start of the meeting and avoid doing a re-download on Monday morning (i.e. with ‘overwrite’ option)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42570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967155"/>
              </p:ext>
            </p:extLst>
          </p:nvPr>
        </p:nvGraphicFramePr>
        <p:xfrm>
          <a:off x="488950" y="1225550"/>
          <a:ext cx="8388348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FTP server :</a:t>
                      </a:r>
                    </a:p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https://www.3gpp.org/ftp/tsg_ran/WG1_RL1/TSGR1_118/Inbox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the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T1=Sunday August 18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th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the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teardown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F651C8-ADC5-4891-C99E-E1EAAA8960D7}"/>
              </a:ext>
            </a:extLst>
          </p:cNvPr>
          <p:cNvSpPr txBox="1">
            <a:spLocks/>
          </p:cNvSpPr>
          <p:nvPr/>
        </p:nvSpPr>
        <p:spPr bwMode="auto">
          <a:xfrm>
            <a:off x="266700" y="838200"/>
            <a:ext cx="3686175" cy="425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defRPr/>
            </a:pPr>
            <a:r>
              <a:rPr lang="en-GB" altLang="en-US" kern="0" dirty="0"/>
              <a:t>File sharing (Inbox)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33977</TotalTime>
  <Words>1848</Words>
  <Application>Microsoft Office PowerPoint</Application>
  <PresentationFormat>On-screen Show (4:3)</PresentationFormat>
  <Paragraphs>157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   RAN1#118 Meeting Management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Meeting room allocation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CR4498</cp:lastModifiedBy>
  <cp:revision>1068</cp:revision>
  <dcterms:created xsi:type="dcterms:W3CDTF">2008-08-30T09:32:10Z</dcterms:created>
  <dcterms:modified xsi:type="dcterms:W3CDTF">2024-08-14T20:44:49Z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