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3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E2F0"/>
    <a:srgbClr val="66FFFF"/>
    <a:srgbClr val="7BD8EB"/>
    <a:srgbClr val="33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48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0" y="733456"/>
            <a:ext cx="12192000" cy="45719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6" y="6618652"/>
            <a:ext cx="12191999" cy="241947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1 (May 9 ~ 13)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60 min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eIAB</a:t>
            </a:r>
            <a:r>
              <a:rPr lang="en-US" altLang="ja-JP" sz="1200" b="1" dirty="0"/>
              <a:t>: 45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55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50 min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40 min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IIoT</a:t>
            </a:r>
            <a:r>
              <a:rPr lang="en-US" altLang="ja-JP" sz="1200" b="1" dirty="0"/>
              <a:t>/URLLC: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Repeater: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eIAB</a:t>
            </a:r>
            <a:r>
              <a:rPr lang="en-US" altLang="ja-JP" sz="1200" b="1" dirty="0"/>
              <a:t>: 30 min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NW </a:t>
            </a:r>
            <a:r>
              <a:rPr lang="en-US" altLang="ja-JP" sz="1200" b="1" dirty="0" err="1"/>
              <a:t>EnSav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Multi-Carrier: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XR: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Duplex: 60 min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URLLC: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MBS: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80 min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MBS: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URLLC: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 err="1">
                <a:solidFill>
                  <a:srgbClr val="FF0000"/>
                </a:solidFill>
              </a:rPr>
              <a:t>CovEnh</a:t>
            </a:r>
            <a:r>
              <a:rPr lang="en-US" altLang="ja-JP" sz="1000" b="1" dirty="0">
                <a:solidFill>
                  <a:srgbClr val="FF0000"/>
                </a:solidFill>
              </a:rPr>
              <a:t>: 30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eDSS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eRedCap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50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>
                <a:solidFill>
                  <a:srgbClr val="FF0000"/>
                </a:solidFill>
              </a:rPr>
              <a:t>R17 MBS: 30 min </a:t>
            </a:r>
            <a:br>
              <a:rPr lang="en-US" altLang="ja-JP" sz="1200" b="1" dirty="0">
                <a:solidFill>
                  <a:srgbClr val="FF0000"/>
                </a:solidFill>
              </a:rPr>
            </a:br>
            <a:r>
              <a:rPr lang="en-US" altLang="ja-JP" sz="1000" b="1" dirty="0">
                <a:solidFill>
                  <a:srgbClr val="FF0000"/>
                </a:solidFill>
              </a:rPr>
              <a:t>(chaired by David)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eRedCap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srgbClr val="000000"/>
                </a:solidFill>
                <a:ea typeface="ＭＳ Ｐゴシック" panose="020B0600070205080204" pitchFamily="34" charset="-128"/>
              </a:rPr>
              <a:t>eDSS</a:t>
            </a:r>
            <a:r>
              <a:rPr kumimoji="0" lang="en-US" altLang="ja-JP" sz="1200" b="1" dirty="0">
                <a:solidFill>
                  <a:srgbClr val="000000"/>
                </a:solidFill>
                <a:ea typeface="ＭＳ Ｐゴシック" panose="020B0600070205080204" pitchFamily="34" charset="-128"/>
              </a:rPr>
              <a:t>: 40 min</a:t>
            </a: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100 min</a:t>
            </a:r>
            <a:br>
              <a:rPr lang="en-US" altLang="ja-JP" sz="1200" b="1" dirty="0"/>
            </a:br>
            <a:r>
              <a:rPr lang="en-US" altLang="ja-JP" sz="1000" b="1" dirty="0"/>
              <a:t>(chaired by Shinya)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AI/ML: 50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R17 MBS: 30 min </a:t>
            </a:r>
            <a:br>
              <a:rPr kumimoji="0" lang="en-US" altLang="ja-JP" sz="12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</a:br>
            <a:r>
              <a:rPr kumimoji="0" lang="en-US" altLang="ja-JP" sz="10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(chaired by David)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100 min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lang="en-US" altLang="ja-JP" sz="1200" b="1" dirty="0" err="1"/>
              <a:t>Sidelink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Sidelink-Evo</a:t>
            </a:r>
            <a:r>
              <a:rPr lang="en-US" altLang="ja-JP" sz="1200" b="1" dirty="0"/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MIMO: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 err="1">
                <a:solidFill>
                  <a:srgbClr val="FF0000"/>
                </a:solidFill>
              </a:rPr>
              <a:t>ePos</a:t>
            </a:r>
            <a:r>
              <a:rPr lang="en-US" altLang="ja-JP" sz="1000" b="1" dirty="0">
                <a:solidFill>
                  <a:srgbClr val="FF0000"/>
                </a:solidFill>
              </a:rPr>
              <a:t>: 40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>
                <a:solidFill>
                  <a:srgbClr val="FF0000"/>
                </a:solidFill>
              </a:rPr>
              <a:t>IoT over NTN: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60 GHz: 15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>
                <a:solidFill>
                  <a:srgbClr val="FF0000"/>
                </a:solidFill>
              </a:rPr>
              <a:t>MIMO: 70 min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</a:t>
            </a:r>
            <a:r>
              <a:rPr kumimoji="0" lang="en-US" altLang="ja-JP" sz="12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kumimoji="0" lang="en-US" altLang="ja-JP" sz="12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Sidelink-Evo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: 40 min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R17 UE features2: </a:t>
            </a:r>
            <a:r>
              <a:rPr lang="en-US" altLang="ja-JP" sz="1200" b="1" dirty="0"/>
              <a:t>100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min</a:t>
            </a:r>
            <a:b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0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(chaired by Ralf)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</a:t>
            </a:r>
            <a:r>
              <a:rPr lang="en-US" altLang="ja-JP" sz="1200" b="1" dirty="0" err="1"/>
              <a:t>eNTN</a:t>
            </a:r>
            <a:r>
              <a:rPr lang="en-US" altLang="ja-JP" sz="1200" b="1" dirty="0"/>
              <a:t>: 30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R18 Positioning: 50 min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100 min</a:t>
            </a:r>
            <a:br>
              <a:rPr lang="en-US" altLang="ja-JP" sz="1200" b="1" dirty="0"/>
            </a:br>
            <a:r>
              <a:rPr lang="en-US" altLang="ja-JP" sz="1000" b="1" dirty="0"/>
              <a:t>(chaired by Ralf)</a:t>
            </a:r>
            <a:endParaRPr lang="en-US" altLang="ja-JP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586" y="6375724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</p:spTree>
    <p:extLst>
      <p:ext uri="{BB962C8B-B14F-4D97-AF65-F5344CB8AC3E}">
        <p14:creationId xmlns:p14="http://schemas.microsoft.com/office/powerpoint/2010/main" val="181535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2 (May 16 ~ 20)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UE features1: </a:t>
            </a:r>
            <a:r>
              <a:rPr lang="en-US" altLang="ja-JP" sz="1200" b="1" dirty="0"/>
              <a:t>60</a:t>
            </a:r>
            <a:r>
              <a:rPr kumimoji="0" lang="en-US" altLang="ja-JP" sz="12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min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0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(chaired by Shinya)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en-US" altLang="ja-JP" sz="1100" b="1" dirty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  <a:endParaRPr lang="en-US" altLang="ja-JP" sz="1000" b="1" dirty="0">
              <a:solidFill>
                <a:srgbClr val="FF0000"/>
              </a:solidFill>
            </a:endParaRP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  <a:endParaRPr lang="en-US" altLang="ja-JP" sz="1000" b="1" dirty="0">
              <a:solidFill>
                <a:srgbClr val="FF0000"/>
              </a:solidFill>
            </a:endParaRP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  <a:endParaRPr lang="en-US" altLang="ja-JP" sz="1200" b="1" dirty="0">
              <a:solidFill>
                <a:srgbClr val="FF0000"/>
              </a:solidFill>
            </a:endParaRP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  <a:p>
            <a:pPr lvl="0"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Ralf)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Ralf)</a:t>
            </a:r>
            <a:endParaRPr lang="en-US" altLang="ja-JP" sz="1400" b="1" dirty="0"/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Ralf)</a:t>
            </a:r>
            <a:endParaRPr lang="en-US" altLang="ja-JP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63" name="직사각형 62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9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219" y="1801134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spc="-50" dirty="0"/>
              <a:t>TBD</a:t>
            </a:r>
            <a:endParaRPr lang="en-US" altLang="ja-JP" sz="1200" b="1" dirty="0"/>
          </a:p>
        </p:txBody>
      </p:sp>
      <p:sp>
        <p:nvSpPr>
          <p:cNvPr id="9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157" y="180467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9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219" y="3377672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</p:txBody>
      </p:sp>
      <p:sp>
        <p:nvSpPr>
          <p:cNvPr id="9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9157" y="338121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features1: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Shinya)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  <a:endParaRPr lang="en-US" altLang="ja-JP" sz="1400" b="1" dirty="0">
              <a:cs typeface="Arial" panose="020B0604020202020204" pitchFamily="34" charset="0"/>
            </a:endParaRPr>
          </a:p>
        </p:txBody>
      </p:sp>
      <p:sp>
        <p:nvSpPr>
          <p:cNvPr id="9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495374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  <a:p>
            <a:pPr lvl="0"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Ralf)</a:t>
            </a:r>
          </a:p>
        </p:txBody>
      </p:sp>
      <p:sp>
        <p:nvSpPr>
          <p:cNvPr id="9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1388" y="495728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TBD</a:t>
            </a: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200" b="1" dirty="0"/>
              <a:t>R17 UE features2: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000" b="1" dirty="0"/>
              <a:t>(chaired by Ralf)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03:00 ~ 06:00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761586" y="6375724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12:00 ~ 15:00</a:t>
            </a:r>
          </a:p>
        </p:txBody>
      </p:sp>
    </p:spTree>
    <p:extLst>
      <p:ext uri="{BB962C8B-B14F-4D97-AF65-F5344CB8AC3E}">
        <p14:creationId xmlns:p14="http://schemas.microsoft.com/office/powerpoint/2010/main" val="2260967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91536</TotalTime>
  <Words>486</Words>
  <Application>Microsoft Office PowerPoint</Application>
  <PresentationFormat>Widescreen</PresentationFormat>
  <Paragraphs>149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Verdana</vt:lpstr>
      <vt:lpstr>Wingdings</vt:lpstr>
      <vt:lpstr>Office 테마</vt:lpstr>
      <vt:lpstr>GTW Schedule for Week 1 (May 9 ~ 13)</vt:lpstr>
      <vt:lpstr>GTW Schedule for Week 2 (May 16 ~ 20)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Ralf Bendlin (AT&amp;T)</cp:lastModifiedBy>
  <cp:revision>547</cp:revision>
  <dcterms:created xsi:type="dcterms:W3CDTF">2019-02-14T07:06:45Z</dcterms:created>
  <dcterms:modified xsi:type="dcterms:W3CDTF">2022-05-10T02:03:58Z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