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to clarify LBT categories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</a:t>
            </a:r>
            <a:r>
              <a:rPr lang="en-US" smtClean="0">
                <a:solidFill>
                  <a:schemeClr val="tx1"/>
                </a:solidFill>
              </a:rPr>
              <a:t>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51163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 at RAN1#80 on categories is confusing since one “LBT scheme” is categorized as “no LBT” (category 1).</a:t>
            </a:r>
          </a:p>
          <a:p>
            <a:endParaRPr lang="en-US" sz="2000" dirty="0" smtClean="0"/>
          </a:p>
          <a:p>
            <a:pPr lvl="0"/>
            <a:r>
              <a:rPr lang="en-US" sz="2000" dirty="0" smtClean="0"/>
              <a:t>Agreement from RAN1#80:</a:t>
            </a:r>
          </a:p>
          <a:p>
            <a:pPr lvl="1"/>
            <a:r>
              <a:rPr lang="en-US" sz="2000" dirty="0" smtClean="0"/>
              <a:t>Classify the evaluated </a:t>
            </a:r>
            <a:r>
              <a:rPr lang="en-US" sz="2000" dirty="0" smtClean="0">
                <a:solidFill>
                  <a:srgbClr val="FF0000"/>
                </a:solidFill>
              </a:rPr>
              <a:t>LBT</a:t>
            </a:r>
            <a:r>
              <a:rPr lang="en-US" sz="2000" dirty="0" smtClean="0"/>
              <a:t> schemes according to the following categories:</a:t>
            </a:r>
          </a:p>
          <a:p>
            <a:pPr lvl="2"/>
            <a:r>
              <a:rPr lang="en-US" sz="1800" dirty="0" smtClean="0"/>
              <a:t>Category 1: No LBT</a:t>
            </a:r>
          </a:p>
          <a:p>
            <a:pPr lvl="2"/>
            <a:r>
              <a:rPr lang="en-US" sz="1800" dirty="0" smtClean="0"/>
              <a:t>Category 2: LBT without random back-off</a:t>
            </a:r>
          </a:p>
          <a:p>
            <a:pPr lvl="2"/>
            <a:r>
              <a:rPr lang="en-US" sz="1800" dirty="0" smtClean="0"/>
              <a:t>Category 3: LBT with random back-off with fixed size of contention window</a:t>
            </a:r>
          </a:p>
          <a:p>
            <a:pPr lvl="2"/>
            <a:r>
              <a:rPr lang="en-US" sz="1800" dirty="0" smtClean="0"/>
              <a:t>Category 4: LBT with random back-off with variable size of contention window</a:t>
            </a:r>
          </a:p>
          <a:p>
            <a:pPr lvl="1" hangingPunct="0"/>
            <a:r>
              <a:rPr lang="en-US" sz="2000" dirty="0" smtClean="0"/>
              <a:t>Note: Contention window is the maximum possible random back-off value</a:t>
            </a:r>
          </a:p>
          <a:p>
            <a:pPr lvl="1" hangingPunct="0"/>
            <a:r>
              <a:rPr lang="en-US" sz="2000" dirty="0" smtClean="0"/>
              <a:t>Note: Category classification does not restrict a LBT design investigation</a:t>
            </a:r>
          </a:p>
          <a:p>
            <a:pPr lvl="1" hangingPunct="0"/>
            <a:r>
              <a:rPr lang="en-US" sz="2000" dirty="0" smtClean="0"/>
              <a:t>Note: Company is encouraged to evaluate many categories as much as possible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Revise the agreement from RAN1#80 as follows:</a:t>
            </a:r>
          </a:p>
          <a:p>
            <a:pPr lvl="1"/>
            <a:r>
              <a:rPr lang="en-US" sz="2400" dirty="0" smtClean="0"/>
              <a:t>Classify the evaluated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channel access </a:t>
            </a:r>
            <a:r>
              <a:rPr lang="en-US" sz="2400" strike="sngStrike" dirty="0" smtClean="0">
                <a:solidFill>
                  <a:srgbClr val="FF0000"/>
                </a:solidFill>
              </a:rPr>
              <a:t>LBT</a:t>
            </a:r>
            <a:r>
              <a:rPr lang="en-US" sz="2400" dirty="0" smtClean="0"/>
              <a:t> schemes according to the following categories:</a:t>
            </a:r>
          </a:p>
          <a:p>
            <a:pPr lvl="2"/>
            <a:r>
              <a:rPr lang="en-US" sz="2200" dirty="0" smtClean="0"/>
              <a:t>Category 1: No LBT</a:t>
            </a:r>
          </a:p>
          <a:p>
            <a:pPr lvl="2"/>
            <a:r>
              <a:rPr lang="en-US" sz="2200" dirty="0" smtClean="0"/>
              <a:t>Category 2: LBT without random back-off</a:t>
            </a:r>
          </a:p>
          <a:p>
            <a:pPr lvl="2"/>
            <a:r>
              <a:rPr lang="en-US" sz="2200" dirty="0" smtClean="0"/>
              <a:t>Category 3: LBT with random back-off with fixed size of contention window</a:t>
            </a:r>
          </a:p>
          <a:p>
            <a:pPr lvl="2"/>
            <a:r>
              <a:rPr lang="en-US" sz="2200" dirty="0" smtClean="0"/>
              <a:t>Category 4: LBT with random back-off with variable size of contention window</a:t>
            </a:r>
          </a:p>
          <a:p>
            <a:pPr lvl="1" hangingPunct="0"/>
            <a:r>
              <a:rPr lang="en-US" sz="2400" dirty="0" smtClean="0"/>
              <a:t>Note: Contention window is the maximum possible random back-off value</a:t>
            </a:r>
          </a:p>
          <a:p>
            <a:pPr lvl="1" hangingPunct="0"/>
            <a:r>
              <a:rPr lang="en-US" sz="2400" dirty="0" smtClean="0"/>
              <a:t>Note: Category classification does not restrict a LBT design investigation</a:t>
            </a:r>
          </a:p>
          <a:p>
            <a:pPr lvl="1" hangingPunct="0"/>
            <a:r>
              <a:rPr lang="en-US" sz="2400" dirty="0" smtClean="0"/>
              <a:t>Note: Company is encouraged to evaluate many categories as much as possible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231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to clarify LBT categories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59</cp:revision>
  <dcterms:created xsi:type="dcterms:W3CDTF">2015-02-09T09:38:11Z</dcterms:created>
  <dcterms:modified xsi:type="dcterms:W3CDTF">2015-03-24T17:29:14Z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(3)JKmWeu4587k2fi6VFkgKAcJ20fZlExdvz3HdB1+2QhVP3xwOK/kbl1+sVsDfZtx7hxzPSFwm
icLGt7lIkB7UvXSUALLDyWPcIEwU4wwi2jNfvQSjXc4L+4AvS13YCGZQoTPCPL5TnGtRj08R
YLcZPkxJb0tqcG9797mmsYXrDg2447oTEgwPprs669g9Y9o3LoO9vPr450ywEcxWFCyiNSdg
NRC1N+XTiErYc0uWYo</vt:lpwstr>
  </property>
  <property fmtid="{D5CDD505-2E9C-101B-9397-08002B2CF9AE}" pid="3" name="_new_ms_pID_725431">
    <vt:lpwstr>LurjWHtCycuzvOl+192IlKegM56E4O8dzkBdvf5pIzEV9NG4gCSfsY
Kv7POTbhNXfIJkwindsLAl4YBZqNev1Eraj6LXeY8Y2d4drS+oVeosCyPst8hy/9YxM7j7+0
R2pLinbKvOGvKT2FnjtELPhXz45E9mbA87o1/JJeOQpNRMdCrzcWO6FjVLpivlfPnzKJojed
1WHX7Q0WZHGslxLiBtQDRHFFopSOmyo6TNEQ</vt:lpwstr>
  </property>
  <property fmtid="{D5CDD505-2E9C-101B-9397-08002B2CF9AE}" pid="4" name="_new_ms_pID_725432">
    <vt:lpwstr>nRnAhLhym9S50KhzRgzhRes9QPKNWCFZpur3
/hzGCn/MiGv9tfoB0f7N/+F/NWFFBmFLY5HjaWHY9wb1owxwtDc75GVAoAyZFx8SJUlQNCgB
v9xl0oCvXAz8xi39lPU3laLxGnEBlU9JYQJowv9p39+XVyFZTDtM/is7g0Iik0FQIW1saDKC
fLguddtoXPFP0g==</vt:lpwstr>
  </property>
  <property fmtid="{D5CDD505-2E9C-101B-9397-08002B2CF9AE}" pid="5" name="_new_ms_pID_725433">
    <vt:lpwstr>xG</vt:lpwstr>
  </property>
  <property fmtid="{D5CDD505-2E9C-101B-9397-08002B2CF9AE}" pid="6" name="sflag">
    <vt:lpwstr>1427218149</vt:lpwstr>
  </property>
</Properties>
</file>