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3" r:id="rId2"/>
    <p:sldId id="318" r:id="rId3"/>
    <p:sldId id="319" r:id="rId4"/>
    <p:sldId id="327" r:id="rId5"/>
    <p:sldId id="317" r:id="rId6"/>
    <p:sldId id="326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" initials="vivo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2" autoAdjust="0"/>
    <p:restoredTop sz="94660"/>
  </p:normalViewPr>
  <p:slideViewPr>
    <p:cSldViewPr snapToGrid="0">
      <p:cViewPr varScale="1">
        <p:scale>
          <a:sx n="93" d="100"/>
          <a:sy n="93" d="100"/>
        </p:scale>
        <p:origin x="564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85E80-D10E-4977-B08B-1107B4DE3B6E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FAA73-BD51-4B11-9C89-95B87814E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711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28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19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828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 hasCustomPrompt="1"/>
          </p:nvPr>
        </p:nvSpPr>
        <p:spPr>
          <a:xfrm>
            <a:off x="666751" y="1700213"/>
            <a:ext cx="7810501" cy="1743075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825757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4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34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10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93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8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37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708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45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3DD3C-E244-47A1-8FCF-CB38EE048874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867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64408" y="1599542"/>
            <a:ext cx="7106241" cy="2431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algn="ctr" defTabSz="619125" hangingPunct="0"/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Rel-16 </a:t>
            </a:r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TEI</a:t>
            </a:r>
          </a:p>
          <a:p>
            <a:pPr algn="ctr" defTabSz="619125" hangingPunct="0"/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Aperiodic CSI-RS Triggering for UE reporting </a:t>
            </a:r>
          </a:p>
          <a:p>
            <a:pPr algn="ctr" defTabSz="619125" hangingPunct="0"/>
            <a:r>
              <a:rPr lang="en-US" altLang="zh-CN" sz="2400" b="1" i="1" dirty="0" err="1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beamSwitchTiming</a:t>
            </a:r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values of 224 and </a:t>
            </a:r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336</a:t>
            </a:r>
          </a:p>
          <a:p>
            <a:pPr algn="ctr" defTabSz="619125" hangingPunct="0"/>
            <a:endParaRPr lang="en-US" altLang="zh-CN" sz="2400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  <a:p>
            <a:pPr algn="ctr" defTabSz="619125" hangingPunct="0"/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v</a:t>
            </a:r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ivo, </a:t>
            </a:r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ZTE</a:t>
            </a:r>
            <a:endParaRPr lang="zh-CN" altLang="en-US" sz="2400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  <a:p>
            <a:pPr algn="ctr" defTabSz="619125" hangingPunct="0"/>
            <a:endParaRPr lang="zh-CN" altLang="en-US" sz="3300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</p:txBody>
      </p:sp>
      <p:cxnSp>
        <p:nvCxnSpPr>
          <p:cNvPr id="10" name="直线连接符 9"/>
          <p:cNvCxnSpPr/>
          <p:nvPr/>
        </p:nvCxnSpPr>
        <p:spPr>
          <a:xfrm>
            <a:off x="621103" y="2940503"/>
            <a:ext cx="8175425" cy="0"/>
          </a:xfrm>
          <a:prstGeom prst="line">
            <a:avLst/>
          </a:prstGeom>
          <a:noFill/>
          <a:ln w="25400" cap="flat">
            <a:solidFill>
              <a:srgbClr val="018AC3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矩形 1"/>
          <p:cNvSpPr/>
          <p:nvPr/>
        </p:nvSpPr>
        <p:spPr>
          <a:xfrm>
            <a:off x="308516" y="95704"/>
            <a:ext cx="8746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70">
              <a:spcAft>
                <a:spcPts val="0"/>
              </a:spcAft>
              <a:tabLst>
                <a:tab pos="5257800" algn="r"/>
              </a:tabLst>
            </a:pPr>
            <a:r>
              <a:rPr lang="en-US" altLang="zh-CN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3GPP TSG RAN WG1 #98			</a:t>
            </a:r>
            <a:r>
              <a:rPr lang="en-US" altLang="zh-CN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R1- </a:t>
            </a:r>
            <a:r>
              <a:rPr lang="en-US" altLang="zh-CN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1909228</a:t>
            </a:r>
            <a:endParaRPr lang="en-US" altLang="zh-CN" b="1" dirty="0" smtClean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Prague, CZ, August 26th – 30th, 2019</a:t>
            </a:r>
            <a:endParaRPr lang="zh-CN" altLang="zh-CN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96264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324" y="413432"/>
            <a:ext cx="1525739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Motivation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23741" y="1170637"/>
            <a:ext cx="8087865" cy="3654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FR2 aperiodic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CSI-RS 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 switching in Rel-15,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feature 2-28 reports one of the following values {14, 28, 48, 224, 336};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the following cases,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 default QCL of aperiodic CSI-RS when triggering offset is smaller than the reported 2-28 value is not specified: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periodic CSI-RS for CSI when </a:t>
            </a: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reports 224 or 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336 for both same cell and cross cell triggering;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periodic CSI-RS for beam management for both same cell and cross cell triggering ; 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any aperiodic CSI-RS triggering when </a:t>
            </a:r>
            <a:r>
              <a:rPr lang="en-GB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CORESET is not configured on the serving cell where aperiodic CSI-RS resource is </a:t>
            </a:r>
            <a:r>
              <a:rPr lang="en-GB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configured;</a:t>
            </a:r>
            <a:endParaRPr lang="en-US" altLang="zh-CN" sz="1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may lead to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of the following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Larger power consumption: all panels may need to be powered on all the time for smaller triggering offset for CSI-RS for CSI;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Increased overhead: periodic CSI-RS resource for CSI-RS measurement on another panel, which causes overhead;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 performance reduction: the CSI may not be accurate due to large delay; </a:t>
            </a:r>
          </a:p>
        </p:txBody>
      </p:sp>
    </p:spTree>
    <p:extLst>
      <p:ext uri="{BB962C8B-B14F-4D97-AF65-F5344CB8AC3E}">
        <p14:creationId xmlns:p14="http://schemas.microsoft.com/office/powerpoint/2010/main" val="75432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6724" y="531654"/>
            <a:ext cx="883575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Scope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the following cases, further clarify the </a:t>
            </a:r>
            <a:r>
              <a:rPr lang="en-US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 QCL of aperiodic CSI-RS when triggering offset is smaller than the reported 2-28 </a:t>
            </a:r>
            <a:r>
              <a: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value: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Aperiodic CSI-RS for CSI when UE reports 224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 336 for </a:t>
            </a:r>
            <a:r>
              <a:rPr lang="en-GB" altLang="zh-CN" sz="1400" i="1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beamSwitchTiming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;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Aperiodic CSI-RS for beam management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any reported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values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GB" altLang="zh-CN" sz="1400" i="1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beamSwitchTiming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72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6724" y="455454"/>
            <a:ext cx="2294539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Possible Solutions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possible solutions that can address above concerns are listed for further discussion in RAN1 #98 in Prague: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main difference between Solution1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Solution2 is   </a:t>
            </a:r>
          </a:p>
          <a:p>
            <a:pPr marL="857250" lvl="2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Solution1: UEs reporting 224 or 336 follow the behavior of </a:t>
            </a:r>
            <a:r>
              <a:rPr lang="en-US" altLang="zh-CN" sz="12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UEs reporting </a:t>
            </a: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of the values of {14</a:t>
            </a:r>
            <a:r>
              <a:rPr lang="en-US" altLang="zh-CN" sz="12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28, </a:t>
            </a: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48};</a:t>
            </a:r>
          </a:p>
          <a:p>
            <a:pPr marL="857250" lvl="2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Solution2: 48 is used as the beam switching threshold for UEs reporting 224 or 336;</a:t>
            </a:r>
            <a:endParaRPr lang="en-US" altLang="zh-CN" sz="12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75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324" y="415133"/>
            <a:ext cx="6986779" cy="56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Potential Solution1: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12775" y="1170637"/>
            <a:ext cx="8512629" cy="3902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Spec impact on section 5.2.1.5.1 in TS 38.214</a:t>
            </a:r>
            <a:endParaRPr lang="en-GB" altLang="zh-CN" dirty="0" smtClean="0"/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 smtClean="0"/>
              <a:t>If the scheduling offset between the last symbol of the PDCCH carrying the triggering DCI and the first symbol of the aperiodic CSI-RS resources in a </a:t>
            </a:r>
            <a:r>
              <a:rPr lang="en-GB" altLang="zh-CN" sz="1200" i="1" dirty="0" smtClean="0"/>
              <a:t>NZP-CSI-RS-</a:t>
            </a:r>
            <a:r>
              <a:rPr lang="en-GB" altLang="zh-CN" sz="1200" i="1" dirty="0" err="1" smtClean="0"/>
              <a:t>ResourceSet</a:t>
            </a:r>
            <a:r>
              <a:rPr lang="en-GB" altLang="zh-CN" sz="1200" dirty="0" smtClean="0"/>
              <a:t> configured without higher layer parameter </a:t>
            </a:r>
            <a:r>
              <a:rPr lang="en-GB" altLang="zh-CN" sz="1200" i="1" dirty="0" err="1" smtClean="0"/>
              <a:t>trs</a:t>
            </a:r>
            <a:r>
              <a:rPr lang="en-GB" altLang="zh-CN" sz="1200" i="1" dirty="0" smtClean="0"/>
              <a:t>-Info</a:t>
            </a:r>
            <a:r>
              <a:rPr lang="en-GB" altLang="zh-CN" sz="1200" dirty="0" smtClean="0"/>
              <a:t> 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and without the higher layer parameter </a:t>
            </a:r>
            <a:r>
              <a:rPr lang="en-GB" altLang="zh-CN" sz="1200" i="1" strike="sngStrike" dirty="0" smtClean="0">
                <a:solidFill>
                  <a:srgbClr val="FF0000"/>
                </a:solidFill>
              </a:rPr>
              <a:t>repetition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 </a:t>
            </a:r>
            <a:r>
              <a:rPr lang="en-GB" altLang="zh-CN" sz="1200" dirty="0" smtClean="0"/>
              <a:t>is smaller than the UE reported threshold </a:t>
            </a:r>
            <a:r>
              <a:rPr lang="en-GB" altLang="zh-CN" sz="1200" i="1" dirty="0" err="1" smtClean="0"/>
              <a:t>beamSwitchTiming</a:t>
            </a:r>
            <a:r>
              <a:rPr lang="en-GB" altLang="zh-CN" sz="1200" i="1" dirty="0" smtClean="0"/>
              <a:t>, </a:t>
            </a:r>
            <a:r>
              <a:rPr lang="en-GB" altLang="zh-CN" sz="1200" dirty="0" smtClean="0"/>
              <a:t>as defined in [13, TS 38.306]</a:t>
            </a:r>
            <a:r>
              <a:rPr lang="en-GB" altLang="zh-CN" sz="1200" dirty="0"/>
              <a:t>, 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when the reported value is one of the values of {14, 28, 48}.</a:t>
            </a:r>
            <a:endParaRPr lang="en-GB" altLang="zh-CN" sz="1200" dirty="0" smtClean="0">
              <a:solidFill>
                <a:srgbClr val="FF0000"/>
              </a:solidFill>
            </a:endParaRPr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 smtClean="0"/>
              <a:t>if </a:t>
            </a:r>
            <a:r>
              <a:rPr lang="x-none" altLang="zh-CN" sz="1200" dirty="0"/>
              <a:t>there is any other DL signal with an indicated TCI state in the same symbols as the CSI-RS, the UE applies the QCL assumption of the other DL signal also when receiving the aperiodic CSI-RS. The other DL signal refers to PDSCH scheduled with offset larger than or equal to the threshold timeDurationForQCL, as defined in [13, TS 38.306], aperiodic CSI-RS scheduled with offset larger than or equal to the UE reported threshold beamSwitchTiming </a:t>
            </a:r>
            <a:r>
              <a:rPr lang="x-none" altLang="zh-CN" sz="1200" strike="sngStrike" dirty="0">
                <a:solidFill>
                  <a:srgbClr val="FF0000"/>
                </a:solidFill>
              </a:rPr>
              <a:t>when the reported value is one of the values {14,28,48}</a:t>
            </a:r>
            <a:r>
              <a:rPr lang="x-none" altLang="zh-CN" sz="1200" dirty="0"/>
              <a:t>, periodic CSI-RS, semi-persistent CSI-RS</a:t>
            </a:r>
            <a:r>
              <a:rPr lang="en-US" altLang="zh-CN" sz="1200" dirty="0" smtClean="0"/>
              <a:t>;</a:t>
            </a:r>
            <a:endParaRPr lang="en-US" altLang="zh-CN" sz="1200" dirty="0"/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/>
              <a:t>else, when receiving the aperiodic CSI-RS, the UE applies the QCL assumption used for the CORESET associated with a monitored search space with the lowest CORESET-ID in the latest slot in which one or more CORESETs within the active BWP of the serving cell are monitored</a:t>
            </a:r>
            <a:r>
              <a:rPr lang="en-GB" altLang="zh-CN" sz="1200" dirty="0"/>
              <a:t>.</a:t>
            </a:r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/>
              <a:t>If the scheduling offset between the last symbol of the PDCCH carrying the triggering DCI and the first symbol of the aperiodic CSI-RS resources is equal to or greater than the UE reported threshold </a:t>
            </a:r>
            <a:r>
              <a:rPr lang="en-GB" altLang="zh-CN" sz="1200" i="1" dirty="0" err="1"/>
              <a:t>beamSwitchTiming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when the reported value is one of the values of {14,28,48}</a:t>
            </a:r>
            <a:r>
              <a:rPr lang="en-GB" altLang="zh-CN" sz="1200" dirty="0"/>
              <a:t>, the UE is expected to apply the QCL assumptions in the indicated TCI states for the aperiodic CSI-RS resources in the CSI triggering state indicated by the CSI trigger field in DCI</a:t>
            </a:r>
            <a:r>
              <a:rPr lang="en-GB" altLang="zh-CN" sz="1200" dirty="0" smtClean="0"/>
              <a:t>.</a:t>
            </a:r>
            <a:r>
              <a:rPr lang="en-GB" altLang="zh-CN" sz="1200" dirty="0">
                <a:solidFill>
                  <a:srgbClr val="FF0000"/>
                </a:solidFill>
              </a:rPr>
              <a:t> </a:t>
            </a:r>
            <a:endParaRPr lang="en-GB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05833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7449" y="380874"/>
            <a:ext cx="6182982" cy="56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Potential 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Solution2: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17449" y="118438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19050" y="1158854"/>
            <a:ext cx="8512629" cy="3902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 algn="l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Spec impact on section 5.2.1.5.1 in TS 38.214</a:t>
            </a:r>
            <a:endParaRPr lang="en-GB" altLang="zh-CN" sz="1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/>
              <a:t>If the scheduling offset between the last symbol of the PDCCH carrying the triggering DCI and the first symbol of the aperiodic CSI-RS resources in a </a:t>
            </a:r>
            <a:r>
              <a:rPr lang="en-GB" altLang="zh-CN" sz="1200" i="1" dirty="0"/>
              <a:t>NZP-CSI-RS-</a:t>
            </a:r>
            <a:r>
              <a:rPr lang="en-GB" altLang="zh-CN" sz="1200" i="1" dirty="0" err="1"/>
              <a:t>ResourceSet</a:t>
            </a:r>
            <a:r>
              <a:rPr lang="en-GB" altLang="zh-CN" sz="1200" dirty="0"/>
              <a:t> configured without higher layer parameter </a:t>
            </a:r>
            <a:r>
              <a:rPr lang="en-GB" altLang="zh-CN" sz="1200" i="1" dirty="0" err="1"/>
              <a:t>trs</a:t>
            </a:r>
            <a:r>
              <a:rPr lang="en-GB" altLang="zh-CN" sz="1200" i="1" dirty="0"/>
              <a:t>-Info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and without the higher layer parameter </a:t>
            </a:r>
            <a:r>
              <a:rPr lang="en-GB" altLang="zh-CN" sz="1200" i="1" strike="sngStrike" dirty="0">
                <a:solidFill>
                  <a:srgbClr val="FF0000"/>
                </a:solidFill>
              </a:rPr>
              <a:t>repetition</a:t>
            </a:r>
            <a:r>
              <a:rPr lang="en-GB" altLang="zh-CN" sz="1200" dirty="0"/>
              <a:t> is smaller than </a:t>
            </a:r>
            <a:r>
              <a:rPr lang="en-GB" altLang="zh-CN" sz="1200" dirty="0">
                <a:solidFill>
                  <a:srgbClr val="FF0000"/>
                </a:solidFill>
              </a:rPr>
              <a:t>the minimum value between 48 and </a:t>
            </a:r>
            <a:r>
              <a:rPr lang="en-GB" altLang="zh-CN" sz="1200" dirty="0"/>
              <a:t>the UE reported threshold </a:t>
            </a:r>
            <a:r>
              <a:rPr lang="en-GB" altLang="zh-CN" sz="1200" i="1" dirty="0" err="1"/>
              <a:t>beamSwitchTiming</a:t>
            </a:r>
            <a:r>
              <a:rPr lang="en-GB" altLang="zh-CN" sz="1200" i="1" dirty="0"/>
              <a:t>, </a:t>
            </a:r>
            <a:r>
              <a:rPr lang="en-GB" altLang="zh-CN" sz="1200" dirty="0"/>
              <a:t>as defined in [13, TS 38.306]</a:t>
            </a:r>
            <a:r>
              <a:rPr lang="en-GB" altLang="zh-CN" sz="1200" dirty="0">
                <a:solidFill>
                  <a:srgbClr val="FF0000"/>
                </a:solidFill>
              </a:rPr>
              <a:t>.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, when the reported value is one of the values of {14, 28, 48}.</a:t>
            </a:r>
            <a:r>
              <a:rPr lang="en-GB" altLang="zh-CN" sz="1200" dirty="0"/>
              <a:t> </a:t>
            </a:r>
            <a:endParaRPr lang="en-GB" altLang="zh-CN" sz="1200" dirty="0">
              <a:solidFill>
                <a:srgbClr val="FF0000"/>
              </a:solidFill>
            </a:endParaRPr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/>
              <a:t>if there is any other DL signal with an indicated TCI state in the same symbols as the CSI-RS, the UE applies the QCL assumption of the other DL signal also when receiving the aperiodic CSI-RS. The other DL signal refers to PDSCH scheduled with offset larger than or equal to the threshold timeDurationForQCL, as defined in [13, TS 38.306], aperiodic CSI-RS scheduled with offset larger than or equal to</a:t>
            </a:r>
            <a:r>
              <a:rPr lang="en-US" altLang="zh-CN" sz="1200" dirty="0"/>
              <a:t> </a:t>
            </a:r>
            <a:r>
              <a:rPr lang="en-US" altLang="zh-CN" sz="1200" dirty="0">
                <a:solidFill>
                  <a:srgbClr val="FF0000"/>
                </a:solidFill>
              </a:rPr>
              <a:t>the minimum value between 48 and</a:t>
            </a:r>
            <a:r>
              <a:rPr lang="x-none" altLang="zh-CN" sz="1200" dirty="0">
                <a:solidFill>
                  <a:srgbClr val="FF0000"/>
                </a:solidFill>
              </a:rPr>
              <a:t> </a:t>
            </a:r>
            <a:r>
              <a:rPr lang="x-none" altLang="zh-CN" sz="1200" dirty="0"/>
              <a:t>the UE reported threshold </a:t>
            </a:r>
            <a:r>
              <a:rPr lang="x-none" altLang="zh-CN" sz="1200" i="1" dirty="0"/>
              <a:t>beamSwitchTiming</a:t>
            </a:r>
            <a:r>
              <a:rPr lang="x-none" altLang="zh-CN" sz="1200" dirty="0"/>
              <a:t> </a:t>
            </a:r>
            <a:r>
              <a:rPr lang="x-none" altLang="zh-CN" sz="1200" strike="sngStrike" dirty="0">
                <a:solidFill>
                  <a:srgbClr val="FF0000"/>
                </a:solidFill>
              </a:rPr>
              <a:t>when the reported value is one of the values {14,28,48}</a:t>
            </a:r>
            <a:r>
              <a:rPr lang="x-none" altLang="zh-CN" sz="1200" dirty="0"/>
              <a:t>, periodic CSI-RS, semi-persistent CSI-RS</a:t>
            </a:r>
            <a:r>
              <a:rPr lang="en-US" altLang="zh-CN" sz="1200" dirty="0"/>
              <a:t>;</a:t>
            </a:r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/>
              <a:t>else, when receiving the aperiodic CSI-RS, the UE applies the QCL assumption used for the CORESET associated with a monitored search space with the lowest CORESET-ID in the latest slot in which one or more CORESETs within the active BWP of the serving cell are monitored</a:t>
            </a:r>
            <a:r>
              <a:rPr lang="en-GB" altLang="zh-CN" sz="1100" dirty="0"/>
              <a:t>.</a:t>
            </a:r>
            <a:endParaRPr lang="en-GB" altLang="zh-CN" sz="1200" dirty="0"/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/>
              <a:t>If the scheduling offset between the last symbol of the PDCCH carrying the triggering DCI and the first symbol of the aperiodic CSI-RS resources is equal to or greater than the </a:t>
            </a:r>
            <a:r>
              <a:rPr lang="en-GB" altLang="zh-CN" sz="1200" dirty="0">
                <a:solidFill>
                  <a:srgbClr val="FF0000"/>
                </a:solidFill>
              </a:rPr>
              <a:t>minimum value between 48 and the </a:t>
            </a:r>
            <a:r>
              <a:rPr lang="en-GB" altLang="zh-CN" sz="1200" dirty="0"/>
              <a:t>UE reported threshold </a:t>
            </a:r>
            <a:r>
              <a:rPr lang="en-GB" altLang="zh-CN" sz="1200" i="1" dirty="0" err="1"/>
              <a:t>beamSwitchTiming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when the reported value is one of the values of {14,28,48}</a:t>
            </a:r>
            <a:r>
              <a:rPr lang="en-GB" altLang="zh-CN" sz="1200" dirty="0"/>
              <a:t>, the UE is expected to apply the QCL assumptions in the indicated TCI states for the aperiodic CSI-RS resources in the CSI triggering state indicated by the CSI trigger field in DCI.</a:t>
            </a:r>
          </a:p>
        </p:txBody>
      </p:sp>
    </p:spTree>
    <p:extLst>
      <p:ext uri="{BB962C8B-B14F-4D97-AF65-F5344CB8AC3E}">
        <p14:creationId xmlns:p14="http://schemas.microsoft.com/office/powerpoint/2010/main" val="321277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050" b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6200</TotalTime>
  <Words>968</Words>
  <Application>Microsoft Office PowerPoint</Application>
  <PresentationFormat>全屏显示(16:9)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Helvetica Light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BBK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杨敏立</dc:creator>
  <cp:lastModifiedBy>vivo</cp:lastModifiedBy>
  <cp:revision>332</cp:revision>
  <dcterms:created xsi:type="dcterms:W3CDTF">2017-12-19T02:32:52Z</dcterms:created>
  <dcterms:modified xsi:type="dcterms:W3CDTF">2019-08-16T13:44:21Z</dcterms:modified>
</cp:coreProperties>
</file>