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260" r:id="rId3"/>
    <p:sldId id="268" r:id="rId4"/>
    <p:sldId id="283" r:id="rId5"/>
    <p:sldId id="269" r:id="rId6"/>
    <p:sldId id="289" r:id="rId7"/>
    <p:sldId id="285" r:id="rId8"/>
    <p:sldId id="286" r:id="rId9"/>
    <p:sldId id="290" r:id="rId10"/>
    <p:sldId id="287" r:id="rId11"/>
    <p:sldId id="288" r:id="rId12"/>
    <p:sldId id="291" r:id="rId13"/>
    <p:sldId id="292" r:id="rId14"/>
    <p:sldId id="295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357" autoAdjust="0"/>
  </p:normalViewPr>
  <p:slideViewPr>
    <p:cSldViewPr snapToGrid="0">
      <p:cViewPr varScale="1">
        <p:scale>
          <a:sx n="111" d="100"/>
          <a:sy n="111" d="100"/>
        </p:scale>
        <p:origin x="54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FA4D9A-512F-42B4-8C8E-E22DF2EDDE6B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235B1B-BD43-4960-A226-6CC39E1A6CC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1547192" y="1805747"/>
            <a:ext cx="8839200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600" dirty="0">
                <a:ea typeface="Gulim" panose="020B0600000101010101" pitchFamily="34" charset="-127"/>
              </a:rPr>
              <a:t>Joint proposal on Length-12, length-18, and length-24 CG sequences for pi/2 BPSK</a:t>
            </a:r>
            <a:endParaRPr lang="en-US" altLang="zh-CN" sz="3600" dirty="0">
              <a:cs typeface="Times New Roman" panose="02020603050405020304" pitchFamily="18" charset="0"/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2232992" y="4386331"/>
            <a:ext cx="7467600" cy="1981200"/>
          </a:xfrm>
        </p:spPr>
        <p:txBody>
          <a:bodyPr/>
          <a:lstStyle/>
          <a:p>
            <a:r>
              <a:rPr lang="en-US" altLang="zh-CN" sz="2800" dirty="0">
                <a:solidFill>
                  <a:schemeClr val="tx1"/>
                </a:solidFill>
                <a:cs typeface="Times New Roman" panose="02020603050405020304" pitchFamily="18" charset="0"/>
              </a:rPr>
              <a:t>Qualcomm, Intel, ZTE, </a:t>
            </a:r>
            <a:r>
              <a:rPr lang="en-US" altLang="zh-CN" sz="2800" dirty="0">
                <a:cs typeface="Times New Roman" panose="02020603050405020304" pitchFamily="18" charset="0"/>
              </a:rPr>
              <a:t>Huawei, </a:t>
            </a:r>
            <a:r>
              <a:rPr lang="en-US" sz="2800" dirty="0">
                <a:cs typeface="Times New Roman" panose="02020603050405020304" pitchFamily="18" charset="0"/>
              </a:rPr>
              <a:t>IITH, </a:t>
            </a:r>
            <a:r>
              <a:rPr lang="en-US" sz="2800" dirty="0" err="1">
                <a:cs typeface="Times New Roman" panose="02020603050405020304" pitchFamily="18" charset="0"/>
              </a:rPr>
              <a:t>CEWiT</a:t>
            </a:r>
            <a:r>
              <a:rPr lang="en-US" sz="2800" dirty="0">
                <a:cs typeface="Times New Roman" panose="02020603050405020304" pitchFamily="18" charset="0"/>
              </a:rPr>
              <a:t>, Reliance </a:t>
            </a:r>
            <a:r>
              <a:rPr lang="en-US" sz="2800" dirty="0" err="1">
                <a:cs typeface="Times New Roman" panose="02020603050405020304" pitchFamily="18" charset="0"/>
              </a:rPr>
              <a:t>Jio</a:t>
            </a:r>
            <a:r>
              <a:rPr lang="en-US" sz="2800" dirty="0">
                <a:cs typeface="Times New Roman" panose="02020603050405020304" pitchFamily="18" charset="0"/>
              </a:rPr>
              <a:t>, IITM, </a:t>
            </a:r>
            <a:r>
              <a:rPr lang="en-US" sz="2800" dirty="0" err="1">
                <a:cs typeface="Times New Roman" panose="02020603050405020304" pitchFamily="18" charset="0"/>
              </a:rPr>
              <a:t>Tejas</a:t>
            </a:r>
            <a:r>
              <a:rPr lang="en-US" sz="2800" dirty="0">
                <a:cs typeface="Times New Roman" panose="02020603050405020304" pitchFamily="18" charset="0"/>
              </a:rPr>
              <a:t> Networks </a:t>
            </a:r>
            <a:endParaRPr lang="en-US" altLang="zh-CN" sz="2800" dirty="0"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BABF8FA-5A54-428B-AE45-4B47CCA68B8B}"/>
              </a:ext>
            </a:extLst>
          </p:cNvPr>
          <p:cNvSpPr txBox="1"/>
          <p:nvPr/>
        </p:nvSpPr>
        <p:spPr>
          <a:xfrm>
            <a:off x="9571703" y="810850"/>
            <a:ext cx="2050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R1-1814179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881" y="121066"/>
            <a:ext cx="10515600" cy="1325563"/>
          </a:xfrm>
        </p:spPr>
        <p:txBody>
          <a:bodyPr/>
          <a:lstStyle/>
          <a:p>
            <a:r>
              <a:rPr lang="en-US" dirty="0"/>
              <a:t>Performance of new length-24 CGSs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5769" y="1145352"/>
            <a:ext cx="41586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/>
              <a:t>PAPR: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662852" y="1145352"/>
            <a:ext cx="41586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Cross correlation</a:t>
            </a:r>
          </a:p>
          <a:p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EF2F1D1-B58E-41FB-BBAE-E93196D685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4671507"/>
              </p:ext>
            </p:extLst>
          </p:nvPr>
        </p:nvGraphicFramePr>
        <p:xfrm>
          <a:off x="672601" y="1892183"/>
          <a:ext cx="3395747" cy="16774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5356">
                  <a:extLst>
                    <a:ext uri="{9D8B030D-6E8A-4147-A177-3AD203B41FA5}">
                      <a16:colId xmlns:a16="http://schemas.microsoft.com/office/drawing/2014/main" val="1525024773"/>
                    </a:ext>
                  </a:extLst>
                </a:gridCol>
                <a:gridCol w="1107391">
                  <a:extLst>
                    <a:ext uri="{9D8B030D-6E8A-4147-A177-3AD203B41FA5}">
                      <a16:colId xmlns:a16="http://schemas.microsoft.com/office/drawing/2014/main" val="1913354139"/>
                    </a:ext>
                  </a:extLst>
                </a:gridCol>
                <a:gridCol w="983000">
                  <a:extLst>
                    <a:ext uri="{9D8B030D-6E8A-4147-A177-3AD203B41FA5}">
                      <a16:colId xmlns:a16="http://schemas.microsoft.com/office/drawing/2014/main" val="1912996113"/>
                    </a:ext>
                  </a:extLst>
                </a:gridCol>
              </a:tblGrid>
              <a:tr h="53770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New CGS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Rel-15 CGSs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0101586"/>
                  </a:ext>
                </a:extLst>
              </a:tr>
              <a:tr h="3974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Mean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1.08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2.63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460279"/>
                  </a:ext>
                </a:extLst>
              </a:tr>
              <a:tr h="34482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Max.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1.60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2.75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1614075"/>
                  </a:ext>
                </a:extLst>
              </a:tr>
              <a:tr h="3974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Min.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0.80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2.40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574422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E6BDD84-D0FA-450C-9076-E5818E938975}"/>
              </a:ext>
            </a:extLst>
          </p:cNvPr>
          <p:cNvSpPr txBox="1"/>
          <p:nvPr/>
        </p:nvSpPr>
        <p:spPr>
          <a:xfrm>
            <a:off x="423881" y="3576505"/>
            <a:ext cx="57096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/>
              <a:t>Auto correlation on cyclic shifts [-5,-4,-3,-2,-1,1,2,3,4,5]: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A4CF90B-6715-49C7-8A7D-2D144329F9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2502395"/>
              </p:ext>
            </p:extLst>
          </p:nvPr>
        </p:nvGraphicFramePr>
        <p:xfrm>
          <a:off x="672601" y="4379337"/>
          <a:ext cx="3084184" cy="12217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9869">
                  <a:extLst>
                    <a:ext uri="{9D8B030D-6E8A-4147-A177-3AD203B41FA5}">
                      <a16:colId xmlns:a16="http://schemas.microsoft.com/office/drawing/2014/main" val="4215906569"/>
                    </a:ext>
                  </a:extLst>
                </a:gridCol>
                <a:gridCol w="1394315">
                  <a:extLst>
                    <a:ext uri="{9D8B030D-6E8A-4147-A177-3AD203B41FA5}">
                      <a16:colId xmlns:a16="http://schemas.microsoft.com/office/drawing/2014/main" val="2925542868"/>
                    </a:ext>
                  </a:extLst>
                </a:gridCol>
              </a:tblGrid>
              <a:tr h="59530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New CGSs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4138207"/>
                  </a:ext>
                </a:extLst>
              </a:tr>
              <a:tr h="3240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Mean Corr.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5572315"/>
                  </a:ext>
                </a:extLst>
              </a:tr>
              <a:tr h="3024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Max. Corr.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0.33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4324367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BCA190B1-0ACE-48C3-BFE7-019F84DC70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3882" y="1912171"/>
            <a:ext cx="5239850" cy="3429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65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4ACCF2E7-F198-4EF5-BA8B-020DB1A15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643" y="104873"/>
            <a:ext cx="10515600" cy="1325563"/>
          </a:xfrm>
        </p:spPr>
        <p:txBody>
          <a:bodyPr/>
          <a:lstStyle/>
          <a:p>
            <a:r>
              <a:rPr lang="en-US" dirty="0"/>
              <a:t>LLS performance for length-24 CGSs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155F11-6829-4FC2-9738-97AC93753E79}"/>
              </a:ext>
            </a:extLst>
          </p:cNvPr>
          <p:cNvSpPr txBox="1"/>
          <p:nvPr/>
        </p:nvSpPr>
        <p:spPr>
          <a:xfrm>
            <a:off x="8989014" y="5674913"/>
            <a:ext cx="2708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*See simulation assumptions in Appendix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654BCC-2947-4E50-82AA-F2CE8E15AB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364" y="1248383"/>
            <a:ext cx="8218929" cy="5241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1689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3A25AC-0EDD-47B6-A21A-B29E544F3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50165"/>
            <a:ext cx="10515600" cy="1325563"/>
          </a:xfrm>
        </p:spPr>
        <p:txBody>
          <a:bodyPr/>
          <a:lstStyle/>
          <a:p>
            <a:r>
              <a:rPr lang="en-US" dirty="0"/>
              <a:t>Appendix: simulation assumptions</a:t>
            </a:r>
          </a:p>
        </p:txBody>
      </p:sp>
    </p:spTree>
    <p:extLst>
      <p:ext uri="{BB962C8B-B14F-4D97-AF65-F5344CB8AC3E}">
        <p14:creationId xmlns:p14="http://schemas.microsoft.com/office/powerpoint/2010/main" val="24532660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85909-029C-4190-9CA4-BF4713735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433" y="62617"/>
            <a:ext cx="10515600" cy="1325563"/>
          </a:xfrm>
        </p:spPr>
        <p:txBody>
          <a:bodyPr/>
          <a:lstStyle/>
          <a:p>
            <a:r>
              <a:rPr lang="en-US" dirty="0"/>
              <a:t>Simulation assumptions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FBA0F2F-CE9F-4DE2-BB96-50161E8C8B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119326"/>
              </p:ext>
            </p:extLst>
          </p:nvPr>
        </p:nvGraphicFramePr>
        <p:xfrm>
          <a:off x="2894454" y="1086280"/>
          <a:ext cx="5947038" cy="5431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7773">
                  <a:extLst>
                    <a:ext uri="{9D8B030D-6E8A-4147-A177-3AD203B41FA5}">
                      <a16:colId xmlns:a16="http://schemas.microsoft.com/office/drawing/2014/main" val="3799438601"/>
                    </a:ext>
                  </a:extLst>
                </a:gridCol>
                <a:gridCol w="3139265">
                  <a:extLst>
                    <a:ext uri="{9D8B030D-6E8A-4147-A177-3AD203B41FA5}">
                      <a16:colId xmlns:a16="http://schemas.microsoft.com/office/drawing/2014/main" val="1518206669"/>
                    </a:ext>
                  </a:extLst>
                </a:gridCol>
              </a:tblGrid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System bandwidth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20 </a:t>
                      </a:r>
                      <a:r>
                        <a:rPr lang="en-US" sz="1000" dirty="0" err="1">
                          <a:effectLst/>
                        </a:rPr>
                        <a:t>Mhz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07351528"/>
                  </a:ext>
                </a:extLst>
              </a:tr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Numerology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30 KHz SCS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3189551"/>
                  </a:ext>
                </a:extLst>
              </a:tr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Channel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TDL-C 300ns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44419177"/>
                  </a:ext>
                </a:extLst>
              </a:tr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Number of Antennas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UE Tx=1, </a:t>
                      </a:r>
                      <a:r>
                        <a:rPr lang="en-US" sz="1600" dirty="0" err="1">
                          <a:effectLst/>
                        </a:rPr>
                        <a:t>gNB</a:t>
                      </a:r>
                      <a:r>
                        <a:rPr lang="en-US" sz="1600" dirty="0">
                          <a:effectLst/>
                        </a:rPr>
                        <a:t> Rx =4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78053848"/>
                  </a:ext>
                </a:extLst>
              </a:tr>
              <a:tr h="7613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PUSCH duration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11 OFDM symbols, with one front-loaded DMRS symbols symbol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95849465"/>
                  </a:ext>
                </a:extLst>
              </a:tr>
              <a:tr h="38292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Number of UEs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1 UE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5309927"/>
                  </a:ext>
                </a:extLst>
              </a:tr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# RBs for PUSCH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2/3/4 RBs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48728834"/>
                  </a:ext>
                </a:extLst>
              </a:tr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Carrier Frequency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4 GHz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02799697"/>
                  </a:ext>
                </a:extLst>
              </a:tr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Coding rate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0.25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7454763"/>
                  </a:ext>
                </a:extLst>
              </a:tr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Coding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NR LDPC + CRC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51015297"/>
                  </a:ext>
                </a:extLst>
              </a:tr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UE Speed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12 </a:t>
                      </a:r>
                      <a:r>
                        <a:rPr lang="en-US" sz="1600" dirty="0" err="1">
                          <a:effectLst/>
                        </a:rPr>
                        <a:t>Kmh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64223020"/>
                  </a:ext>
                </a:extLst>
              </a:tr>
              <a:tr h="5699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Receiver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Time-domain Channel Estimation and Ideal Noise Estimation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16843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7855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891540" y="18255"/>
            <a:ext cx="10515600" cy="1325563"/>
          </a:xfrm>
        </p:spPr>
        <p:txBody>
          <a:bodyPr/>
          <a:lstStyle/>
          <a:p>
            <a:r>
              <a:rPr lang="en-US" altLang="en-US" dirty="0"/>
              <a:t>Background</a:t>
            </a:r>
            <a:endParaRPr lang="ru-RU" altLang="en-US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altLang="en-US" dirty="0"/>
              <a:t>NR Rel-15 frequency-domain QPSK CGS has higher PAPR than pi/2 BPSK PUSCH and PUCCH data</a:t>
            </a:r>
          </a:p>
          <a:p>
            <a:pPr>
              <a:defRPr/>
            </a:pPr>
            <a:r>
              <a:rPr lang="en-US" altLang="en-US" dirty="0"/>
              <a:t>Joint proposal on a set of length-12, a set of length-18 CG sequences, and a set of length-24 CG sequences for pi/2 BPSK based PUSCH and PUCCH</a:t>
            </a:r>
          </a:p>
          <a:p>
            <a:pPr>
              <a:defRPr/>
            </a:pPr>
            <a:r>
              <a:rPr lang="en-US" altLang="en-US" dirty="0"/>
              <a:t>Key Properties</a:t>
            </a:r>
          </a:p>
          <a:p>
            <a:pPr lvl="1">
              <a:defRPr/>
            </a:pPr>
            <a:r>
              <a:rPr lang="en-US" altLang="en-US" dirty="0"/>
              <a:t>Time-domain Pi/2 BPSK based </a:t>
            </a:r>
          </a:p>
          <a:p>
            <a:pPr lvl="1">
              <a:defRPr/>
            </a:pPr>
            <a:r>
              <a:rPr lang="en-US" altLang="en-US" dirty="0"/>
              <a:t>Lower PAPR than Rel-15 CGS of the same length</a:t>
            </a:r>
          </a:p>
          <a:p>
            <a:pPr lvl="1">
              <a:defRPr/>
            </a:pPr>
            <a:r>
              <a:rPr lang="en-US" altLang="en-US" dirty="0"/>
              <a:t>Comparable cross-correlation with to Rel-15 CGS </a:t>
            </a:r>
          </a:p>
          <a:p>
            <a:pPr lvl="1">
              <a:defRPr/>
            </a:pPr>
            <a:r>
              <a:rPr lang="en-US" altLang="en-US" dirty="0"/>
              <a:t>Comparable link-level performance to Rel-15 CGS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4821F-9548-454C-BB8E-68040B6DD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932" y="213873"/>
            <a:ext cx="10515600" cy="61115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 for Length-12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2F3519B-A195-4A43-9925-ED9BE4E41D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7878719"/>
              </p:ext>
            </p:extLst>
          </p:nvPr>
        </p:nvGraphicFramePr>
        <p:xfrm>
          <a:off x="4455121" y="1552186"/>
          <a:ext cx="3650725" cy="43829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8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009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1178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Index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54141" marR="54141" marT="0" marB="0">
                    <a:blipFill>
                      <a:blip r:embed="rId2"/>
                      <a:stretch>
                        <a:fillRect l="-18750" t="-12162" r="-53547" b="-998649"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95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0   1   1   1   1   1   1   0   0   0   1   1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416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0   1   1   0   1   0   1   0   0   0   1   1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5339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0   1   0   1   1   1   0   1   1   0   1   1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519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3</a:t>
                      </a:r>
                      <a:endParaRPr lang="en-US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0   1   0   0   0   1   1   1   1   0   1   1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114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4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0   1   1   0   1   0   1   1   1   0   1   1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319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0   1   1   1   0   1   1   1   0   1   1   1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5339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6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0   0   1   0   0   1   1   1   1   1   1   1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5339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7</a:t>
                      </a:r>
                      <a:endParaRPr lang="en-US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0   0   0   1   1   1   1   1   0   0   0   1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39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8</a:t>
                      </a:r>
                      <a:endParaRPr lang="en-US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1   0   0   0   1   0   0   0   1   1   1   1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527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9</a:t>
                      </a:r>
                      <a:endParaRPr lang="en-US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1   0   0   0   1   0   0   0   0   0   1   1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53491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10</a:t>
                      </a:r>
                      <a:endParaRPr lang="en-US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1   0   0   1   0   0   1   1   1   1   1   1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8215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11</a:t>
                      </a:r>
                      <a:endParaRPr lang="en-US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0   1   1   0   0   0   0   0   1   1   0   1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9811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12</a:t>
                      </a:r>
                      <a:endParaRPr lang="en-US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0   0   0   0   0   1   1   0   0   0   1   1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5998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13</a:t>
                      </a:r>
                      <a:endParaRPr lang="en-US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0   0   0   1   0   0   1   1   1   0   0   1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85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14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0   0   0   1   0   0   1   0   0   1   1   1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70D08E8-6ABB-4A17-B49A-2A7973A0E8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4089585"/>
              </p:ext>
            </p:extLst>
          </p:nvPr>
        </p:nvGraphicFramePr>
        <p:xfrm>
          <a:off x="8497732" y="1581295"/>
          <a:ext cx="3245090" cy="43279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3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1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7648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Index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54141" marR="54141" marT="0" marB="0">
                    <a:blipFill>
                      <a:blip r:embed="rId2"/>
                      <a:stretch>
                        <a:fillRect l="-18750" t="-12162" r="-53547" b="-998649"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73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15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1   1   0   0   0   0   0   1   1   1   1   0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73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16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0   1   0   0   0   1   1   0   1   0   1   1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73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17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1   1   0   1   0   1   1   0   0   0   1   0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953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18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1   0   1   0   1   1   0   1   1   0   1   0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953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19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1   0   1   0   0   1   0   0   1   0   1   0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953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20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1   0   1   1   0   0   0   1   0   0   0   1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53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21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1   0   1   0   1   1   0   0   1   0   0   1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496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22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1   0   1   0   0   0   1   0   0   0   0   0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3585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23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1   1   1   1   0   1   1   1   0   1   0   1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7389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24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+mn-cs"/>
                        </a:rPr>
                        <a:t>0   0   0   1   0   0   0   0   1   0   1   1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8682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25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+mn-cs"/>
                        </a:rPr>
                        <a:t>0   1   1   0   0   0   1   0   0   0   0   1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3711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26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+mn-cs"/>
                        </a:rPr>
                        <a:t>0   0   0   0   1   0   0   0   1   1   0   1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58741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27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+mn-cs"/>
                        </a:rPr>
                        <a:t>1   0   1   0   0   0   0   1   0   0   0   1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6969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28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+mn-cs"/>
                        </a:rPr>
                        <a:t>0   0   0   1   0   0   0   1   1   1   1   0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85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29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+mn-cs"/>
                        </a:rPr>
                        <a:t>1   1   0   0   0   0   1   0   0   0   1   1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70569883-5BA6-4190-BBFC-D9F1934F7EF3}"/>
                  </a:ext>
                </a:extLst>
              </p:cNvPr>
              <p:cNvSpPr/>
              <p:nvPr/>
            </p:nvSpPr>
            <p:spPr>
              <a:xfrm>
                <a:off x="366677" y="2150184"/>
                <a:ext cx="3875314" cy="20313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i="1" u="sng" dirty="0"/>
                  <a:t>Proposal 1</a:t>
                </a:r>
                <a:r>
                  <a:rPr lang="en-US" b="1" i="1" dirty="0"/>
                  <a:t>: For length 12, NR Rel-16 supports the binary CGS in the Table 1 followed by pi/2 BPSK modulation followed by DFT as DMRS sequence for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𝝅</m:t>
                    </m:r>
                  </m:oMath>
                </a14:m>
                <a:r>
                  <a:rPr lang="en-US" b="1" i="1" dirty="0"/>
                  <a:t>/2 BPSK modulation for both PUSCH and PUCCH.</a:t>
                </a:r>
                <a:endParaRPr lang="en-US" dirty="0"/>
              </a:p>
              <a:p>
                <a:endParaRPr lang="ru-RU" altLang="en-US" dirty="0"/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70569883-5BA6-4190-BBFC-D9F1934F7E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677" y="2150184"/>
                <a:ext cx="3875314" cy="2031325"/>
              </a:xfrm>
              <a:prstGeom prst="rect">
                <a:avLst/>
              </a:prstGeom>
              <a:blipFill>
                <a:blip r:embed="rId3"/>
                <a:stretch>
                  <a:fillRect l="-1258" t="-1802" r="-1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840C031B-4BC9-4E85-8F9B-57C394A5C12D}"/>
              </a:ext>
            </a:extLst>
          </p:cNvPr>
          <p:cNvSpPr txBox="1"/>
          <p:nvPr/>
        </p:nvSpPr>
        <p:spPr>
          <a:xfrm>
            <a:off x="6096000" y="922896"/>
            <a:ext cx="39034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Table 1: Length-12 CGS for pi/2 BPSK</a:t>
            </a:r>
          </a:p>
        </p:txBody>
      </p:sp>
    </p:spTree>
    <p:extLst>
      <p:ext uri="{BB962C8B-B14F-4D97-AF65-F5344CB8AC3E}">
        <p14:creationId xmlns:p14="http://schemas.microsoft.com/office/powerpoint/2010/main" val="1978687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881" y="121066"/>
            <a:ext cx="10515600" cy="1325563"/>
          </a:xfrm>
        </p:spPr>
        <p:txBody>
          <a:bodyPr/>
          <a:lstStyle/>
          <a:p>
            <a:r>
              <a:rPr lang="en-US" dirty="0"/>
              <a:t>Performance of new length-12 CGSs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1645" y="1420892"/>
            <a:ext cx="41586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/>
              <a:t>PAPR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869137" y="1420892"/>
            <a:ext cx="41586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Cross correlation</a:t>
            </a:r>
          </a:p>
          <a:p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EF2F1D1-B58E-41FB-BBAE-E93196D685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263062"/>
              </p:ext>
            </p:extLst>
          </p:nvPr>
        </p:nvGraphicFramePr>
        <p:xfrm>
          <a:off x="777492" y="2110819"/>
          <a:ext cx="3395747" cy="15245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5356">
                  <a:extLst>
                    <a:ext uri="{9D8B030D-6E8A-4147-A177-3AD203B41FA5}">
                      <a16:colId xmlns:a16="http://schemas.microsoft.com/office/drawing/2014/main" val="1525024773"/>
                    </a:ext>
                  </a:extLst>
                </a:gridCol>
                <a:gridCol w="1107391">
                  <a:extLst>
                    <a:ext uri="{9D8B030D-6E8A-4147-A177-3AD203B41FA5}">
                      <a16:colId xmlns:a16="http://schemas.microsoft.com/office/drawing/2014/main" val="1913354139"/>
                    </a:ext>
                  </a:extLst>
                </a:gridCol>
                <a:gridCol w="983000">
                  <a:extLst>
                    <a:ext uri="{9D8B030D-6E8A-4147-A177-3AD203B41FA5}">
                      <a16:colId xmlns:a16="http://schemas.microsoft.com/office/drawing/2014/main" val="1912996113"/>
                    </a:ext>
                  </a:extLst>
                </a:gridCol>
              </a:tblGrid>
              <a:tr h="3848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New CGS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Rel-15 CGSs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0101586"/>
                  </a:ext>
                </a:extLst>
              </a:tr>
              <a:tr h="3974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Mean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2.61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460279"/>
                  </a:ext>
                </a:extLst>
              </a:tr>
              <a:tr h="34482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Max.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1.52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2.80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1614075"/>
                  </a:ext>
                </a:extLst>
              </a:tr>
              <a:tr h="3974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Min.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0.75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2.40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574422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E6BDD84-D0FA-450C-9076-E5818E938975}"/>
              </a:ext>
            </a:extLst>
          </p:cNvPr>
          <p:cNvSpPr txBox="1"/>
          <p:nvPr/>
        </p:nvSpPr>
        <p:spPr>
          <a:xfrm>
            <a:off x="423881" y="3633756"/>
            <a:ext cx="41586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/>
              <a:t>Auto correlation on cyclic shifts [-2,-1,1,2]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A4CF90B-6715-49C7-8A7D-2D144329F9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3687867"/>
              </p:ext>
            </p:extLst>
          </p:nvPr>
        </p:nvGraphicFramePr>
        <p:xfrm>
          <a:off x="777492" y="4373984"/>
          <a:ext cx="3084184" cy="1474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9869">
                  <a:extLst>
                    <a:ext uri="{9D8B030D-6E8A-4147-A177-3AD203B41FA5}">
                      <a16:colId xmlns:a16="http://schemas.microsoft.com/office/drawing/2014/main" val="4215906569"/>
                    </a:ext>
                  </a:extLst>
                </a:gridCol>
                <a:gridCol w="1394315">
                  <a:extLst>
                    <a:ext uri="{9D8B030D-6E8A-4147-A177-3AD203B41FA5}">
                      <a16:colId xmlns:a16="http://schemas.microsoft.com/office/drawing/2014/main" val="2925542868"/>
                    </a:ext>
                  </a:extLst>
                </a:gridCol>
              </a:tblGrid>
              <a:tr h="59530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New CGSs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4138207"/>
                  </a:ext>
                </a:extLst>
              </a:tr>
              <a:tr h="4645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Mean Corr.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0.08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5572315"/>
                  </a:ext>
                </a:extLst>
              </a:tr>
              <a:tr h="41437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Max. Corr.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0.33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4324367"/>
                  </a:ext>
                </a:extLst>
              </a:tr>
            </a:tbl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id="{C220B748-DDB8-4EEA-A518-45D30E20A3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9137" y="1925051"/>
            <a:ext cx="6627412" cy="462682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9419B-6357-4FC7-BA22-198AE1C0D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437" y="166798"/>
            <a:ext cx="10515600" cy="754477"/>
          </a:xfrm>
        </p:spPr>
        <p:txBody>
          <a:bodyPr/>
          <a:lstStyle/>
          <a:p>
            <a:r>
              <a:rPr lang="en-US" dirty="0"/>
              <a:t>LLS performance for length-12 CGS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66D1C2-FCC0-4D33-A2EE-0EBA095EE989}"/>
              </a:ext>
            </a:extLst>
          </p:cNvPr>
          <p:cNvSpPr txBox="1"/>
          <p:nvPr/>
        </p:nvSpPr>
        <p:spPr>
          <a:xfrm>
            <a:off x="8607736" y="5802659"/>
            <a:ext cx="2708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*See simulation assumptions in Appendix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3D598A9-B8A3-44E1-B05F-3457716B6D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681" y="1018424"/>
            <a:ext cx="7862923" cy="5601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6192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9D43FBC-2BC1-43AC-BD47-082EBD20C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932" y="213873"/>
            <a:ext cx="10515600" cy="61115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 for Length-18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20AD5D7F-114A-4DC4-AFED-06A3C7F1AF98}"/>
                  </a:ext>
                </a:extLst>
              </p:cNvPr>
              <p:cNvSpPr/>
              <p:nvPr/>
            </p:nvSpPr>
            <p:spPr>
              <a:xfrm>
                <a:off x="366677" y="2150184"/>
                <a:ext cx="3875314" cy="20313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i="1" u="sng" dirty="0"/>
                  <a:t>Proposal 2</a:t>
                </a:r>
                <a:r>
                  <a:rPr lang="en-US" b="1" i="1" dirty="0"/>
                  <a:t>: For length 18, NR Rel-16 supports the binary CGS in the Table 2 followed by pi/2 BPSK modulation followed by DFT as DMRS sequence for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𝝅</m:t>
                    </m:r>
                  </m:oMath>
                </a14:m>
                <a:r>
                  <a:rPr lang="en-US" b="1" i="1" dirty="0"/>
                  <a:t>/2 BPSK modulation for both PUSCH and PUCCH.</a:t>
                </a:r>
                <a:endParaRPr lang="en-US" dirty="0"/>
              </a:p>
              <a:p>
                <a:endParaRPr lang="ru-RU" altLang="en-US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20AD5D7F-114A-4DC4-AFED-06A3C7F1AF9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677" y="2150184"/>
                <a:ext cx="3875314" cy="2031325"/>
              </a:xfrm>
              <a:prstGeom prst="rect">
                <a:avLst/>
              </a:prstGeom>
              <a:blipFill>
                <a:blip r:embed="rId3"/>
                <a:stretch>
                  <a:fillRect l="-1258" t="-1802" r="-1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DAEB2770-DEEF-42BF-8BC8-A736A850F642}"/>
              </a:ext>
            </a:extLst>
          </p:cNvPr>
          <p:cNvSpPr txBox="1"/>
          <p:nvPr/>
        </p:nvSpPr>
        <p:spPr>
          <a:xfrm>
            <a:off x="6191864" y="681355"/>
            <a:ext cx="39034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Table 2: Length-18 CGS for pi/2 BPSK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3C57A327-74C0-4853-8D52-77D20650EDC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9693238"/>
                  </p:ext>
                </p:extLst>
              </p:nvPr>
            </p:nvGraphicFramePr>
            <p:xfrm>
              <a:off x="4219555" y="1289414"/>
              <a:ext cx="3752889" cy="488723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44331">
                      <a:extLst>
                        <a:ext uri="{9D8B030D-6E8A-4147-A177-3AD203B41FA5}">
                          <a16:colId xmlns:a16="http://schemas.microsoft.com/office/drawing/2014/main" val="3055199798"/>
                        </a:ext>
                      </a:extLst>
                    </a:gridCol>
                    <a:gridCol w="3008558">
                      <a:extLst>
                        <a:ext uri="{9D8B030D-6E8A-4147-A177-3AD203B41FA5}">
                          <a16:colId xmlns:a16="http://schemas.microsoft.com/office/drawing/2014/main" val="3153621634"/>
                        </a:ext>
                      </a:extLst>
                    </a:gridCol>
                  </a:tblGrid>
                  <a:tr h="350134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Index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𝟎</m:t>
                                    </m:r>
                                  </m:e>
                                </m:d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,…,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𝟏𝟕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5475160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0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0  1  1  0  1  1  1  0  0  0  0  0  0  0  1  1  0  0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0380627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0  0  0  1  1  1  1  1  0  1  1  0  0  0  1  1  0  0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1048350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2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0  0  0  1  1  1  0  1  1  0  0  0  0  0  1  1  0  0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66114743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</a:rPr>
                            <a:t>3</a:t>
                          </a:r>
                          <a:endParaRPr lang="en-US" sz="11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0  1  1  0  0  0  0  0  0  0  1  1  1  0  1  1  0  0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398811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4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0  1  1  1  0  1  0  1  1  0  0  0  0  0  1  1  0  0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9024032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5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0  0  0  1  1  0  0  1  0  1  0  1  0  0  1  1  0  0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74199188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6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0  0  0  1  0  0  1  0  0  1  0  0  0  1  1  1  1  1</a:t>
                          </a:r>
                          <a:endParaRPr lang="en-US" sz="1100" dirty="0">
                            <a:effectLst/>
                            <a:latin typeface="+mn-lt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8909077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7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0  0  1  0  1  0  1  0  0  1  1  0  0  0  0  0  1  1</a:t>
                          </a:r>
                          <a:endParaRPr lang="en-US" sz="1100" dirty="0">
                            <a:effectLst/>
                            <a:latin typeface="+mn-lt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19422671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8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1  1  0  0  1  0  1  1  1  0  1  0  0  1  1  1  0  1</a:t>
                          </a:r>
                          <a:endParaRPr lang="en-US" sz="1100" dirty="0">
                            <a:effectLst/>
                            <a:latin typeface="+mn-lt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3887254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9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1  1  1  1  0  0  0  0  1  0  0  0  1  0  0  0  0  1</a:t>
                          </a:r>
                          <a:endParaRPr lang="en-US" sz="1100" dirty="0">
                            <a:effectLst/>
                            <a:latin typeface="+mn-lt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928386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10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1  1  1  0  0  0  0  1  0  0  0  1  0  0  0  0  1  1</a:t>
                          </a:r>
                          <a:endParaRPr lang="en-US" sz="1100" dirty="0">
                            <a:effectLst/>
                            <a:latin typeface="+mn-lt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499402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11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1  0  1  1  1  0  0  0  1  1  1  0  1  1  0  1  0  1</a:t>
                          </a:r>
                          <a:endParaRPr lang="en-US" sz="1100" dirty="0">
                            <a:effectLst/>
                            <a:latin typeface="+mn-lt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32131583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12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1  0  1  1  0  1  0  1  1  1  0  0  0  0  0  1 1 0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798456219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13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1  1  0  0  1  0  1  1  0  1  1  0  1  0  0 1  0  1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2377820066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14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0  0  0  0  0  1  1  1  0  1  1  0  1  0  1  1  0 0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231900963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3C57A327-74C0-4853-8D52-77D20650EDC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9693238"/>
                  </p:ext>
                </p:extLst>
              </p:nvPr>
            </p:nvGraphicFramePr>
            <p:xfrm>
              <a:off x="4219555" y="1289414"/>
              <a:ext cx="3752889" cy="488723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44331">
                      <a:extLst>
                        <a:ext uri="{9D8B030D-6E8A-4147-A177-3AD203B41FA5}">
                          <a16:colId xmlns:a16="http://schemas.microsoft.com/office/drawing/2014/main" val="3055199798"/>
                        </a:ext>
                      </a:extLst>
                    </a:gridCol>
                    <a:gridCol w="3008558">
                      <a:extLst>
                        <a:ext uri="{9D8B030D-6E8A-4147-A177-3AD203B41FA5}">
                          <a16:colId xmlns:a16="http://schemas.microsoft.com/office/drawing/2014/main" val="3153621634"/>
                        </a:ext>
                      </a:extLst>
                    </a:gridCol>
                  </a:tblGrid>
                  <a:tr h="36576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Index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4899" t="-8333" r="-810" b="-1248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5475160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0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0  1  1  0  1  1  1  0  0  0  0  0  0  0  1  1  0  0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0380627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0  0  0  1  1  1  1  1  0  1  1  0  0  0  1  1  0  0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1048350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2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0  0  0  1  1  1  0  1  1  0  0  0  0  0  1  1  0  0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66114743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</a:rPr>
                            <a:t>3</a:t>
                          </a:r>
                          <a:endParaRPr lang="en-US" sz="11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0  1  1  0  0  0  0  0  0  0  1  1  1  0  1  1  0  0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398811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4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0  1  1  1  0  1  0  1  1  0  0  0  0  0  1  1  0  0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9024032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5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0  0  0  1  1  0  0  1  0  1  0  1  0  0  1  1  0  0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74199188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6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0  0  0  1  0  0  1  0  0  1  0  0  0  1  1  1  1  1</a:t>
                          </a:r>
                          <a:endParaRPr lang="en-US" sz="1100" dirty="0">
                            <a:effectLst/>
                            <a:latin typeface="+mn-lt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8909077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7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0  0  1  0  1  0  1  0  0  1  1  0  0  0  0  0  1  1</a:t>
                          </a:r>
                          <a:endParaRPr lang="en-US" sz="1100" dirty="0">
                            <a:effectLst/>
                            <a:latin typeface="+mn-lt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19422671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8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1  1  0  0  1  0  1  1  1  0  1  0  0  1  1  1  0  1</a:t>
                          </a:r>
                          <a:endParaRPr lang="en-US" sz="1100" dirty="0">
                            <a:effectLst/>
                            <a:latin typeface="+mn-lt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3887254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9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1  1  1  1  0  0  0  0  1  0  0  0  1  0  0  0  0  1</a:t>
                          </a:r>
                          <a:endParaRPr lang="en-US" sz="1100" dirty="0">
                            <a:effectLst/>
                            <a:latin typeface="+mn-lt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928386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10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1  1  1  0  0  0  0  1  0  0  0  1  0  0  0  0  1  1</a:t>
                          </a:r>
                          <a:endParaRPr lang="en-US" sz="1100" dirty="0">
                            <a:effectLst/>
                            <a:latin typeface="+mn-lt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499402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11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1  0  1  1  1  0  0  0  1  1  1  0  1  1  0  1  0  1</a:t>
                          </a:r>
                          <a:endParaRPr lang="en-US" sz="1100" dirty="0">
                            <a:effectLst/>
                            <a:latin typeface="+mn-lt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32131583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12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1  0  1  1  0  1  0  1  1  1  0  0  0  0  0  1 1 0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798456219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13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1  1  0  0  1  0  1  1  0  1  1  0  1  0  0 1  0  1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2377820066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14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0  0  0  0  0  1  1  1  0  1  1  0  1  0  1  1  0 0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231900963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CA5F1072-FA45-4999-9041-15FE3D60214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93194611"/>
                  </p:ext>
                </p:extLst>
              </p:nvPr>
            </p:nvGraphicFramePr>
            <p:xfrm>
              <a:off x="8263887" y="1292507"/>
              <a:ext cx="3471036" cy="490779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97611">
                      <a:extLst>
                        <a:ext uri="{9D8B030D-6E8A-4147-A177-3AD203B41FA5}">
                          <a16:colId xmlns:a16="http://schemas.microsoft.com/office/drawing/2014/main" val="3055199798"/>
                        </a:ext>
                      </a:extLst>
                    </a:gridCol>
                    <a:gridCol w="2673425">
                      <a:extLst>
                        <a:ext uri="{9D8B030D-6E8A-4147-A177-3AD203B41FA5}">
                          <a16:colId xmlns:a16="http://schemas.microsoft.com/office/drawing/2014/main" val="3153621634"/>
                        </a:ext>
                      </a:extLst>
                    </a:gridCol>
                  </a:tblGrid>
                  <a:tr h="298098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Index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𝟎</m:t>
                                    </m:r>
                                  </m:e>
                                </m:d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,…,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𝟏𝟕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54751606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15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0  0  1  1  1  0  1  1  0  1  0  0  0  1  1  0  1  0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3303806274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16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1  1  1  0  1  0  1  1  0  1  0  0  0  0  0  1  1  0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1910483500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17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0  1  0  0  1  0  0  0  1  1  1  0  1  0  0  1  1  1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466114743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18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1  0  0  0  1  0  1  0  1  0  0  0  1  1  0  1  0  1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3988116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19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1  0  1  1  1  0  0  1  0  1  0  0  1  1  1  0  1  0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90240325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20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1  1  1  1  0  0  0  1  1  0  1  1  1  0  1  0  0  0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74199188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21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1  0  0  1  1  1  0  0  0  0  1  1  1  0  1  0  0  0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89090770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22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1  0  0  0  0  1  1  1  0  0  1  0  0  0  1  0  1  1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19422671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1  0  0  0  0  1  1  1  0  1  0  0  0  1  0  0  1  1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38872545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24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0  0  0  0  0  0  0  0  0  1  0  0  1  0  0  1  1  1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9283860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25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0  1  0  0  1  0  0  1  1  1  0  0  0  0  0  0  0  0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4994024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26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1  1  0  1  1  0  1  0  0  1  0  0  0  0  0  0  0  0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32131583"/>
                      </a:ext>
                    </a:extLst>
                  </a:tr>
                  <a:tr h="338971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27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0  0  0  0  0  0  0  1  1  0  0  0  1  0  1  1  1  0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98456219"/>
                      </a:ext>
                    </a:extLst>
                  </a:tr>
                  <a:tr h="338971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28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1  0  0  0  1  0  1  1  1  0  0  0  0  0  0  0  0  1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77820066"/>
                      </a:ext>
                    </a:extLst>
                  </a:tr>
                  <a:tr h="28691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29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1  1  1  0  0  0  0  0  0  0  0  1  1  0  0  0  1  0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1900963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CA5F1072-FA45-4999-9041-15FE3D60214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93194611"/>
                  </p:ext>
                </p:extLst>
              </p:nvPr>
            </p:nvGraphicFramePr>
            <p:xfrm>
              <a:off x="8263887" y="1292507"/>
              <a:ext cx="3471036" cy="490779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97611">
                      <a:extLst>
                        <a:ext uri="{9D8B030D-6E8A-4147-A177-3AD203B41FA5}">
                          <a16:colId xmlns:a16="http://schemas.microsoft.com/office/drawing/2014/main" val="3055199798"/>
                        </a:ext>
                      </a:extLst>
                    </a:gridCol>
                    <a:gridCol w="2673425">
                      <a:extLst>
                        <a:ext uri="{9D8B030D-6E8A-4147-A177-3AD203B41FA5}">
                          <a16:colId xmlns:a16="http://schemas.microsoft.com/office/drawing/2014/main" val="3153621634"/>
                        </a:ext>
                      </a:extLst>
                    </a:gridCol>
                  </a:tblGrid>
                  <a:tr h="36576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Index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30000" t="-8333" r="-909" b="-1251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54751606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15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0  0  1  1  1  0  1  1  0  1  0  0  0  1  1  0  1  0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3303806274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16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1  1  1  0  1  0  1  1  0  1  0  0  0  0  0  1  1  0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1910483500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17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0  1  0  0  1  0  0  0  1  1  1  0  1  0  0  1  1  1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466114743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18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1  0  0  0  1  0  1  0  1  0  0  0  1  1  0  1  0  1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3988116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19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1  0  1  1  1  0  0  1  0  1  0  0  1  1  1  0  1  0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90240325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20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1  1  1  1  0  0  0  1  1  0  1  1  1  0  1  0  0  0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74199188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21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1  0  0  1  1  1  0  0  0  0  1  1  1  0  1  0  0  0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89090770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22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1  0  0  0  0  1  1  1  0  0  1  0  0  0  1  0  1  1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19422671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1  0  0  0  0  1  1  1  0  1  0  0  0  1  0  0  1  1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38872545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24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0  0  0  0  0  0  0  0  0  1  0  0  1  0  0  1  1  1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9283860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25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0  1  0  0  1  0  0  1  1  1  0  0  0  0  0  0  0  0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4994024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26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1  1  0  1  1  0  1  0  0  1  0  0  0  0  0  0  0  0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32131583"/>
                      </a:ext>
                    </a:extLst>
                  </a:tr>
                  <a:tr h="338971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27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0  0  0  0  0  0  0  1  1  0  0  0  1  0  1  1  1  0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98456219"/>
                      </a:ext>
                    </a:extLst>
                  </a:tr>
                  <a:tr h="338971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28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1  0  0  0  1  0  1  1  1  0  0  0  0  0  0  0  0  1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77820066"/>
                      </a:ext>
                    </a:extLst>
                  </a:tr>
                  <a:tr h="28691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29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1  1  1  0  0  0  0  0  0  0  0  1  1  0  0  0  1  0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1900963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426636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881" y="121066"/>
            <a:ext cx="10515600" cy="1325563"/>
          </a:xfrm>
        </p:spPr>
        <p:txBody>
          <a:bodyPr/>
          <a:lstStyle/>
          <a:p>
            <a:r>
              <a:rPr lang="en-US" dirty="0"/>
              <a:t>Performance of new length-18 CGSs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2799" y="1075026"/>
            <a:ext cx="41586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/>
              <a:t>PAPR: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494903" y="1339224"/>
            <a:ext cx="41586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Cross correlation</a:t>
            </a:r>
          </a:p>
          <a:p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EF2F1D1-B58E-41FB-BBAE-E93196D685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650763"/>
              </p:ext>
            </p:extLst>
          </p:nvPr>
        </p:nvGraphicFramePr>
        <p:xfrm>
          <a:off x="743116" y="1985655"/>
          <a:ext cx="3395747" cy="16774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5356">
                  <a:extLst>
                    <a:ext uri="{9D8B030D-6E8A-4147-A177-3AD203B41FA5}">
                      <a16:colId xmlns:a16="http://schemas.microsoft.com/office/drawing/2014/main" val="1525024773"/>
                    </a:ext>
                  </a:extLst>
                </a:gridCol>
                <a:gridCol w="1107391">
                  <a:extLst>
                    <a:ext uri="{9D8B030D-6E8A-4147-A177-3AD203B41FA5}">
                      <a16:colId xmlns:a16="http://schemas.microsoft.com/office/drawing/2014/main" val="1913354139"/>
                    </a:ext>
                  </a:extLst>
                </a:gridCol>
                <a:gridCol w="983000">
                  <a:extLst>
                    <a:ext uri="{9D8B030D-6E8A-4147-A177-3AD203B41FA5}">
                      <a16:colId xmlns:a16="http://schemas.microsoft.com/office/drawing/2014/main" val="1912996113"/>
                    </a:ext>
                  </a:extLst>
                </a:gridCol>
              </a:tblGrid>
              <a:tr h="53770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New CGS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Rel-15 CGSs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0101586"/>
                  </a:ext>
                </a:extLst>
              </a:tr>
              <a:tr h="3974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Mean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1.03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2.68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460279"/>
                  </a:ext>
                </a:extLst>
              </a:tr>
              <a:tr h="34482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Max.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1.38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2.85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1614075"/>
                  </a:ext>
                </a:extLst>
              </a:tr>
              <a:tr h="3974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Min.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0.70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2.40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574422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E6BDD84-D0FA-450C-9076-E5818E938975}"/>
              </a:ext>
            </a:extLst>
          </p:cNvPr>
          <p:cNvSpPr txBox="1"/>
          <p:nvPr/>
        </p:nvSpPr>
        <p:spPr>
          <a:xfrm>
            <a:off x="542799" y="4202091"/>
            <a:ext cx="4685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Auto correlation on cyclic shifts [-3,-2,-1,1,2,3]: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A4CF90B-6715-49C7-8A7D-2D144329F9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9248293"/>
              </p:ext>
            </p:extLst>
          </p:nvPr>
        </p:nvGraphicFramePr>
        <p:xfrm>
          <a:off x="743116" y="4825466"/>
          <a:ext cx="3084184" cy="1474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9869">
                  <a:extLst>
                    <a:ext uri="{9D8B030D-6E8A-4147-A177-3AD203B41FA5}">
                      <a16:colId xmlns:a16="http://schemas.microsoft.com/office/drawing/2014/main" val="4215906569"/>
                    </a:ext>
                  </a:extLst>
                </a:gridCol>
                <a:gridCol w="1394315">
                  <a:extLst>
                    <a:ext uri="{9D8B030D-6E8A-4147-A177-3AD203B41FA5}">
                      <a16:colId xmlns:a16="http://schemas.microsoft.com/office/drawing/2014/main" val="2925542868"/>
                    </a:ext>
                  </a:extLst>
                </a:gridCol>
              </a:tblGrid>
              <a:tr h="59530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New CGSs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4138207"/>
                  </a:ext>
                </a:extLst>
              </a:tr>
              <a:tr h="4645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Mean Corr.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0.057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5572315"/>
                  </a:ext>
                </a:extLst>
              </a:tr>
              <a:tr h="41437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Max. Corr.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0.22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4324367"/>
                  </a:ext>
                </a:extLst>
              </a:tr>
            </a:tbl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6809859E-3A35-4FCB-BFC6-DE629BC61E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0469" y="2071105"/>
            <a:ext cx="6166022" cy="4108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943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6C1C2B-3623-4F1F-ABDA-A6D21274C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643" y="104873"/>
            <a:ext cx="10515600" cy="1325563"/>
          </a:xfrm>
        </p:spPr>
        <p:txBody>
          <a:bodyPr/>
          <a:lstStyle/>
          <a:p>
            <a:r>
              <a:rPr lang="en-US" dirty="0"/>
              <a:t>LLS performance for length-18 CGSs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72CB67-1E1E-4F66-BBCC-9048598624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387" y="1227795"/>
            <a:ext cx="8141408" cy="52423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13FFE4-5628-442E-A9EF-612308666580}"/>
              </a:ext>
            </a:extLst>
          </p:cNvPr>
          <p:cNvSpPr txBox="1"/>
          <p:nvPr/>
        </p:nvSpPr>
        <p:spPr>
          <a:xfrm>
            <a:off x="9086283" y="5665648"/>
            <a:ext cx="2708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*See simulation assumptions in Appendix </a:t>
            </a:r>
          </a:p>
        </p:txBody>
      </p:sp>
    </p:spTree>
    <p:extLst>
      <p:ext uri="{BB962C8B-B14F-4D97-AF65-F5344CB8AC3E}">
        <p14:creationId xmlns:p14="http://schemas.microsoft.com/office/powerpoint/2010/main" val="3386870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61C3FDF-DECD-4E35-B67F-09821E4C6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932" y="213873"/>
            <a:ext cx="10515600" cy="61115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 </a:t>
            </a:r>
            <a:r>
              <a:rPr lang="en-US"/>
              <a:t>for Length-24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B733ADF2-BF34-4520-B1D6-A39A9B9A6A5B}"/>
                  </a:ext>
                </a:extLst>
              </p:cNvPr>
              <p:cNvSpPr/>
              <p:nvPr/>
            </p:nvSpPr>
            <p:spPr>
              <a:xfrm>
                <a:off x="151254" y="2081432"/>
                <a:ext cx="3469475" cy="23083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i="1" u="sng" dirty="0"/>
                  <a:t>Proposal 3</a:t>
                </a:r>
                <a:r>
                  <a:rPr lang="en-US" b="1" i="1" dirty="0"/>
                  <a:t>: For length 24, NR Rel-16 supports the binary CGS in the Table 3 followed by pi/2 BPSK modulation followed by DFT as DMRS sequence for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𝝅</m:t>
                    </m:r>
                  </m:oMath>
                </a14:m>
                <a:r>
                  <a:rPr lang="en-US" b="1" i="1" dirty="0"/>
                  <a:t>/2 BPSK modulation for both PUSCH and PUCCH.</a:t>
                </a:r>
                <a:endParaRPr lang="en-US" dirty="0"/>
              </a:p>
              <a:p>
                <a:endParaRPr lang="ru-RU" altLang="en-US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B733ADF2-BF34-4520-B1D6-A39A9B9A6A5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254" y="2081432"/>
                <a:ext cx="3469475" cy="2308324"/>
              </a:xfrm>
              <a:prstGeom prst="rect">
                <a:avLst/>
              </a:prstGeom>
              <a:blipFill>
                <a:blip r:embed="rId3"/>
                <a:stretch>
                  <a:fillRect l="-1582" t="-13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C7436CA9-5252-486F-814C-F310AED354A9}"/>
              </a:ext>
            </a:extLst>
          </p:cNvPr>
          <p:cNvSpPr txBox="1"/>
          <p:nvPr/>
        </p:nvSpPr>
        <p:spPr>
          <a:xfrm>
            <a:off x="6096000" y="922896"/>
            <a:ext cx="39034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Table 3: Length-24 CGS for pi/2 BPSK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FF31044D-0CF9-4CD1-BB04-CFA2E52AE03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12529584"/>
                  </p:ext>
                </p:extLst>
              </p:nvPr>
            </p:nvGraphicFramePr>
            <p:xfrm>
              <a:off x="4034408" y="1436312"/>
              <a:ext cx="3752889" cy="488723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44331">
                      <a:extLst>
                        <a:ext uri="{9D8B030D-6E8A-4147-A177-3AD203B41FA5}">
                          <a16:colId xmlns:a16="http://schemas.microsoft.com/office/drawing/2014/main" val="3055199798"/>
                        </a:ext>
                      </a:extLst>
                    </a:gridCol>
                    <a:gridCol w="3008558">
                      <a:extLst>
                        <a:ext uri="{9D8B030D-6E8A-4147-A177-3AD203B41FA5}">
                          <a16:colId xmlns:a16="http://schemas.microsoft.com/office/drawing/2014/main" val="3153621634"/>
                        </a:ext>
                      </a:extLst>
                    </a:gridCol>
                  </a:tblGrid>
                  <a:tr h="350134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Index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𝟎</m:t>
                                    </m:r>
                                  </m:e>
                                </m:d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,…,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𝟐𝟑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5475160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0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0 1 0 1 1 0 1 0 1 0 1 0 1 1 0 1 1 0 0 1 0 0 1 1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0380627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0 1 0 0 0 1 1 0 1 0 1 0 1 1 1 0 1 0 0 1 0 0 1 1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1048350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2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0 1 0 0 1 0 0 1 1 1 1 1 1 1 1 1 1 0 0 1 0 0 1 1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66114743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</a:rPr>
                            <a:t>3</a:t>
                          </a:r>
                          <a:endParaRPr lang="en-US" sz="11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0 1 1 0 1 0 1 1 0 1 1 0 0 1 0 1 0 1 0 1 0 0 1 1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398811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4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0 1 0 1 0 1 0 1 1 0 0 1 0 0 1 0 1 0 0 1 0 0 1 1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9024032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5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0 0 0 0 1 0 1 0 0 1 0 1 0 1 0 1 1 0 0 1 0 0 1 1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74199188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6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1 1 0 0 1 0 1 0 0 0 0 1 1 0 0 0 1 0 0 0 1 1 1 1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68909077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7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0 1 0 0 1 1 1 1 1 1 0 0 0 1 0 0 0 1 1 0 0 0 0 1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619422671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8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0 1 1 0 0 1 0 1 1 1 0 0 0 0 0 0 1 1 0 1 0 1 1 1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3887254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9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0 1 1 1 0 0 0 1 0 1 0 0 1 0 1 1 1 0 0 1 0 0 0 1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18928386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10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1 1 0 0 1 0 0 0 1 0 1 1 1 0 1 0 0 1 0 0 0 0 0 1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7499402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11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1 1 1 0 1 1 0 0 0 1 0 0 0 0 1 0 0 1 0 0 0 0 0 1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932131583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12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Arial" panose="020B0604020202020204" pitchFamily="34" charset="0"/>
                            </a:rPr>
                            <a:t>0 1 0 0 0 1 1 0 1 1 0 0 1 0 1 1 0 0 0 1 1 0 1 0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798456219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13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>
                              <a:solidFill>
                                <a:srgbClr val="000000"/>
                              </a:solidFill>
                              <a:latin typeface="Arial" panose="020B0604020202020204" pitchFamily="34" charset="0"/>
                            </a:rPr>
                            <a:t>1 0 0 1 0 1 0 0 1 1 0 0 0 0 1 1 1 1 1 1 1 0 0 1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2377820066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14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Arial" panose="020B0604020202020204" pitchFamily="34" charset="0"/>
                            </a:rPr>
                            <a:t>1 0 0 1 0 1 0 0 1 1 0 1 1 0 0 1 1 0 0 0 0 0 1 1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231900963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FF31044D-0CF9-4CD1-BB04-CFA2E52AE03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12529584"/>
                  </p:ext>
                </p:extLst>
              </p:nvPr>
            </p:nvGraphicFramePr>
            <p:xfrm>
              <a:off x="4034408" y="1436312"/>
              <a:ext cx="3752889" cy="488723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44331">
                      <a:extLst>
                        <a:ext uri="{9D8B030D-6E8A-4147-A177-3AD203B41FA5}">
                          <a16:colId xmlns:a16="http://schemas.microsoft.com/office/drawing/2014/main" val="3055199798"/>
                        </a:ext>
                      </a:extLst>
                    </a:gridCol>
                    <a:gridCol w="3008558">
                      <a:extLst>
                        <a:ext uri="{9D8B030D-6E8A-4147-A177-3AD203B41FA5}">
                          <a16:colId xmlns:a16="http://schemas.microsoft.com/office/drawing/2014/main" val="3153621634"/>
                        </a:ext>
                      </a:extLst>
                    </a:gridCol>
                  </a:tblGrid>
                  <a:tr h="36576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Index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4848" t="-8333" r="-808" b="-1248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5475160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0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0 1 0 1 1 0 1 0 1 0 1 0 1 1 0 1 1 0 0 1 0 0 1 1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0380627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0 1 0 0 0 1 1 0 1 0 1 0 1 1 1 0 1 0 0 1 0 0 1 1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1048350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2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0 1 0 0 1 0 0 1 1 1 1 1 1 1 1 1 1 0 0 1 0 0 1 1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66114743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</a:rPr>
                            <a:t>3</a:t>
                          </a:r>
                          <a:endParaRPr lang="en-US" sz="11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0 1 1 0 1 0 1 1 0 1 1 0 0 1 0 1 0 1 0 1 0 0 1 1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398811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4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0 1 0 1 0 1 0 1 1 0 0 1 0 0 1 0 1 0 0 1 0 0 1 1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9024032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5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0 0 0 0 1 0 1 0 0 1 0 1 0 1 0 1 1 0 0 1 0 0 1 1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74199188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6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1 1 0 0 1 0 1 0 0 0 0 1 1 0 0 0 1 0 0 0 1 1 1 1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68909077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7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0 1 0 0 1 1 1 1 1 1 0 0 0 1 0 0 0 1 1 0 0 0 0 1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619422671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8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0 1 1 0 0 1 0 1 1 1 0 0 0 0 0 0 1 1 0 1 0 1 1 1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3887254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9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0 1 1 1 0 0 0 1 0 1 0 0 1 0 1 1 1 0 0 1 0 0 0 1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18928386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10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1 1 0 0 1 0 0 0 1 0 1 1 1 0 1 0 0 1 0 0 0 0 0 1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7499402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11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1 1 1 0 1 1 0 0 0 1 0 0 0 0 1 0 0 1 0 0 0 0 0 1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932131583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12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Arial" panose="020B0604020202020204" pitchFamily="34" charset="0"/>
                            </a:rPr>
                            <a:t>0 1 0 0 0 1 1 0 1 1 0 0 1 0 1 1 0 0 0 1 1 0 1 0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798456219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13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>
                              <a:solidFill>
                                <a:srgbClr val="000000"/>
                              </a:solidFill>
                              <a:latin typeface="Arial" panose="020B0604020202020204" pitchFamily="34" charset="0"/>
                            </a:rPr>
                            <a:t>1 0 0 1 0 1 0 0 1 1 0 0 0 0 1 1 1 1 1 1 1 0 0 1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2377820066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14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Arial" panose="020B0604020202020204" pitchFamily="34" charset="0"/>
                            </a:rPr>
                            <a:t>1 0 0 1 0 1 0 0 1 1 0 1 1 0 0 1 1 0 0 0 0 0 1 1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231900963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le 9">
                <a:extLst>
                  <a:ext uri="{FF2B5EF4-FFF2-40B4-BE49-F238E27FC236}">
                    <a16:creationId xmlns:a16="http://schemas.microsoft.com/office/drawing/2014/main" id="{5F5C9016-64FE-40EF-A2AB-A1BF562205B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75108508"/>
                  </p:ext>
                </p:extLst>
              </p:nvPr>
            </p:nvGraphicFramePr>
            <p:xfrm>
              <a:off x="8047703" y="1419425"/>
              <a:ext cx="3752889" cy="488723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44331">
                      <a:extLst>
                        <a:ext uri="{9D8B030D-6E8A-4147-A177-3AD203B41FA5}">
                          <a16:colId xmlns:a16="http://schemas.microsoft.com/office/drawing/2014/main" val="3055199798"/>
                        </a:ext>
                      </a:extLst>
                    </a:gridCol>
                    <a:gridCol w="3008558">
                      <a:extLst>
                        <a:ext uri="{9D8B030D-6E8A-4147-A177-3AD203B41FA5}">
                          <a16:colId xmlns:a16="http://schemas.microsoft.com/office/drawing/2014/main" val="3153621634"/>
                        </a:ext>
                      </a:extLst>
                    </a:gridCol>
                  </a:tblGrid>
                  <a:tr h="350134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Index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𝟎</m:t>
                                    </m:r>
                                  </m:e>
                                </m:d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,…,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𝟐𝟑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5475160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15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0 0 0 1 1 1 1 0 0 1 0 1 0 0 1 1 1 0 1 1 1 0 0 1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330380627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16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1 1 0 1 0 1 1 1 0 0 1 1 1 0 0 0 0 0 0 1 1 0 1 0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191048350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17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1 0 1 1 0 1 1 0 0 0 1 0 1 1 0 1 0 0 1 0 0 0 0 1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466114743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18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1 1 1 1 1 0 0 1 0 0 0 1 1 1 1 0 1 1 1 1 1 1 0 0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398811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19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1 1 1 1 0 1 0 0 1 1 0 0 0 1 1 0 0 0 0 0 0 0 0 1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9024032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20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1 0 1 0 0 0 1 1 1 0 1 1 0 1 0 1 1 0 1 1 1 0 0 0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74199188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21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1 0 1 0 1 1 1 0 0 0 1 0 0 1 0 1 0 0 1 0 0 0 1 1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8909077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22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1 1 1 1 0 0 1 0 0 0 1 1 1 1 1 0 0 1 1 1 0 1 0 1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19422671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1 0 1 1 0 1 1 0 0 0 1 0 0 0 0 1 0 0 1 0 1 1 1 0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3887254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24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0 0 0 0 0 0 0 1 1 0 0 0 1 1 1 1 1 1 1 0 0 0 1 1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928386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25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1 1 1 0 0 0 1 1 0 0 0 0 0 0 0 1 1 0 0 0 1 1 1 1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499402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26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0 0 0 0 0 0 1 1 1 0 0 1 1 1 1 1 1 1 0 0 1 1 1 0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32131583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27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1 1 0 0 1 1 1 0 0 0 0 0 0 0 1 1 1 0 0 1 1 1 1 1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98456219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28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0 0 0 0 1 0 0 0 0 1 0 0 1 1 1 1 0 1 1 1 1 0 0 1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77820066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29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0 1 1 1 1 0 0 1 0 0 0 0 1 0 0 0 0 1 0 0 1 1 1 1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1900963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le 9">
                <a:extLst>
                  <a:ext uri="{FF2B5EF4-FFF2-40B4-BE49-F238E27FC236}">
                    <a16:creationId xmlns:a16="http://schemas.microsoft.com/office/drawing/2014/main" id="{5F5C9016-64FE-40EF-A2AB-A1BF562205B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75108508"/>
                  </p:ext>
                </p:extLst>
              </p:nvPr>
            </p:nvGraphicFramePr>
            <p:xfrm>
              <a:off x="8047703" y="1419425"/>
              <a:ext cx="3752889" cy="488723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44331">
                      <a:extLst>
                        <a:ext uri="{9D8B030D-6E8A-4147-A177-3AD203B41FA5}">
                          <a16:colId xmlns:a16="http://schemas.microsoft.com/office/drawing/2014/main" val="3055199798"/>
                        </a:ext>
                      </a:extLst>
                    </a:gridCol>
                    <a:gridCol w="3008558">
                      <a:extLst>
                        <a:ext uri="{9D8B030D-6E8A-4147-A177-3AD203B41FA5}">
                          <a16:colId xmlns:a16="http://schemas.microsoft.com/office/drawing/2014/main" val="3153621634"/>
                        </a:ext>
                      </a:extLst>
                    </a:gridCol>
                  </a:tblGrid>
                  <a:tr h="36576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Index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24899" t="-8333" r="-810" b="-1241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5475160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15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0 0 0 1 1 1 1 0 0 1 0 1 0 0 1 1 1 0 1 1 1 0 0 1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330380627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16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1 1 0 1 0 1 1 1 0 0 1 1 1 0 0 0 0 0 0 1 1 0 1 0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191048350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17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1 0 1 1 0 1 1 0 0 0 1 0 1 1 0 1 0 0 1 0 0 0 0 1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466114743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18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1 1 1 1 1 0 0 1 0 0 0 1 1 1 1 0 1 1 1 1 1 1 0 0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398811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19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1 1 1 1 0 1 0 0 1 1 0 0 0 1 1 0 0 0 0 0 0 0 0 1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9024032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20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1 0 1 0 0 0 1 1 1 0 1 1 0 1 0 1 1 0 1 1 1 0 0 0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74199188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21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1 0 1 0 1 1 1 0 0 0 1 0 0 1 0 1 0 0 1 0 0 0 1 1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8909077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22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1 1 1 1 0 0 1 0 0 0 1 1 1 1 1 0 0 1 1 1 0 1 0 1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19422671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1 0 1 1 0 1 1 0 0 0 1 0 0 0 0 1 0 0 1 0 1 1 1 0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3887254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24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0 0 0 0 0 0 0 1 1 0 0 0 1 1 1 1 1 1 1 0 0 0 1 1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928386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25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1 1 1 0 0 0 1 1 0 0 0 0 0 0 0 1 1 0 0 0 1 1 1 1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499402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26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0 0 0 0 0 0 1 1 1 0 0 1 1 1 1 1 1 1 0 0 1 1 1 0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32131583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27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1 1 0 0 1 1 1 0 0 0 0 0 0 0 1 1 1 0 0 1 1 1 1 1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98456219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28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0 0 0 0 1 0 0 0 0 1 0 0 1 1 1 1 0 1 1 1 1 0 0 1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77820066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29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0 1 1 1 1 0 0 1 0 0 0 0 1 0 0 0 0 1 0 0 1 1 1 1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1900963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0597552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2124</TotalTime>
  <Words>2264</Words>
  <Application>Microsoft Office PowerPoint</Application>
  <PresentationFormat>Widescreen</PresentationFormat>
  <Paragraphs>326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6" baseType="lpstr">
      <vt:lpstr>等线</vt:lpstr>
      <vt:lpstr>等线</vt:lpstr>
      <vt:lpstr>等线 Light</vt:lpstr>
      <vt:lpstr>Gulim</vt:lpstr>
      <vt:lpstr>宋体</vt:lpstr>
      <vt:lpstr>宋体</vt:lpstr>
      <vt:lpstr>Arial</vt:lpstr>
      <vt:lpstr>Calibri</vt:lpstr>
      <vt:lpstr>Calibri Light</vt:lpstr>
      <vt:lpstr>Cambria Math</vt:lpstr>
      <vt:lpstr>Times New Roman</vt:lpstr>
      <vt:lpstr>Office Theme</vt:lpstr>
      <vt:lpstr>1_Office Theme</vt:lpstr>
      <vt:lpstr>PowerPoint Presentation</vt:lpstr>
      <vt:lpstr>Background</vt:lpstr>
      <vt:lpstr>Proposal for Length-12 </vt:lpstr>
      <vt:lpstr>Performance of new length-12 CGSs</vt:lpstr>
      <vt:lpstr>LLS performance for length-12 CGS </vt:lpstr>
      <vt:lpstr>Proposal for Length-18 </vt:lpstr>
      <vt:lpstr>Performance of new length-18 CGSs</vt:lpstr>
      <vt:lpstr>LLS performance for length-18 CGSs</vt:lpstr>
      <vt:lpstr>Proposal for Length-24 </vt:lpstr>
      <vt:lpstr>Performance of new length-24 CGSs</vt:lpstr>
      <vt:lpstr>LLS performance for length-24 CGSs </vt:lpstr>
      <vt:lpstr>Appendix: simulation assumptions</vt:lpstr>
      <vt:lpstr>Simulation assumptions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Length-6 CGS proposal</dc:title>
  <dc:creator>Wei Yang</dc:creator>
  <cp:keywords>CTPClassification=CTP_NT</cp:keywords>
  <cp:lastModifiedBy>Wei Yang</cp:lastModifiedBy>
  <cp:revision>211</cp:revision>
  <dcterms:created xsi:type="dcterms:W3CDTF">2017-11-26T17:12:00Z</dcterms:created>
  <dcterms:modified xsi:type="dcterms:W3CDTF">2018-11-16T01:06:12Z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27adfdd9-f57b-47d5-8ecc-9a3a3c316fba</vt:lpwstr>
  </property>
  <property fmtid="{D5CDD505-2E9C-101B-9397-08002B2CF9AE}" pid="3" name="CTP_TimeStamp">
    <vt:lpwstr>2018-11-09 23:15:19Z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KSOProductBuildVer">
    <vt:lpwstr>2052-10.8.2.6613</vt:lpwstr>
  </property>
</Properties>
</file>