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9" r:id="rId3"/>
    <p:sldId id="294" r:id="rId4"/>
    <p:sldId id="306" r:id="rId5"/>
    <p:sldId id="307" r:id="rId6"/>
    <p:sldId id="309" r:id="rId7"/>
    <p:sldId id="295" r:id="rId8"/>
    <p:sldId id="296" r:id="rId9"/>
    <p:sldId id="304" r:id="rId10"/>
    <p:sldId id="30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4908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714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16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004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799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3963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2638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700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697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2018/11/14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467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21DB1-B4AF-4777-8056-92AEC8581666}" type="datetimeFigureOut">
              <a:rPr kumimoji="1" lang="ja-JP" altLang="en-US" smtClean="0"/>
              <a:t>2018/11/14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791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581470-E7A3-434A-815C-A31186ABFA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3440" y="2089017"/>
            <a:ext cx="10485120" cy="1741011"/>
          </a:xfrm>
        </p:spPr>
        <p:txBody>
          <a:bodyPr/>
          <a:lstStyle/>
          <a:p>
            <a:r>
              <a:rPr kumimoji="1" lang="en-US" altLang="ja-JP" dirty="0"/>
              <a:t>On search space configuration for cross-carrier scheduling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48C0B68-B02C-4251-9A58-B6113825B7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8692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0A13D98-55A2-40D0-913B-72CFA6273071}"/>
              </a:ext>
            </a:extLst>
          </p:cNvPr>
          <p:cNvSpPr/>
          <p:nvPr/>
        </p:nvSpPr>
        <p:spPr>
          <a:xfrm>
            <a:off x="191344" y="548680"/>
            <a:ext cx="54878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>
                <a:ea typeface="ＭＳ ゴシック" panose="020B0609070205080204" pitchFamily="49" charset="-128"/>
              </a:rPr>
              <a:t>3GPP TSG RAN WG1 Meeting 95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Spokane, USA, 12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th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– 16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th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November 2018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Agenda item: 7.1.3.1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9F4B83B-FD8C-4370-887E-B1CCB34BE4C4}"/>
              </a:ext>
            </a:extLst>
          </p:cNvPr>
          <p:cNvSpPr/>
          <p:nvPr/>
        </p:nvSpPr>
        <p:spPr>
          <a:xfrm>
            <a:off x="10160343" y="548680"/>
            <a:ext cx="16962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altLang="ja-JP" sz="2400" b="1" dirty="0">
                <a:ea typeface="ＭＳ ゴシック" panose="020B0609070205080204" pitchFamily="49" charset="-128"/>
              </a:rPr>
              <a:t>R1-18</a:t>
            </a:r>
            <a:r>
              <a:rPr lang="en-US" altLang="ja-JP" sz="2400" b="1" dirty="0">
                <a:ea typeface="ＭＳ ゴシック" panose="020B0609070205080204" pitchFamily="49" charset="-128"/>
              </a:rPr>
              <a:t>14054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131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4EE817-15AF-4A4D-A7E5-A5184E512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Clarified solution 2-A</a:t>
            </a:r>
            <a:endParaRPr kumimoji="1" lang="ja-JP" altLang="en-US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097EB69C-3C41-4CD7-92D2-DBB86E330DAD}"/>
              </a:ext>
            </a:extLst>
          </p:cNvPr>
          <p:cNvSpPr/>
          <p:nvPr/>
        </p:nvSpPr>
        <p:spPr>
          <a:xfrm>
            <a:off x="2207568" y="2348880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3DE99C68-0BE1-46FC-8A92-8DF657E4E0D5}"/>
              </a:ext>
            </a:extLst>
          </p:cNvPr>
          <p:cNvSpPr/>
          <p:nvPr/>
        </p:nvSpPr>
        <p:spPr>
          <a:xfrm>
            <a:off x="2207568" y="4451176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6C617389-2779-4F83-BBC1-23B2DFAB9B21}"/>
              </a:ext>
            </a:extLst>
          </p:cNvPr>
          <p:cNvSpPr/>
          <p:nvPr/>
        </p:nvSpPr>
        <p:spPr>
          <a:xfrm>
            <a:off x="7032104" y="2348880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011EA8B0-AE3E-4CA9-9E72-2340C0CF1E88}"/>
              </a:ext>
            </a:extLst>
          </p:cNvPr>
          <p:cNvSpPr/>
          <p:nvPr/>
        </p:nvSpPr>
        <p:spPr>
          <a:xfrm>
            <a:off x="7032104" y="4451176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7C6C495-85AD-4E27-951D-8E452BE8C489}"/>
              </a:ext>
            </a:extLst>
          </p:cNvPr>
          <p:cNvSpPr/>
          <p:nvPr/>
        </p:nvSpPr>
        <p:spPr>
          <a:xfrm>
            <a:off x="2711624" y="2550108"/>
            <a:ext cx="2016224" cy="44684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CORESET #a</a:t>
            </a:r>
            <a:endParaRPr kumimoji="1" lang="ja-JP" altLang="en-US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BC728E6-1568-42CE-B588-49A55FDC087A}"/>
              </a:ext>
            </a:extLst>
          </p:cNvPr>
          <p:cNvSpPr/>
          <p:nvPr/>
        </p:nvSpPr>
        <p:spPr>
          <a:xfrm>
            <a:off x="2711624" y="4653136"/>
            <a:ext cx="2016224" cy="44684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CORESET #b</a:t>
            </a:r>
            <a:endParaRPr kumimoji="1" lang="ja-JP" altLang="en-US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2B30350-C997-4D07-A96C-05A3F574B897}"/>
              </a:ext>
            </a:extLst>
          </p:cNvPr>
          <p:cNvSpPr/>
          <p:nvPr/>
        </p:nvSpPr>
        <p:spPr>
          <a:xfrm>
            <a:off x="7608168" y="2564904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#10</a:t>
            </a:r>
            <a:endParaRPr kumimoji="1" lang="ja-JP" altLang="en-US" dirty="0"/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41E21E7F-3C86-4540-8544-F87A59D3EBC1}"/>
              </a:ext>
            </a:extLst>
          </p:cNvPr>
          <p:cNvCxnSpPr>
            <a:cxnSpLocks/>
            <a:stCxn id="10" idx="3"/>
            <a:endCxn id="14" idx="1"/>
          </p:cNvCxnSpPr>
          <p:nvPr/>
        </p:nvCxnSpPr>
        <p:spPr>
          <a:xfrm>
            <a:off x="4727848" y="2773530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20EED73-98A9-4769-92BA-C6D480AC555B}"/>
              </a:ext>
            </a:extLst>
          </p:cNvPr>
          <p:cNvSpPr txBox="1"/>
          <p:nvPr/>
        </p:nvSpPr>
        <p:spPr>
          <a:xfrm>
            <a:off x="2927648" y="1772816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Scheduling cell</a:t>
            </a:r>
            <a:endParaRPr kumimoji="1" lang="ja-JP" alt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78F61AA-FFF1-49E8-8EC1-7DD4FC1F0975}"/>
              </a:ext>
            </a:extLst>
          </p:cNvPr>
          <p:cNvSpPr txBox="1"/>
          <p:nvPr/>
        </p:nvSpPr>
        <p:spPr>
          <a:xfrm>
            <a:off x="7902700" y="1772816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Scheduled cell</a:t>
            </a:r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FA711E0-4476-416F-BA0A-7096ECD8C6C9}"/>
              </a:ext>
            </a:extLst>
          </p:cNvPr>
          <p:cNvSpPr txBox="1"/>
          <p:nvPr/>
        </p:nvSpPr>
        <p:spPr>
          <a:xfrm>
            <a:off x="1127448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9B5CB46-34A9-483A-8576-04A88A1EAD38}"/>
              </a:ext>
            </a:extLst>
          </p:cNvPr>
          <p:cNvSpPr txBox="1"/>
          <p:nvPr/>
        </p:nvSpPr>
        <p:spPr>
          <a:xfrm>
            <a:off x="1127448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A018EF2-8E9C-4923-A5E6-8C821EAA8E96}"/>
              </a:ext>
            </a:extLst>
          </p:cNvPr>
          <p:cNvSpPr txBox="1"/>
          <p:nvPr/>
        </p:nvSpPr>
        <p:spPr>
          <a:xfrm>
            <a:off x="10201302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5C8D809-9DEA-4040-91E2-EC7907FA184D}"/>
              </a:ext>
            </a:extLst>
          </p:cNvPr>
          <p:cNvSpPr txBox="1"/>
          <p:nvPr/>
        </p:nvSpPr>
        <p:spPr>
          <a:xfrm>
            <a:off x="10201302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664A79B0-FBEE-4E37-96D9-62C23F885D17}"/>
              </a:ext>
            </a:extLst>
          </p:cNvPr>
          <p:cNvSpPr/>
          <p:nvPr/>
        </p:nvSpPr>
        <p:spPr>
          <a:xfrm>
            <a:off x="2711624" y="3198180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ECB6131F-EA48-4AAD-AAF8-97A5BE698E2B}"/>
              </a:ext>
            </a:extLst>
          </p:cNvPr>
          <p:cNvCxnSpPr>
            <a:cxnSpLocks/>
            <a:stCxn id="10" idx="2"/>
            <a:endCxn id="31" idx="0"/>
          </p:cNvCxnSpPr>
          <p:nvPr/>
        </p:nvCxnSpPr>
        <p:spPr>
          <a:xfrm>
            <a:off x="3719736" y="2996952"/>
            <a:ext cx="0" cy="20122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8EE2C5F3-130A-41DF-AC06-004DB019262A}"/>
              </a:ext>
            </a:extLst>
          </p:cNvPr>
          <p:cNvSpPr/>
          <p:nvPr/>
        </p:nvSpPr>
        <p:spPr>
          <a:xfrm>
            <a:off x="2711624" y="5286412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#2</a:t>
            </a:r>
            <a:endParaRPr kumimoji="1" lang="ja-JP" altLang="en-US" dirty="0"/>
          </a:p>
        </p:txBody>
      </p: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D9B63070-0FBD-4052-9F17-5345F0291E27}"/>
              </a:ext>
            </a:extLst>
          </p:cNvPr>
          <p:cNvCxnSpPr>
            <a:cxnSpLocks/>
            <a:endCxn id="33" idx="0"/>
          </p:cNvCxnSpPr>
          <p:nvPr/>
        </p:nvCxnSpPr>
        <p:spPr>
          <a:xfrm>
            <a:off x="3719736" y="5085184"/>
            <a:ext cx="0" cy="20122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DD11810F-711B-4949-9F9F-A60044F0E611}"/>
              </a:ext>
            </a:extLst>
          </p:cNvPr>
          <p:cNvSpPr txBox="1"/>
          <p:nvPr/>
        </p:nvSpPr>
        <p:spPr>
          <a:xfrm>
            <a:off x="3215680" y="6233638"/>
            <a:ext cx="8419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SS set #10 or SS set #20 is used to determine all parameters for SS for the scheduled cell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9C646C96-F63E-4AAE-83E9-B01568A13824}"/>
              </a:ext>
            </a:extLst>
          </p:cNvPr>
          <p:cNvSpPr/>
          <p:nvPr/>
        </p:nvSpPr>
        <p:spPr>
          <a:xfrm>
            <a:off x="7608168" y="3198180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#11</a:t>
            </a:r>
            <a:endParaRPr kumimoji="1" lang="ja-JP" altLang="en-US" dirty="0"/>
          </a:p>
        </p:txBody>
      </p: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A61198F2-54FD-45C4-86EA-7403AAED41D4}"/>
              </a:ext>
            </a:extLst>
          </p:cNvPr>
          <p:cNvCxnSpPr>
            <a:cxnSpLocks/>
            <a:stCxn id="12" idx="3"/>
            <a:endCxn id="35" idx="1"/>
          </p:cNvCxnSpPr>
          <p:nvPr/>
        </p:nvCxnSpPr>
        <p:spPr>
          <a:xfrm flipV="1">
            <a:off x="4727848" y="3421602"/>
            <a:ext cx="2880320" cy="145495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8865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8533EC-817A-489F-AED0-2AFF0A797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947185-5E6D-4380-934B-810831DBAA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Solution 1: UE uses the same ID for linkage of the search spaces configured in scheduled and scheduling cell, and ignores the CORESET ID configured in the scheduled cell</a:t>
            </a:r>
          </a:p>
          <a:p>
            <a:r>
              <a:rPr lang="en-US" altLang="ja-JP" sz="2400" dirty="0"/>
              <a:t>Solution 2: UE uses the CORESET ID configured in the scheduled cell, to point to the same CORESET ID configured in the scheduling cell, while the two above understandings are to be discussed.</a:t>
            </a:r>
          </a:p>
          <a:p>
            <a:pPr lvl="1"/>
            <a:r>
              <a:rPr lang="en-US" altLang="ja-JP" sz="2000" dirty="0"/>
              <a:t>Understanding 1: UE follows all other parameters other than </a:t>
            </a:r>
            <a:r>
              <a:rPr lang="en-US" altLang="ja-JP" sz="2000" dirty="0" err="1"/>
              <a:t>nrofCandidates</a:t>
            </a:r>
            <a:r>
              <a:rPr lang="en-US" altLang="ja-JP" sz="2000" dirty="0"/>
              <a:t> in a search space configured in scheduled cell, i.e., in scheduling cell UE applies the whole search space configuration of the scheduled cell.</a:t>
            </a:r>
          </a:p>
          <a:p>
            <a:pPr lvl="1"/>
            <a:r>
              <a:rPr lang="en-US" altLang="ja-JP" sz="2000" dirty="0"/>
              <a:t>Understanding 2: UE follows the </a:t>
            </a:r>
            <a:r>
              <a:rPr lang="en-US" altLang="ja-JP" sz="2000" dirty="0" err="1"/>
              <a:t>nrofCandidates</a:t>
            </a:r>
            <a:r>
              <a:rPr lang="en-US" altLang="ja-JP" sz="2000" dirty="0"/>
              <a:t> in search space configured in scheduled cell, and uses the CORESET ID to find the associated CORESET in the scheduling cell, all other IEs are ignored, similar to solution1</a:t>
            </a:r>
          </a:p>
        </p:txBody>
      </p:sp>
    </p:spTree>
    <p:extLst>
      <p:ext uri="{BB962C8B-B14F-4D97-AF65-F5344CB8AC3E}">
        <p14:creationId xmlns:p14="http://schemas.microsoft.com/office/powerpoint/2010/main" val="2954962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E7429A-A248-4716-982B-78921D12B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FBA2199-9DA2-4A85-8B03-D1A7FAE37E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altLang="ja-JP" sz="2400" dirty="0"/>
              <a:t>For the configuration of search space, the related IEs </a:t>
            </a:r>
            <a:r>
              <a:rPr lang="en-GB" altLang="ja-JP" sz="2400" i="1" dirty="0"/>
              <a:t>PDCCH-Config</a:t>
            </a:r>
            <a:r>
              <a:rPr lang="en-GB" altLang="ja-JP" sz="2400" dirty="0"/>
              <a:t>, </a:t>
            </a:r>
            <a:r>
              <a:rPr lang="en-GB" altLang="ja-JP" sz="2400" i="1" dirty="0" err="1"/>
              <a:t>controlResourceSet</a:t>
            </a:r>
            <a:r>
              <a:rPr lang="en-GB" altLang="ja-JP" sz="2400" i="1" dirty="0"/>
              <a:t> and search space </a:t>
            </a:r>
            <a:r>
              <a:rPr lang="en-GB" altLang="ja-JP" sz="2400" dirty="0"/>
              <a:t>are to be configured in scheduled cell, besides </a:t>
            </a:r>
            <a:r>
              <a:rPr lang="en-GB" altLang="ja-JP" sz="2400" i="1" dirty="0" err="1"/>
              <a:t>nrofCandidates</a:t>
            </a:r>
            <a:r>
              <a:rPr lang="en-GB" altLang="ja-JP" sz="2400" dirty="0"/>
              <a:t> </a:t>
            </a:r>
            <a:r>
              <a:rPr lang="en-GB" altLang="ja-JP" sz="2400" dirty="0">
                <a:highlight>
                  <a:srgbClr val="FFFF00"/>
                </a:highlight>
              </a:rPr>
              <a:t>it is beneficial for RAN2 to know which parameters inside the configuration are useful</a:t>
            </a:r>
            <a:r>
              <a:rPr lang="en-GB" altLang="ja-JP" sz="2400" dirty="0"/>
              <a:t>, e.g. </a:t>
            </a:r>
            <a:r>
              <a:rPr lang="en-GB" altLang="ja-JP" sz="2400" i="1" dirty="0" err="1"/>
              <a:t>tci-PresentInDCI</a:t>
            </a:r>
            <a:endParaRPr lang="ja-JP" altLang="ja-JP" sz="2400" dirty="0"/>
          </a:p>
          <a:p>
            <a:r>
              <a:rPr lang="en-GB" altLang="ja-JP" sz="2400" dirty="0"/>
              <a:t>Since </a:t>
            </a:r>
            <a:r>
              <a:rPr lang="en-GB" altLang="ja-JP" sz="2400" dirty="0" err="1"/>
              <a:t>SearchSpaces</a:t>
            </a:r>
            <a:r>
              <a:rPr lang="en-GB" altLang="ja-JP" sz="2400" dirty="0"/>
              <a:t> and CORESETs are configured “inside a BWP” which is configured inside a Serving Cell, </a:t>
            </a:r>
            <a:r>
              <a:rPr lang="en-GB" altLang="ja-JP" sz="2400" dirty="0" err="1"/>
              <a:t>SearchSpaces</a:t>
            </a:r>
            <a:r>
              <a:rPr lang="en-GB" altLang="ja-JP" sz="2400" dirty="0"/>
              <a:t> belong unambiguously to a BWP of the scheduled cell, and </a:t>
            </a:r>
            <a:r>
              <a:rPr lang="en-GB" altLang="ja-JP" sz="2400" dirty="0" err="1"/>
              <a:t>SearchSpaces</a:t>
            </a:r>
            <a:r>
              <a:rPr lang="en-GB" altLang="ja-JP" sz="2400" dirty="0"/>
              <a:t> with same ID or CORESETs belong unambiguously to a BWP of the scheduling cell. Therefore, a UE will acquire DCI for a cross-carrier scheduled cell if the BWP of the </a:t>
            </a:r>
            <a:r>
              <a:rPr lang="en-GB" altLang="ja-JP" sz="2400" dirty="0" err="1"/>
              <a:t>SearchSpace</a:t>
            </a:r>
            <a:r>
              <a:rPr lang="en-GB" altLang="ja-JP" sz="2400" dirty="0"/>
              <a:t>/CORESET on the scheduling cell is active. But </a:t>
            </a:r>
            <a:r>
              <a:rPr lang="en-GB" altLang="ja-JP" sz="2400" dirty="0">
                <a:highlight>
                  <a:srgbClr val="FFFF00"/>
                </a:highlight>
              </a:rPr>
              <a:t>it is questionable if the search space configured on a BWP of the scheduled cell is to be used by scheduling cell, whether this BWP configured with the search space should always be activated in the scheduled cell</a:t>
            </a:r>
            <a:r>
              <a:rPr lang="en-GB" altLang="ja-JP" sz="2400" dirty="0"/>
              <a:t>.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48604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00361D7-30B2-48AB-9F2F-4D1022BC9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4EF98E3-7FE9-4DFB-BD58-CFAE3DB3F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Clarified solution 2-A: </a:t>
            </a:r>
            <a:r>
              <a:rPr lang="en-US" altLang="ja-JP" sz="2400" dirty="0"/>
              <a:t># of candidates configured in a search-space in scheduled cell apply to any USS(s) configured with non-</a:t>
            </a:r>
            <a:r>
              <a:rPr lang="en-US" altLang="ja-JP" sz="2400" dirty="0" err="1"/>
              <a:t>fall-back</a:t>
            </a:r>
            <a:r>
              <a:rPr lang="en-US" altLang="ja-JP" sz="2400" dirty="0"/>
              <a:t> DCI format in the CORESET in scheduling cell indicated by the search-space configured in scheduled cell</a:t>
            </a:r>
          </a:p>
          <a:p>
            <a:pPr lvl="1"/>
            <a:r>
              <a:rPr lang="en-US" altLang="ja-JP" sz="2000" dirty="0"/>
              <a:t>Note: In this case,  # of candidates  of one search-space configured in the scheduled cell can apply to multiple USS in scheduling cell</a:t>
            </a:r>
          </a:p>
          <a:p>
            <a:pPr lvl="1"/>
            <a:r>
              <a:rPr lang="en-US" altLang="ja-JP" sz="2000" dirty="0" err="1"/>
              <a:t>noOfCandidates</a:t>
            </a:r>
            <a:r>
              <a:rPr lang="en-US" altLang="ja-JP" sz="2000" dirty="0"/>
              <a:t> in one SS set in an active BWP of a scheduled cell pointing to CORESET X of active BWP of the scheduling cell is applied to any USS(s) with non-fallback DCI associated to the CORESET X of the active BWP of the scheduling cell</a:t>
            </a:r>
          </a:p>
          <a:p>
            <a:pPr lvl="1"/>
            <a:r>
              <a:rPr lang="en-US" altLang="ja-JP" sz="2000" dirty="0"/>
              <a:t>Note: at least one SS set needs to be configured on each BWP of a scheduled cell to make sure that the UE has PDCCH candidates for cross-carrier scheduling to the scheduled cell</a:t>
            </a:r>
          </a:p>
        </p:txBody>
      </p:sp>
    </p:spTree>
    <p:extLst>
      <p:ext uri="{BB962C8B-B14F-4D97-AF65-F5344CB8AC3E}">
        <p14:creationId xmlns:p14="http://schemas.microsoft.com/office/powerpoint/2010/main" val="727137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632697-D623-4280-9094-6C4FDE039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5F511A-C3B3-4BE1-8AA8-782E48917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err="1"/>
              <a:t>Tci-PresentInDCI</a:t>
            </a:r>
            <a:endParaRPr kumimoji="1" lang="en-US" altLang="ja-JP" dirty="0"/>
          </a:p>
          <a:p>
            <a:pPr lvl="1"/>
            <a:r>
              <a:rPr lang="en-US" altLang="ja-JP" dirty="0"/>
              <a:t>The configuration follows the CORESET of the scheduling cell regardless of which cell the DCI schedules a PDSCH</a:t>
            </a:r>
          </a:p>
          <a:p>
            <a:r>
              <a:rPr kumimoji="1" lang="en-US" altLang="ja-JP" dirty="0"/>
              <a:t>Questions:</a:t>
            </a:r>
          </a:p>
          <a:p>
            <a:pPr lvl="1"/>
            <a:r>
              <a:rPr kumimoji="1" lang="en-US" altLang="ja-JP" dirty="0" err="1"/>
              <a:t>Tc</a:t>
            </a:r>
            <a:r>
              <a:rPr lang="en-US" altLang="ja-JP" dirty="0" err="1"/>
              <a:t>i-StatesPDCCH-ToModList</a:t>
            </a:r>
            <a:r>
              <a:rPr lang="en-US" altLang="ja-JP" dirty="0"/>
              <a:t> and </a:t>
            </a:r>
            <a:r>
              <a:rPr lang="en-US" altLang="ja-JP" dirty="0" err="1"/>
              <a:t>Tci-StatesPDCCH-ToReleaseList</a:t>
            </a:r>
            <a:endParaRPr lang="en-US" altLang="ja-JP" dirty="0"/>
          </a:p>
          <a:p>
            <a:pPr lvl="2"/>
            <a:r>
              <a:rPr lang="en-US" altLang="ja-JP" dirty="0"/>
              <a:t>This is the sub-set list from </a:t>
            </a:r>
            <a:r>
              <a:rPr lang="en-US" altLang="ja-JP" dirty="0" err="1"/>
              <a:t>Tci</a:t>
            </a:r>
            <a:r>
              <a:rPr lang="en-US" altLang="ja-JP" dirty="0"/>
              <a:t>-states of PDSCH-Config of the active BWP of the scheduling cell?</a:t>
            </a:r>
          </a:p>
          <a:p>
            <a:pPr lvl="1"/>
            <a:r>
              <a:rPr lang="en-US" altLang="ja-JP" dirty="0"/>
              <a:t>What is the default QCL assumption for a PDSCH if the PDSCH and the CORESET for the PDCCH scheduling the PDSCH are in different carriers?</a:t>
            </a:r>
            <a:endParaRPr kumimoji="1" lang="en-US" altLang="ja-JP" dirty="0"/>
          </a:p>
          <a:p>
            <a:pPr lvl="2"/>
            <a:r>
              <a:rPr kumimoji="1" lang="en-US" altLang="ja-JP" dirty="0"/>
              <a:t>MIMO people to discuss?</a:t>
            </a:r>
          </a:p>
        </p:txBody>
      </p:sp>
    </p:spTree>
    <p:extLst>
      <p:ext uri="{BB962C8B-B14F-4D97-AF65-F5344CB8AC3E}">
        <p14:creationId xmlns:p14="http://schemas.microsoft.com/office/powerpoint/2010/main" val="4043091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615FC4-F74D-47BE-AD20-614D03139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BF3014B-43FF-4D7D-B70B-634F7F2430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1895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4EE817-15AF-4A4D-A7E5-A5184E512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Solution 1-1</a:t>
            </a:r>
            <a:endParaRPr kumimoji="1" lang="ja-JP" altLang="en-US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097EB69C-3C41-4CD7-92D2-DBB86E330DAD}"/>
              </a:ext>
            </a:extLst>
          </p:cNvPr>
          <p:cNvSpPr/>
          <p:nvPr/>
        </p:nvSpPr>
        <p:spPr>
          <a:xfrm>
            <a:off x="2207568" y="2348880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3DE99C68-0BE1-46FC-8A92-8DF657E4E0D5}"/>
              </a:ext>
            </a:extLst>
          </p:cNvPr>
          <p:cNvSpPr/>
          <p:nvPr/>
        </p:nvSpPr>
        <p:spPr>
          <a:xfrm>
            <a:off x="2207568" y="4451176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6C617389-2779-4F83-BBC1-23B2DFAB9B21}"/>
              </a:ext>
            </a:extLst>
          </p:cNvPr>
          <p:cNvSpPr/>
          <p:nvPr/>
        </p:nvSpPr>
        <p:spPr>
          <a:xfrm>
            <a:off x="7032104" y="2348880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011EA8B0-AE3E-4CA9-9E72-2340C0CF1E88}"/>
              </a:ext>
            </a:extLst>
          </p:cNvPr>
          <p:cNvSpPr/>
          <p:nvPr/>
        </p:nvSpPr>
        <p:spPr>
          <a:xfrm>
            <a:off x="7032104" y="4451176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7C6C495-85AD-4E27-951D-8E452BE8C489}"/>
              </a:ext>
            </a:extLst>
          </p:cNvPr>
          <p:cNvSpPr/>
          <p:nvPr/>
        </p:nvSpPr>
        <p:spPr>
          <a:xfrm>
            <a:off x="2711624" y="2550108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A3279E31-BEB1-4310-BC72-1C9D8ACF6D47}"/>
              </a:ext>
            </a:extLst>
          </p:cNvPr>
          <p:cNvSpPr/>
          <p:nvPr/>
        </p:nvSpPr>
        <p:spPr>
          <a:xfrm>
            <a:off x="2711624" y="3140968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#2</a:t>
            </a:r>
            <a:endParaRPr kumimoji="1" lang="ja-JP" altLang="en-US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BC728E6-1568-42CE-B588-49A55FDC087A}"/>
              </a:ext>
            </a:extLst>
          </p:cNvPr>
          <p:cNvSpPr/>
          <p:nvPr/>
        </p:nvSpPr>
        <p:spPr>
          <a:xfrm>
            <a:off x="2711624" y="4653136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#3</a:t>
            </a:r>
            <a:endParaRPr kumimoji="1" lang="ja-JP" altLang="en-US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7040ECE-DC1D-4928-A554-AF2BF525499C}"/>
              </a:ext>
            </a:extLst>
          </p:cNvPr>
          <p:cNvSpPr/>
          <p:nvPr/>
        </p:nvSpPr>
        <p:spPr>
          <a:xfrm>
            <a:off x="2711624" y="5243996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#4</a:t>
            </a:r>
            <a:endParaRPr kumimoji="1" lang="ja-JP" altLang="en-US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2B30350-C997-4D07-A96C-05A3F574B897}"/>
              </a:ext>
            </a:extLst>
          </p:cNvPr>
          <p:cNvSpPr/>
          <p:nvPr/>
        </p:nvSpPr>
        <p:spPr>
          <a:xfrm>
            <a:off x="7608168" y="2564904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EBFCB05-CEFD-4FCA-82A5-8374F1695CB5}"/>
              </a:ext>
            </a:extLst>
          </p:cNvPr>
          <p:cNvSpPr/>
          <p:nvPr/>
        </p:nvSpPr>
        <p:spPr>
          <a:xfrm>
            <a:off x="7608168" y="3155764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#2</a:t>
            </a:r>
            <a:endParaRPr kumimoji="1" lang="ja-JP" altLang="en-US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C7264F4-C0EB-47CC-A4E2-2AAB410E3CC8}"/>
              </a:ext>
            </a:extLst>
          </p:cNvPr>
          <p:cNvSpPr/>
          <p:nvPr/>
        </p:nvSpPr>
        <p:spPr>
          <a:xfrm>
            <a:off x="7608168" y="4667932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#3</a:t>
            </a:r>
            <a:endParaRPr kumimoji="1" lang="ja-JP" altLang="en-US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9946B1B0-3E5D-4326-B402-5684F378AF5A}"/>
              </a:ext>
            </a:extLst>
          </p:cNvPr>
          <p:cNvSpPr/>
          <p:nvPr/>
        </p:nvSpPr>
        <p:spPr>
          <a:xfrm>
            <a:off x="7608168" y="5258792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#4</a:t>
            </a:r>
            <a:endParaRPr kumimoji="1" lang="ja-JP" altLang="en-US" dirty="0"/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41E21E7F-3C86-4540-8544-F87A59D3EBC1}"/>
              </a:ext>
            </a:extLst>
          </p:cNvPr>
          <p:cNvCxnSpPr>
            <a:stCxn id="10" idx="3"/>
            <a:endCxn id="14" idx="1"/>
          </p:cNvCxnSpPr>
          <p:nvPr/>
        </p:nvCxnSpPr>
        <p:spPr>
          <a:xfrm>
            <a:off x="4727848" y="2773530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55838516-0717-4AF1-811B-5B71B8A6A767}"/>
              </a:ext>
            </a:extLst>
          </p:cNvPr>
          <p:cNvCxnSpPr>
            <a:cxnSpLocks/>
            <a:stCxn id="11" idx="3"/>
            <a:endCxn id="15" idx="1"/>
          </p:cNvCxnSpPr>
          <p:nvPr/>
        </p:nvCxnSpPr>
        <p:spPr>
          <a:xfrm>
            <a:off x="4727848" y="3364390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D85AB9C2-046E-4D49-A71B-786FE8462ACC}"/>
              </a:ext>
            </a:extLst>
          </p:cNvPr>
          <p:cNvCxnSpPr/>
          <p:nvPr/>
        </p:nvCxnSpPr>
        <p:spPr>
          <a:xfrm>
            <a:off x="4727848" y="4882604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1C724C06-B67E-470D-B5A9-B2770E623A43}"/>
              </a:ext>
            </a:extLst>
          </p:cNvPr>
          <p:cNvCxnSpPr>
            <a:cxnSpLocks/>
          </p:cNvCxnSpPr>
          <p:nvPr/>
        </p:nvCxnSpPr>
        <p:spPr>
          <a:xfrm>
            <a:off x="4727848" y="5473464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20EED73-98A9-4769-92BA-C6D480AC555B}"/>
              </a:ext>
            </a:extLst>
          </p:cNvPr>
          <p:cNvSpPr txBox="1"/>
          <p:nvPr/>
        </p:nvSpPr>
        <p:spPr>
          <a:xfrm>
            <a:off x="2927648" y="1772816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Scheduling cell</a:t>
            </a:r>
            <a:endParaRPr kumimoji="1" lang="ja-JP" alt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78F61AA-FFF1-49E8-8EC1-7DD4FC1F0975}"/>
              </a:ext>
            </a:extLst>
          </p:cNvPr>
          <p:cNvSpPr txBox="1"/>
          <p:nvPr/>
        </p:nvSpPr>
        <p:spPr>
          <a:xfrm>
            <a:off x="7902700" y="1772816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Scheduled cell</a:t>
            </a:r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FA711E0-4476-416F-BA0A-7096ECD8C6C9}"/>
              </a:ext>
            </a:extLst>
          </p:cNvPr>
          <p:cNvSpPr txBox="1"/>
          <p:nvPr/>
        </p:nvSpPr>
        <p:spPr>
          <a:xfrm>
            <a:off x="1127448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9B5CB46-34A9-483A-8576-04A88A1EAD38}"/>
              </a:ext>
            </a:extLst>
          </p:cNvPr>
          <p:cNvSpPr txBox="1"/>
          <p:nvPr/>
        </p:nvSpPr>
        <p:spPr>
          <a:xfrm>
            <a:off x="1127448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A018EF2-8E9C-4923-A5E6-8C821EAA8E96}"/>
              </a:ext>
            </a:extLst>
          </p:cNvPr>
          <p:cNvSpPr txBox="1"/>
          <p:nvPr/>
        </p:nvSpPr>
        <p:spPr>
          <a:xfrm>
            <a:off x="10201302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5C8D809-9DEA-4040-91E2-EC7907FA184D}"/>
              </a:ext>
            </a:extLst>
          </p:cNvPr>
          <p:cNvSpPr txBox="1"/>
          <p:nvPr/>
        </p:nvSpPr>
        <p:spPr>
          <a:xfrm>
            <a:off x="10201302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37409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4EE817-15AF-4A4D-A7E5-A5184E512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Solution 1-1</a:t>
            </a:r>
            <a:endParaRPr kumimoji="1" lang="ja-JP" altLang="en-US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097EB69C-3C41-4CD7-92D2-DBB86E330DAD}"/>
              </a:ext>
            </a:extLst>
          </p:cNvPr>
          <p:cNvSpPr/>
          <p:nvPr/>
        </p:nvSpPr>
        <p:spPr>
          <a:xfrm>
            <a:off x="2207568" y="2348880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3DE99C68-0BE1-46FC-8A92-8DF657E4E0D5}"/>
              </a:ext>
            </a:extLst>
          </p:cNvPr>
          <p:cNvSpPr/>
          <p:nvPr/>
        </p:nvSpPr>
        <p:spPr>
          <a:xfrm>
            <a:off x="2207568" y="4451176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6C617389-2779-4F83-BBC1-23B2DFAB9B21}"/>
              </a:ext>
            </a:extLst>
          </p:cNvPr>
          <p:cNvSpPr/>
          <p:nvPr/>
        </p:nvSpPr>
        <p:spPr>
          <a:xfrm>
            <a:off x="7032104" y="2348880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011EA8B0-AE3E-4CA9-9E72-2340C0CF1E88}"/>
              </a:ext>
            </a:extLst>
          </p:cNvPr>
          <p:cNvSpPr/>
          <p:nvPr/>
        </p:nvSpPr>
        <p:spPr>
          <a:xfrm>
            <a:off x="7032104" y="4451176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7C6C495-85AD-4E27-951D-8E452BE8C489}"/>
              </a:ext>
            </a:extLst>
          </p:cNvPr>
          <p:cNvSpPr/>
          <p:nvPr/>
        </p:nvSpPr>
        <p:spPr>
          <a:xfrm>
            <a:off x="2711624" y="2550108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A3279E31-BEB1-4310-BC72-1C9D8ACF6D47}"/>
              </a:ext>
            </a:extLst>
          </p:cNvPr>
          <p:cNvSpPr/>
          <p:nvPr/>
        </p:nvSpPr>
        <p:spPr>
          <a:xfrm>
            <a:off x="2711624" y="3140968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#2</a:t>
            </a:r>
            <a:endParaRPr kumimoji="1" lang="ja-JP" altLang="en-US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BC728E6-1568-42CE-B588-49A55FDC087A}"/>
              </a:ext>
            </a:extLst>
          </p:cNvPr>
          <p:cNvSpPr/>
          <p:nvPr/>
        </p:nvSpPr>
        <p:spPr>
          <a:xfrm>
            <a:off x="2711624" y="4653136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#3</a:t>
            </a:r>
            <a:endParaRPr kumimoji="1" lang="ja-JP" altLang="en-US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7040ECE-DC1D-4928-A554-AF2BF525499C}"/>
              </a:ext>
            </a:extLst>
          </p:cNvPr>
          <p:cNvSpPr/>
          <p:nvPr/>
        </p:nvSpPr>
        <p:spPr>
          <a:xfrm>
            <a:off x="2711624" y="5243996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#4</a:t>
            </a:r>
            <a:endParaRPr kumimoji="1" lang="ja-JP" altLang="en-US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2B30350-C997-4D07-A96C-05A3F574B897}"/>
              </a:ext>
            </a:extLst>
          </p:cNvPr>
          <p:cNvSpPr/>
          <p:nvPr/>
        </p:nvSpPr>
        <p:spPr>
          <a:xfrm>
            <a:off x="7608168" y="2564904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EBFCB05-CEFD-4FCA-82A5-8374F1695CB5}"/>
              </a:ext>
            </a:extLst>
          </p:cNvPr>
          <p:cNvSpPr/>
          <p:nvPr/>
        </p:nvSpPr>
        <p:spPr>
          <a:xfrm>
            <a:off x="7608168" y="3155764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#3</a:t>
            </a:r>
            <a:endParaRPr kumimoji="1" lang="ja-JP" altLang="en-US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C7264F4-C0EB-47CC-A4E2-2AAB410E3CC8}"/>
              </a:ext>
            </a:extLst>
          </p:cNvPr>
          <p:cNvSpPr/>
          <p:nvPr/>
        </p:nvSpPr>
        <p:spPr>
          <a:xfrm>
            <a:off x="7608168" y="4667932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#2</a:t>
            </a:r>
            <a:endParaRPr kumimoji="1" lang="ja-JP" altLang="en-US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9946B1B0-3E5D-4326-B402-5684F378AF5A}"/>
              </a:ext>
            </a:extLst>
          </p:cNvPr>
          <p:cNvSpPr/>
          <p:nvPr/>
        </p:nvSpPr>
        <p:spPr>
          <a:xfrm>
            <a:off x="7608168" y="5258792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#4</a:t>
            </a:r>
            <a:endParaRPr kumimoji="1" lang="ja-JP" altLang="en-US" dirty="0"/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41E21E7F-3C86-4540-8544-F87A59D3EBC1}"/>
              </a:ext>
            </a:extLst>
          </p:cNvPr>
          <p:cNvCxnSpPr>
            <a:stCxn id="10" idx="3"/>
            <a:endCxn id="14" idx="1"/>
          </p:cNvCxnSpPr>
          <p:nvPr/>
        </p:nvCxnSpPr>
        <p:spPr>
          <a:xfrm>
            <a:off x="4727848" y="2773530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55838516-0717-4AF1-811B-5B71B8A6A767}"/>
              </a:ext>
            </a:extLst>
          </p:cNvPr>
          <p:cNvCxnSpPr>
            <a:cxnSpLocks/>
            <a:stCxn id="11" idx="3"/>
            <a:endCxn id="16" idx="1"/>
          </p:cNvCxnSpPr>
          <p:nvPr/>
        </p:nvCxnSpPr>
        <p:spPr>
          <a:xfrm>
            <a:off x="4727848" y="3364390"/>
            <a:ext cx="2880320" cy="1526964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D85AB9C2-046E-4D49-A71B-786FE8462ACC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4727848" y="3379186"/>
            <a:ext cx="2880320" cy="150341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1C724C06-B67E-470D-B5A9-B2770E623A43}"/>
              </a:ext>
            </a:extLst>
          </p:cNvPr>
          <p:cNvCxnSpPr>
            <a:cxnSpLocks/>
          </p:cNvCxnSpPr>
          <p:nvPr/>
        </p:nvCxnSpPr>
        <p:spPr>
          <a:xfrm>
            <a:off x="4727848" y="5473464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20EED73-98A9-4769-92BA-C6D480AC555B}"/>
              </a:ext>
            </a:extLst>
          </p:cNvPr>
          <p:cNvSpPr txBox="1"/>
          <p:nvPr/>
        </p:nvSpPr>
        <p:spPr>
          <a:xfrm>
            <a:off x="2927648" y="1772816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Scheduling cell</a:t>
            </a:r>
            <a:endParaRPr kumimoji="1" lang="ja-JP" alt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78F61AA-FFF1-49E8-8EC1-7DD4FC1F0975}"/>
              </a:ext>
            </a:extLst>
          </p:cNvPr>
          <p:cNvSpPr txBox="1"/>
          <p:nvPr/>
        </p:nvSpPr>
        <p:spPr>
          <a:xfrm>
            <a:off x="7902700" y="1772816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Scheduled cell</a:t>
            </a:r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FA711E0-4476-416F-BA0A-7096ECD8C6C9}"/>
              </a:ext>
            </a:extLst>
          </p:cNvPr>
          <p:cNvSpPr txBox="1"/>
          <p:nvPr/>
        </p:nvSpPr>
        <p:spPr>
          <a:xfrm>
            <a:off x="1127448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9B5CB46-34A9-483A-8576-04A88A1EAD38}"/>
              </a:ext>
            </a:extLst>
          </p:cNvPr>
          <p:cNvSpPr txBox="1"/>
          <p:nvPr/>
        </p:nvSpPr>
        <p:spPr>
          <a:xfrm>
            <a:off x="1127448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A018EF2-8E9C-4923-A5E6-8C821EAA8E96}"/>
              </a:ext>
            </a:extLst>
          </p:cNvPr>
          <p:cNvSpPr txBox="1"/>
          <p:nvPr/>
        </p:nvSpPr>
        <p:spPr>
          <a:xfrm>
            <a:off x="10201302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5C8D809-9DEA-4040-91E2-EC7907FA184D}"/>
              </a:ext>
            </a:extLst>
          </p:cNvPr>
          <p:cNvSpPr txBox="1"/>
          <p:nvPr/>
        </p:nvSpPr>
        <p:spPr>
          <a:xfrm>
            <a:off x="10201302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31914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4EE817-15AF-4A4D-A7E5-A5184E512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Solution 1-2</a:t>
            </a:r>
            <a:endParaRPr kumimoji="1" lang="ja-JP" altLang="en-US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097EB69C-3C41-4CD7-92D2-DBB86E330DAD}"/>
              </a:ext>
            </a:extLst>
          </p:cNvPr>
          <p:cNvSpPr/>
          <p:nvPr/>
        </p:nvSpPr>
        <p:spPr>
          <a:xfrm>
            <a:off x="2207568" y="2348880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3DE99C68-0BE1-46FC-8A92-8DF657E4E0D5}"/>
              </a:ext>
            </a:extLst>
          </p:cNvPr>
          <p:cNvSpPr/>
          <p:nvPr/>
        </p:nvSpPr>
        <p:spPr>
          <a:xfrm>
            <a:off x="2207568" y="4451176"/>
            <a:ext cx="3024336" cy="14105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6C617389-2779-4F83-BBC1-23B2DFAB9B21}"/>
              </a:ext>
            </a:extLst>
          </p:cNvPr>
          <p:cNvSpPr/>
          <p:nvPr/>
        </p:nvSpPr>
        <p:spPr>
          <a:xfrm>
            <a:off x="7032104" y="2348880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011EA8B0-AE3E-4CA9-9E72-2340C0CF1E88}"/>
              </a:ext>
            </a:extLst>
          </p:cNvPr>
          <p:cNvSpPr/>
          <p:nvPr/>
        </p:nvSpPr>
        <p:spPr>
          <a:xfrm>
            <a:off x="7032104" y="4451176"/>
            <a:ext cx="3024336" cy="14105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7C6C495-85AD-4E27-951D-8E452BE8C489}"/>
              </a:ext>
            </a:extLst>
          </p:cNvPr>
          <p:cNvSpPr/>
          <p:nvPr/>
        </p:nvSpPr>
        <p:spPr>
          <a:xfrm>
            <a:off x="2711624" y="2550108"/>
            <a:ext cx="2016224" cy="44684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2B30350-C997-4D07-A96C-05A3F574B897}"/>
              </a:ext>
            </a:extLst>
          </p:cNvPr>
          <p:cNvSpPr/>
          <p:nvPr/>
        </p:nvSpPr>
        <p:spPr>
          <a:xfrm>
            <a:off x="7608168" y="2564904"/>
            <a:ext cx="2016224" cy="4468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SS set #1</a:t>
            </a:r>
            <a:endParaRPr kumimoji="1" lang="ja-JP" altLang="en-US" dirty="0"/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41E21E7F-3C86-4540-8544-F87A59D3EBC1}"/>
              </a:ext>
            </a:extLst>
          </p:cNvPr>
          <p:cNvCxnSpPr>
            <a:stCxn id="10" idx="3"/>
            <a:endCxn id="14" idx="1"/>
          </p:cNvCxnSpPr>
          <p:nvPr/>
        </p:nvCxnSpPr>
        <p:spPr>
          <a:xfrm>
            <a:off x="4727848" y="2773530"/>
            <a:ext cx="2880320" cy="14796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20EED73-98A9-4769-92BA-C6D480AC555B}"/>
              </a:ext>
            </a:extLst>
          </p:cNvPr>
          <p:cNvSpPr txBox="1"/>
          <p:nvPr/>
        </p:nvSpPr>
        <p:spPr>
          <a:xfrm>
            <a:off x="2927648" y="1772816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Scheduling cell</a:t>
            </a:r>
            <a:endParaRPr kumimoji="1" lang="ja-JP" alt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78F61AA-FFF1-49E8-8EC1-7DD4FC1F0975}"/>
              </a:ext>
            </a:extLst>
          </p:cNvPr>
          <p:cNvSpPr txBox="1"/>
          <p:nvPr/>
        </p:nvSpPr>
        <p:spPr>
          <a:xfrm>
            <a:off x="7902700" y="1772816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Scheduled cell</a:t>
            </a:r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FA711E0-4476-416F-BA0A-7096ECD8C6C9}"/>
              </a:ext>
            </a:extLst>
          </p:cNvPr>
          <p:cNvSpPr txBox="1"/>
          <p:nvPr/>
        </p:nvSpPr>
        <p:spPr>
          <a:xfrm>
            <a:off x="1127448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9B5CB46-34A9-483A-8576-04A88A1EAD38}"/>
              </a:ext>
            </a:extLst>
          </p:cNvPr>
          <p:cNvSpPr txBox="1"/>
          <p:nvPr/>
        </p:nvSpPr>
        <p:spPr>
          <a:xfrm>
            <a:off x="1127448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A018EF2-8E9C-4923-A5E6-8C821EAA8E96}"/>
              </a:ext>
            </a:extLst>
          </p:cNvPr>
          <p:cNvSpPr txBox="1"/>
          <p:nvPr/>
        </p:nvSpPr>
        <p:spPr>
          <a:xfrm>
            <a:off x="10201302" y="284364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BWP#1</a:t>
            </a:r>
            <a:endParaRPr kumimoji="1" lang="ja-JP" alt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5C8D809-9DEA-4040-91E2-EC7907FA184D}"/>
              </a:ext>
            </a:extLst>
          </p:cNvPr>
          <p:cNvSpPr txBox="1"/>
          <p:nvPr/>
        </p:nvSpPr>
        <p:spPr>
          <a:xfrm>
            <a:off x="10201302" y="5003884"/>
            <a:ext cx="863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BWP#2</a:t>
            </a:r>
            <a:endParaRPr kumimoji="1" lang="ja-JP" altLang="en-US" dirty="0"/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C4A3E100-6C5F-4312-BFC7-C47DBA9FC3F1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4727848" y="2773530"/>
            <a:ext cx="2952328" cy="209563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D2365DDE-5D9D-4A91-8D82-8DB04562A37E}"/>
              </a:ext>
            </a:extLst>
          </p:cNvPr>
          <p:cNvSpPr txBox="1"/>
          <p:nvPr/>
        </p:nvSpPr>
        <p:spPr>
          <a:xfrm>
            <a:off x="5663952" y="3885009"/>
            <a:ext cx="718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Apply</a:t>
            </a:r>
            <a:endParaRPr kumimoji="1" lang="ja-JP" altLang="en-US" dirty="0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247EF082-9D11-410C-91E0-37F8B8C73809}"/>
              </a:ext>
            </a:extLst>
          </p:cNvPr>
          <p:cNvSpPr txBox="1"/>
          <p:nvPr/>
        </p:nvSpPr>
        <p:spPr>
          <a:xfrm>
            <a:off x="1127448" y="3162620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Active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6ADD633-0174-45B6-A351-EA29C6DF05D6}"/>
              </a:ext>
            </a:extLst>
          </p:cNvPr>
          <p:cNvSpPr txBox="1"/>
          <p:nvPr/>
        </p:nvSpPr>
        <p:spPr>
          <a:xfrm>
            <a:off x="10251572" y="5349168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Active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730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1668</TotalTime>
  <Words>755</Words>
  <Application>Microsoft Office PowerPoint</Application>
  <PresentationFormat>ワイド画面</PresentationFormat>
  <Paragraphs>83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9" baseType="lpstr">
      <vt:lpstr>ＭＳ ゴシック</vt:lpstr>
      <vt:lpstr>ＭＳ 明朝</vt:lpstr>
      <vt:lpstr>游ゴシック</vt:lpstr>
      <vt:lpstr>游ゴシック Light</vt:lpstr>
      <vt:lpstr>Arial</vt:lpstr>
      <vt:lpstr>Calibri</vt:lpstr>
      <vt:lpstr>Calibri Light</vt:lpstr>
      <vt:lpstr>Times New Roman</vt:lpstr>
      <vt:lpstr>Office Theme</vt:lpstr>
      <vt:lpstr>On search space configuration for cross-carrier scheduling</vt:lpstr>
      <vt:lpstr>Background</vt:lpstr>
      <vt:lpstr>Background</vt:lpstr>
      <vt:lpstr>Proposals</vt:lpstr>
      <vt:lpstr>Proposals</vt:lpstr>
      <vt:lpstr>PowerPoint プレゼンテーション</vt:lpstr>
      <vt:lpstr>Solution 1-1</vt:lpstr>
      <vt:lpstr>Solution 1-1</vt:lpstr>
      <vt:lpstr>Solution 1-2</vt:lpstr>
      <vt:lpstr>Clarified solution 2-A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94</cp:revision>
  <dcterms:created xsi:type="dcterms:W3CDTF">2018-02-28T17:03:59Z</dcterms:created>
  <dcterms:modified xsi:type="dcterms:W3CDTF">2018-11-14T01:39:23Z</dcterms:modified>
</cp:coreProperties>
</file>