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70" r:id="rId3"/>
    <p:sldId id="277" r:id="rId4"/>
    <p:sldId id="278" r:id="rId5"/>
    <p:sldId id="280" r:id="rId6"/>
    <p:sldId id="279" r:id="rId7"/>
    <p:sldId id="271" r:id="rId8"/>
    <p:sldId id="276" r:id="rId9"/>
    <p:sldId id="281" r:id="rId10"/>
    <p:sldId id="272"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8" autoAdjust="0"/>
    <p:restoredTop sz="94660"/>
  </p:normalViewPr>
  <p:slideViewPr>
    <p:cSldViewPr>
      <p:cViewPr varScale="1">
        <p:scale>
          <a:sx n="66" d="100"/>
          <a:sy n="66" d="100"/>
        </p:scale>
        <p:origin x="1360"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D5DA50-539B-4826-B904-11F729324D54}" type="datetimeFigureOut">
              <a:rPr lang="en-US" smtClean="0"/>
              <a:t>11/13/2018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94E163-63AF-4D85-9086-EF0E02AAEB98}" type="slidenum">
              <a:rPr lang="en-US" smtClean="0"/>
              <a:t>‹#›</a:t>
            </a:fld>
            <a:endParaRPr lang="en-US"/>
          </a:p>
        </p:txBody>
      </p:sp>
    </p:spTree>
    <p:extLst>
      <p:ext uri="{BB962C8B-B14F-4D97-AF65-F5344CB8AC3E}">
        <p14:creationId xmlns:p14="http://schemas.microsoft.com/office/powerpoint/2010/main" val="818758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4E163-63AF-4D85-9086-EF0E02AAEB98}" type="slidenum">
              <a:rPr lang="en-US" smtClean="0"/>
              <a:t>8</a:t>
            </a:fld>
            <a:endParaRPr lang="en-US"/>
          </a:p>
        </p:txBody>
      </p:sp>
    </p:spTree>
    <p:extLst>
      <p:ext uri="{BB962C8B-B14F-4D97-AF65-F5344CB8AC3E}">
        <p14:creationId xmlns:p14="http://schemas.microsoft.com/office/powerpoint/2010/main" val="1430366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94E163-63AF-4D85-9086-EF0E02AAEB98}" type="slidenum">
              <a:rPr lang="en-US" smtClean="0"/>
              <a:t>10</a:t>
            </a:fld>
            <a:endParaRPr lang="en-US"/>
          </a:p>
        </p:txBody>
      </p:sp>
    </p:spTree>
    <p:extLst>
      <p:ext uri="{BB962C8B-B14F-4D97-AF65-F5344CB8AC3E}">
        <p14:creationId xmlns:p14="http://schemas.microsoft.com/office/powerpoint/2010/main" val="4067131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2018/11/13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2018/11/13</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dirty="0" smtClean="0"/>
              <a:t>WF </a:t>
            </a:r>
            <a:r>
              <a:rPr lang="en-US" altLang="ja-JP" dirty="0"/>
              <a:t>on </a:t>
            </a:r>
            <a:r>
              <a:rPr lang="en-US" altLang="ja-JP" dirty="0" smtClean="0"/>
              <a:t>preamble or initial signal for NR-Unlicensed</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solidFill>
                  <a:schemeClr val="tx1"/>
                </a:solidFill>
              </a:rPr>
              <a:t>Broadcom, Cisco, Orange,..</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t>3GPP TSG RAN WG1 Meeting </a:t>
            </a:r>
            <a:r>
              <a:rPr lang="en-US" altLang="ja-JP" b="1" dirty="0" smtClean="0"/>
              <a:t>#95</a:t>
            </a:r>
            <a:r>
              <a:rPr lang="en-US" altLang="ja-JP" b="1" dirty="0"/>
              <a:t>	R1- </a:t>
            </a:r>
            <a:r>
              <a:rPr lang="en-US" altLang="ja-JP" b="1" dirty="0" smtClean="0"/>
              <a:t>1813995</a:t>
            </a:r>
            <a:endParaRPr lang="ja-JP" altLang="ja-JP" b="1" dirty="0">
              <a:solidFill>
                <a:srgbClr val="FF0000"/>
              </a:solidFill>
            </a:endParaRPr>
          </a:p>
          <a:p>
            <a:r>
              <a:rPr lang="en-US" altLang="ja-JP" b="1" dirty="0"/>
              <a:t>Spokane, USA, November 12th – 16th, 2018</a:t>
            </a:r>
            <a:endParaRPr lang="ko-KR" altLang="ko-KR" dirty="0">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 </a:t>
            </a:r>
            <a:r>
              <a:rPr lang="en-US" altLang="ko-KR" dirty="0" smtClean="0">
                <a:latin typeface="Calibri" pitchFamily="34" charset="0"/>
              </a:rPr>
              <a:t>7.2.2.3.1</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References</a:t>
            </a:r>
            <a:endParaRPr lang="zh-CN" altLang="en-US" dirty="0"/>
          </a:p>
        </p:txBody>
      </p:sp>
      <p:sp>
        <p:nvSpPr>
          <p:cNvPr id="3" name="内容占位符 2"/>
          <p:cNvSpPr>
            <a:spLocks noGrp="1"/>
          </p:cNvSpPr>
          <p:nvPr>
            <p:ph idx="1"/>
          </p:nvPr>
        </p:nvSpPr>
        <p:spPr>
          <a:xfrm>
            <a:off x="395536" y="908136"/>
            <a:ext cx="8229600" cy="5616624"/>
          </a:xfrm>
        </p:spPr>
        <p:txBody>
          <a:bodyPr>
            <a:normAutofit/>
          </a:bodyPr>
          <a:lstStyle/>
          <a:p>
            <a:pPr lvl="0" algn="just">
              <a:spcBef>
                <a:spcPts val="0"/>
              </a:spcBef>
              <a:spcAft>
                <a:spcPts val="900"/>
              </a:spcAft>
              <a:buFont typeface="+mj-lt"/>
              <a:buAutoNum type="arabicParenR"/>
            </a:pPr>
            <a:r>
              <a:rPr lang="en-US" sz="1800" dirty="0" smtClean="0">
                <a:ea typeface="MS Mincho"/>
              </a:rPr>
              <a:t>R1-1810694 </a:t>
            </a:r>
            <a:r>
              <a:rPr lang="en-US" sz="1800" dirty="0">
                <a:ea typeface="MS Mincho"/>
              </a:rPr>
              <a:t>“Enhancements for NR-U Channel Access Procedures”, AT&amp;T</a:t>
            </a:r>
            <a:endParaRPr lang="en-US" sz="1800" dirty="0">
              <a:ea typeface="Times New Roman" panose="02020603050405020304" pitchFamily="18" charset="0"/>
            </a:endParaRPr>
          </a:p>
          <a:p>
            <a:pPr lvl="0" algn="just">
              <a:spcBef>
                <a:spcPts val="0"/>
              </a:spcBef>
              <a:spcAft>
                <a:spcPts val="900"/>
              </a:spcAft>
              <a:buFont typeface="+mj-lt"/>
              <a:buAutoNum type="arabicParenR"/>
            </a:pPr>
            <a:r>
              <a:rPr lang="en-US" sz="1800" dirty="0" smtClean="0">
                <a:ea typeface="MS Mincho"/>
              </a:rPr>
              <a:t>R1-1811120 </a:t>
            </a:r>
            <a:r>
              <a:rPr lang="en-US" sz="1800" dirty="0">
                <a:ea typeface="MS Mincho"/>
              </a:rPr>
              <a:t>“On DL Signals and Channels for NR-U”, Apple Inc.</a:t>
            </a:r>
            <a:endParaRPr lang="en-US" sz="1800" dirty="0">
              <a:ea typeface="Times New Roman" panose="02020603050405020304" pitchFamily="18" charset="0"/>
            </a:endParaRPr>
          </a:p>
          <a:p>
            <a:pPr lvl="0" algn="just">
              <a:spcBef>
                <a:spcPts val="0"/>
              </a:spcBef>
              <a:spcAft>
                <a:spcPts val="900"/>
              </a:spcAft>
              <a:buFont typeface="+mj-lt"/>
              <a:buAutoNum type="arabicParenR"/>
            </a:pPr>
            <a:r>
              <a:rPr lang="en-US" sz="1800" dirty="0">
                <a:ea typeface="MS Mincho"/>
              </a:rPr>
              <a:t>R1-1810764 “Enhancements to NR DL signals and channels for unlicensed operation”,   Intel </a:t>
            </a:r>
            <a:r>
              <a:rPr lang="en-US" sz="1800" dirty="0" smtClean="0">
                <a:ea typeface="MS Mincho"/>
              </a:rPr>
              <a:t>Corporation</a:t>
            </a:r>
          </a:p>
          <a:p>
            <a:pPr lvl="0" algn="just">
              <a:spcBef>
                <a:spcPts val="0"/>
              </a:spcBef>
              <a:spcAft>
                <a:spcPts val="900"/>
              </a:spcAft>
              <a:buFont typeface="+mj-lt"/>
              <a:buAutoNum type="arabicParenR"/>
            </a:pPr>
            <a:r>
              <a:rPr lang="en-US" sz="1800" dirty="0">
                <a:ea typeface="Times New Roman" panose="02020603050405020304" pitchFamily="18" charset="0"/>
              </a:rPr>
              <a:t>DL Channels and Signals for </a:t>
            </a:r>
            <a:r>
              <a:rPr lang="en-US" sz="1800" dirty="0" smtClean="0">
                <a:ea typeface="Times New Roman" panose="02020603050405020304" pitchFamily="18" charset="0"/>
              </a:rPr>
              <a:t>NR-U, </a:t>
            </a:r>
            <a:r>
              <a:rPr lang="en-US" sz="1800" dirty="0" err="1" smtClean="0">
                <a:ea typeface="Times New Roman" panose="02020603050405020304" pitchFamily="18" charset="0"/>
              </a:rPr>
              <a:t>CableLabs</a:t>
            </a:r>
            <a:endParaRPr lang="en-US" sz="1800" dirty="0" smtClean="0">
              <a:ea typeface="Times New Roman" panose="02020603050405020304" pitchFamily="18" charset="0"/>
            </a:endParaRPr>
          </a:p>
          <a:p>
            <a:pPr algn="just">
              <a:spcBef>
                <a:spcPts val="0"/>
              </a:spcBef>
              <a:spcAft>
                <a:spcPts val="900"/>
              </a:spcAft>
              <a:buFont typeface="+mj-lt"/>
              <a:buAutoNum type="arabicParenR"/>
            </a:pPr>
            <a:r>
              <a:rPr lang="en-US" sz="1800" dirty="0">
                <a:ea typeface="MS Mincho"/>
              </a:rPr>
              <a:t>R1-1811460 “Evaluation of NR-U – Wi-Fi coexistence in the NR-U Indoor Sub 7GHz topology”, </a:t>
            </a:r>
            <a:r>
              <a:rPr lang="en-US" sz="1800" dirty="0" smtClean="0">
                <a:ea typeface="MS Mincho"/>
              </a:rPr>
              <a:t>Broadcom</a:t>
            </a:r>
          </a:p>
          <a:p>
            <a:pPr algn="just">
              <a:spcBef>
                <a:spcPts val="0"/>
              </a:spcBef>
              <a:spcAft>
                <a:spcPts val="900"/>
              </a:spcAft>
              <a:buFont typeface="+mj-lt"/>
              <a:buAutoNum type="arabicParenR"/>
            </a:pPr>
            <a:r>
              <a:rPr lang="en-US" sz="1800" dirty="0" smtClean="0">
                <a:ea typeface="MS Mincho"/>
              </a:rPr>
              <a:t>R1-1813567 </a:t>
            </a:r>
            <a:r>
              <a:rPr lang="en-US" sz="1800" dirty="0">
                <a:ea typeface="MS Mincho"/>
              </a:rPr>
              <a:t>“Preamble/initial signal for NR-Unlicensed”, </a:t>
            </a:r>
            <a:r>
              <a:rPr lang="en-US" sz="1800" dirty="0" smtClean="0">
                <a:ea typeface="MS Mincho"/>
              </a:rPr>
              <a:t>Broadcom</a:t>
            </a:r>
            <a:endParaRPr lang="en-US" sz="1800" dirty="0">
              <a:ea typeface="Times New Roman" panose="02020603050405020304" pitchFamily="18" charset="0"/>
            </a:endParaRPr>
          </a:p>
          <a:p>
            <a:pPr lvl="0" algn="just">
              <a:spcBef>
                <a:spcPts val="0"/>
              </a:spcBef>
              <a:spcAft>
                <a:spcPts val="900"/>
              </a:spcAft>
              <a:buFont typeface="+mj-lt"/>
              <a:buAutoNum type="arabicParenR"/>
            </a:pPr>
            <a:r>
              <a:rPr lang="en-US" sz="1800" dirty="0" smtClean="0">
                <a:ea typeface="MS Mincho"/>
              </a:rPr>
              <a:t>R1-162853 </a:t>
            </a:r>
            <a:r>
              <a:rPr lang="en-US" sz="1800" dirty="0">
                <a:ea typeface="MS Mincho"/>
              </a:rPr>
              <a:t>“Discussion on slot misalignment between LAA and Wi-Fi”, </a:t>
            </a:r>
            <a:r>
              <a:rPr lang="en-US" sz="1800" dirty="0" smtClean="0">
                <a:ea typeface="MS Mincho"/>
              </a:rPr>
              <a:t>Broadcom</a:t>
            </a:r>
          </a:p>
          <a:p>
            <a:pPr algn="just">
              <a:spcBef>
                <a:spcPts val="0"/>
              </a:spcBef>
              <a:spcAft>
                <a:spcPts val="900"/>
              </a:spcAft>
              <a:buFont typeface="+mj-lt"/>
              <a:buAutoNum type="arabicParenR"/>
            </a:pPr>
            <a:r>
              <a:rPr lang="en-US" sz="1800" dirty="0">
                <a:ea typeface="MS Mincho"/>
              </a:rPr>
              <a:t>R1-1811814 “On the use of a preamble for NR-U”, </a:t>
            </a:r>
            <a:r>
              <a:rPr lang="en-US" sz="1800" dirty="0" smtClean="0">
                <a:ea typeface="MS Mincho"/>
              </a:rPr>
              <a:t>Ericsson</a:t>
            </a:r>
          </a:p>
          <a:p>
            <a:pPr lvl="0" algn="just">
              <a:spcBef>
                <a:spcPts val="0"/>
              </a:spcBef>
              <a:spcAft>
                <a:spcPts val="900"/>
              </a:spcAft>
              <a:buFont typeface="+mj-lt"/>
              <a:buAutoNum type="arabicParenR"/>
            </a:pPr>
            <a:endParaRPr lang="en-US" sz="1800" dirty="0">
              <a:latin typeface="Times New Roman" panose="02020603050405020304" pitchFamily="18" charset="0"/>
              <a:ea typeface="Times New Roman" panose="02020603050405020304" pitchFamily="18" charset="0"/>
            </a:endParaRPr>
          </a:p>
          <a:p>
            <a:endParaRPr lang="en-US" altLang="zh-CN" sz="2000" dirty="0" smtClean="0"/>
          </a:p>
          <a:p>
            <a:endParaRPr lang="en-US" altLang="zh-CN" sz="2000" dirty="0" smtClean="0"/>
          </a:p>
        </p:txBody>
      </p:sp>
    </p:spTree>
    <p:extLst>
      <p:ext uri="{BB962C8B-B14F-4D97-AF65-F5344CB8AC3E}">
        <p14:creationId xmlns:p14="http://schemas.microsoft.com/office/powerpoint/2010/main" val="29394987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Autofit/>
          </a:bodyPr>
          <a:lstStyle/>
          <a:p>
            <a:r>
              <a:rPr lang="en-US" sz="2800" dirty="0" smtClean="0"/>
              <a:t>Background</a:t>
            </a:r>
            <a:endParaRPr lang="en-US" sz="2800" dirty="0"/>
          </a:p>
        </p:txBody>
      </p:sp>
      <p:sp>
        <p:nvSpPr>
          <p:cNvPr id="3" name="Content Placeholder 2"/>
          <p:cNvSpPr>
            <a:spLocks noGrp="1"/>
          </p:cNvSpPr>
          <p:nvPr>
            <p:ph idx="1"/>
          </p:nvPr>
        </p:nvSpPr>
        <p:spPr>
          <a:xfrm>
            <a:off x="457200" y="476672"/>
            <a:ext cx="8229600" cy="5073427"/>
          </a:xfrm>
        </p:spPr>
        <p:txBody>
          <a:bodyPr>
            <a:normAutofit/>
          </a:bodyPr>
          <a:lstStyle/>
          <a:p>
            <a:pPr lvl="0" algn="just"/>
            <a:endParaRPr lang="en-US" sz="2000" dirty="0" smtClean="0"/>
          </a:p>
          <a:p>
            <a:pPr lvl="0" algn="just"/>
            <a:r>
              <a:rPr lang="en-US" sz="2000" dirty="0" smtClean="0"/>
              <a:t>In RAN1 #93, it was agreed to investigate an initial signal for NR-Unlicensed (NR-U) that can be detected with low complexity, and which among other things can provide benefits with respect to power saving and improved coexistence with other technologies.</a:t>
            </a:r>
          </a:p>
          <a:p>
            <a:pPr algn="just"/>
            <a:r>
              <a:rPr lang="en-US" sz="2000" dirty="0"/>
              <a:t>In subsequent RAN1 meetings #94 and #</a:t>
            </a:r>
            <a:r>
              <a:rPr lang="en-US" sz="2000" dirty="0" smtClean="0"/>
              <a:t>94bis, the use of a preamble based on the 802.11 preamble was discussed extensively as one </a:t>
            </a:r>
            <a:r>
              <a:rPr lang="en-US" sz="2000" dirty="0"/>
              <a:t>of the candidates for the initial </a:t>
            </a:r>
            <a:r>
              <a:rPr lang="en-US" sz="2000" dirty="0" smtClean="0"/>
              <a:t>signal.</a:t>
            </a:r>
          </a:p>
          <a:p>
            <a:pPr algn="just"/>
            <a:r>
              <a:rPr lang="en-GB" sz="2000" dirty="0" smtClean="0"/>
              <a:t>Many companies presented theoretical arguments and simulation results in support of the benefits of using the 802.11 preamble [1], [2], [3], [4], [5], [6].</a:t>
            </a:r>
            <a:endParaRPr lang="en-US" sz="2000" dirty="0"/>
          </a:p>
        </p:txBody>
      </p:sp>
    </p:spTree>
    <p:extLst>
      <p:ext uri="{BB962C8B-B14F-4D97-AF65-F5344CB8AC3E}">
        <p14:creationId xmlns:p14="http://schemas.microsoft.com/office/powerpoint/2010/main" val="1080361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Autofit/>
          </a:bodyPr>
          <a:lstStyle/>
          <a:p>
            <a:r>
              <a:rPr lang="en-US" sz="2800" dirty="0" smtClean="0"/>
              <a:t>Introduction</a:t>
            </a:r>
            <a:endParaRPr lang="en-US" sz="2800" dirty="0"/>
          </a:p>
        </p:txBody>
      </p:sp>
      <p:sp>
        <p:nvSpPr>
          <p:cNvPr id="3" name="Content Placeholder 2"/>
          <p:cNvSpPr>
            <a:spLocks noGrp="1"/>
          </p:cNvSpPr>
          <p:nvPr>
            <p:ph idx="1"/>
          </p:nvPr>
        </p:nvSpPr>
        <p:spPr>
          <a:xfrm>
            <a:off x="457200" y="764704"/>
            <a:ext cx="8229600" cy="5073427"/>
          </a:xfrm>
        </p:spPr>
        <p:txBody>
          <a:bodyPr>
            <a:normAutofit/>
          </a:bodyPr>
          <a:lstStyle/>
          <a:p>
            <a:pPr marL="0" indent="0" algn="just">
              <a:buNone/>
            </a:pPr>
            <a:r>
              <a:rPr lang="en-US" sz="2000" dirty="0"/>
              <a:t>This presentation discusses the </a:t>
            </a:r>
            <a:r>
              <a:rPr lang="en-US" sz="2000" dirty="0" smtClean="0"/>
              <a:t>following</a:t>
            </a:r>
            <a:r>
              <a:rPr lang="en-GB" sz="2000" dirty="0" smtClean="0"/>
              <a:t> benefits of adopting a preamble based on the 802.11 preamble:</a:t>
            </a:r>
          </a:p>
          <a:p>
            <a:pPr algn="just"/>
            <a:r>
              <a:rPr lang="en-GB" sz="2000" dirty="0" smtClean="0"/>
              <a:t>Channel sensing fairness</a:t>
            </a:r>
          </a:p>
          <a:p>
            <a:pPr lvl="1" algn="just"/>
            <a:r>
              <a:rPr lang="en-GB" sz="1900" dirty="0" smtClean="0"/>
              <a:t>Similar channel sensing mechanism between NR-U and Wi-Fi including use of the same detection thresholds.</a:t>
            </a:r>
          </a:p>
          <a:p>
            <a:pPr lvl="1" algn="just"/>
            <a:r>
              <a:rPr lang="en-US" sz="1900" dirty="0" smtClean="0"/>
              <a:t>More accurate channel sensing due to </a:t>
            </a:r>
            <a:r>
              <a:rPr lang="en-US" sz="1900" dirty="0"/>
              <a:t>a</a:t>
            </a:r>
            <a:r>
              <a:rPr lang="en-US" sz="1900" dirty="0" smtClean="0"/>
              <a:t>lignment between NR-U and Wi-Fi sensing slots.</a:t>
            </a:r>
          </a:p>
          <a:p>
            <a:pPr algn="just"/>
            <a:r>
              <a:rPr lang="en-US" sz="2000" dirty="0" smtClean="0"/>
              <a:t>Flexibility to use tunable thresholds with tradeoffs between spectral efficiency, latency and fairness.</a:t>
            </a:r>
            <a:endParaRPr lang="en-US" sz="2000" dirty="0"/>
          </a:p>
          <a:p>
            <a:pPr algn="just"/>
            <a:r>
              <a:rPr lang="en-US" sz="2000" dirty="0"/>
              <a:t>Power s</a:t>
            </a:r>
            <a:r>
              <a:rPr lang="en-US" sz="2000" dirty="0" smtClean="0"/>
              <a:t>aving</a:t>
            </a:r>
          </a:p>
          <a:p>
            <a:pPr algn="just"/>
            <a:r>
              <a:rPr lang="en-US" sz="2000" dirty="0" smtClean="0"/>
              <a:t>RRM and other benefits</a:t>
            </a:r>
            <a:endParaRPr lang="en-US" sz="2000" dirty="0"/>
          </a:p>
        </p:txBody>
      </p:sp>
    </p:spTree>
    <p:extLst>
      <p:ext uri="{BB962C8B-B14F-4D97-AF65-F5344CB8AC3E}">
        <p14:creationId xmlns:p14="http://schemas.microsoft.com/office/powerpoint/2010/main" val="3940335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Autofit/>
          </a:bodyPr>
          <a:lstStyle/>
          <a:p>
            <a:pPr lvl="0"/>
            <a:r>
              <a:rPr lang="en-US" sz="2800" dirty="0"/>
              <a:t>F</a:t>
            </a:r>
            <a:r>
              <a:rPr lang="en-US" sz="2800" dirty="0" smtClean="0"/>
              <a:t>airness </a:t>
            </a:r>
            <a:r>
              <a:rPr lang="en-US" sz="2800" dirty="0"/>
              <a:t>of channel </a:t>
            </a:r>
            <a:r>
              <a:rPr lang="en-US" sz="2800" dirty="0" smtClean="0"/>
              <a:t>access</a:t>
            </a:r>
            <a:endParaRPr lang="en-US" sz="2800" dirty="0"/>
          </a:p>
        </p:txBody>
      </p:sp>
      <p:sp>
        <p:nvSpPr>
          <p:cNvPr id="3" name="Content Placeholder 2"/>
          <p:cNvSpPr>
            <a:spLocks noGrp="1"/>
          </p:cNvSpPr>
          <p:nvPr>
            <p:ph idx="1"/>
          </p:nvPr>
        </p:nvSpPr>
        <p:spPr>
          <a:xfrm>
            <a:off x="179512" y="404664"/>
            <a:ext cx="8712968" cy="6048672"/>
          </a:xfrm>
        </p:spPr>
        <p:txBody>
          <a:bodyPr>
            <a:normAutofit/>
          </a:bodyPr>
          <a:lstStyle/>
          <a:p>
            <a:pPr marL="0" lvl="0" indent="0" algn="just">
              <a:buNone/>
            </a:pPr>
            <a:endParaRPr lang="en-US" sz="2200" u="sng" dirty="0" smtClean="0"/>
          </a:p>
          <a:p>
            <a:pPr algn="just"/>
            <a:r>
              <a:rPr lang="en-US" sz="2000" dirty="0" smtClean="0"/>
              <a:t>NR-U and Wi-Fi can use the same detection mechanism and thresholds for deferring to each other, a Preamble Detection (PD) threshold at -82dBm and an Energy Detection (ED) threshold at -62dBm. </a:t>
            </a:r>
          </a:p>
          <a:p>
            <a:pPr algn="just"/>
            <a:r>
              <a:rPr lang="en-US" sz="2000" dirty="0"/>
              <a:t>E</a:t>
            </a:r>
            <a:r>
              <a:rPr lang="en-US" sz="2000" dirty="0" smtClean="0"/>
              <a:t>quivalence of the sensing mechanism will ensure fairness between NR-U and Wi-Fi and alleviate coexistence concerns. </a:t>
            </a:r>
          </a:p>
          <a:p>
            <a:pPr lvl="1" algn="just"/>
            <a:r>
              <a:rPr lang="en-US" sz="1800" dirty="0" smtClean="0"/>
              <a:t>This can in turn simplify NR-U standardization (lesser time spent on design of channel access, coexistence tests etc.)</a:t>
            </a:r>
          </a:p>
          <a:p>
            <a:pPr algn="just"/>
            <a:r>
              <a:rPr lang="en-US" sz="2000" dirty="0" smtClean="0"/>
              <a:t>On the contrary, if NR-U adopts only an ED based detection scheme, NR-U will defer to Wi-Fi and possibly other NR-U nodes at -72dBm, while Wi-Fi will defer to NR-U at -62dBm and other Wi-Fi nodes at (-82dBm, -62dBm).</a:t>
            </a:r>
          </a:p>
          <a:p>
            <a:pPr lvl="1" algn="just"/>
            <a:r>
              <a:rPr lang="en-US" sz="1800" dirty="0" smtClean="0"/>
              <a:t>This difference </a:t>
            </a:r>
            <a:r>
              <a:rPr lang="en-US" sz="1800" dirty="0"/>
              <a:t>makes coexistence sensitive to the </a:t>
            </a:r>
            <a:r>
              <a:rPr lang="en-US" sz="1800" dirty="0" smtClean="0"/>
              <a:t>relative distribution and SINRs of </a:t>
            </a:r>
            <a:r>
              <a:rPr lang="en-US" sz="1800" dirty="0"/>
              <a:t>NR-U and Wi-Fi </a:t>
            </a:r>
            <a:r>
              <a:rPr lang="en-US" sz="1800" dirty="0" smtClean="0"/>
              <a:t>nodes in a deployment; in some cases it can be fair, in </a:t>
            </a:r>
            <a:r>
              <a:rPr lang="en-US" sz="1800" dirty="0"/>
              <a:t>some cases it can harm Wi-Fi, in </a:t>
            </a:r>
            <a:r>
              <a:rPr lang="en-US" sz="1800" dirty="0" smtClean="0"/>
              <a:t>other </a:t>
            </a:r>
            <a:r>
              <a:rPr lang="en-US" sz="1800" dirty="0"/>
              <a:t>cases it can harm </a:t>
            </a:r>
            <a:r>
              <a:rPr lang="en-US" sz="1800" dirty="0" smtClean="0"/>
              <a:t>NR-U.</a:t>
            </a:r>
          </a:p>
          <a:p>
            <a:pPr lvl="1" algn="just"/>
            <a:r>
              <a:rPr lang="en-US" sz="1800" dirty="0" smtClean="0"/>
              <a:t>The coexistence problem becomes complex </a:t>
            </a:r>
            <a:endParaRPr lang="en-US" sz="1800" dirty="0"/>
          </a:p>
        </p:txBody>
      </p:sp>
    </p:spTree>
    <p:extLst>
      <p:ext uri="{BB962C8B-B14F-4D97-AF65-F5344CB8AC3E}">
        <p14:creationId xmlns:p14="http://schemas.microsoft.com/office/powerpoint/2010/main" val="2207447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784976" cy="504056"/>
          </a:xfrm>
        </p:spPr>
        <p:txBody>
          <a:bodyPr>
            <a:noAutofit/>
          </a:bodyPr>
          <a:lstStyle/>
          <a:p>
            <a:pPr lvl="0"/>
            <a:r>
              <a:rPr lang="en-US" sz="2800" dirty="0" smtClean="0"/>
              <a:t>Tradeoffs between spectral efficiency, latency and fairness</a:t>
            </a:r>
            <a:endParaRPr lang="en-US" sz="2800" dirty="0"/>
          </a:p>
        </p:txBody>
      </p:sp>
      <p:sp>
        <p:nvSpPr>
          <p:cNvPr id="3" name="Content Placeholder 2"/>
          <p:cNvSpPr>
            <a:spLocks noGrp="1"/>
          </p:cNvSpPr>
          <p:nvPr>
            <p:ph idx="1"/>
          </p:nvPr>
        </p:nvSpPr>
        <p:spPr>
          <a:xfrm>
            <a:off x="179512" y="764704"/>
            <a:ext cx="8712968" cy="6048672"/>
          </a:xfrm>
        </p:spPr>
        <p:txBody>
          <a:bodyPr>
            <a:normAutofit lnSpcReduction="10000"/>
          </a:bodyPr>
          <a:lstStyle/>
          <a:p>
            <a:pPr algn="just"/>
            <a:r>
              <a:rPr lang="en-US" sz="2000" dirty="0" smtClean="0"/>
              <a:t>A common preamble </a:t>
            </a:r>
            <a:r>
              <a:rPr lang="en-US" sz="2000" dirty="0"/>
              <a:t>allows </a:t>
            </a:r>
            <a:r>
              <a:rPr lang="en-US" sz="2000" dirty="0" smtClean="0"/>
              <a:t>a case-to-case tradeoff between spectral efficiency, latency and fairness by varying the PD threshold </a:t>
            </a:r>
            <a:r>
              <a:rPr lang="en-US" sz="2000" dirty="0"/>
              <a:t>dynamically based on </a:t>
            </a:r>
            <a:r>
              <a:rPr lang="en-US" sz="2000" dirty="0" smtClean="0"/>
              <a:t>information obtained from the preamble </a:t>
            </a:r>
            <a:endParaRPr lang="en-US" sz="2000" dirty="0"/>
          </a:p>
          <a:p>
            <a:pPr lvl="1" algn="just"/>
            <a:r>
              <a:rPr lang="en-US" sz="1800" dirty="0" smtClean="0"/>
              <a:t>The PD threshold </a:t>
            </a:r>
            <a:r>
              <a:rPr lang="en-US" sz="1800" dirty="0"/>
              <a:t>can be set low, much lower than -82dBm, even up to the minimum receive sensitivity of the device (say -92dBm and below), in order to protect weak links. </a:t>
            </a:r>
          </a:p>
          <a:p>
            <a:pPr lvl="1" algn="just"/>
            <a:r>
              <a:rPr lang="en-US" sz="1800" dirty="0"/>
              <a:t>The PD threshold can be set </a:t>
            </a:r>
            <a:r>
              <a:rPr lang="en-US" sz="1800" dirty="0" smtClean="0"/>
              <a:t>higher than -82dBm </a:t>
            </a:r>
            <a:r>
              <a:rPr lang="en-US" sz="1800" dirty="0"/>
              <a:t>in order to enable spatial reuse and increase spectral efficiency, if the transmissions are estimated not to degrade neighboring links.</a:t>
            </a:r>
          </a:p>
          <a:p>
            <a:pPr lvl="1" algn="just"/>
            <a:r>
              <a:rPr lang="en-US" sz="1800" dirty="0"/>
              <a:t>This tradeoff is already possible in </a:t>
            </a:r>
            <a:r>
              <a:rPr lang="en-US" sz="1800" dirty="0" smtClean="0"/>
              <a:t>802.11ax </a:t>
            </a:r>
            <a:r>
              <a:rPr lang="en-US" sz="1800" dirty="0"/>
              <a:t>with the assistance of </a:t>
            </a:r>
            <a:r>
              <a:rPr lang="en-US" sz="1800" dirty="0" smtClean="0"/>
              <a:t>additional </a:t>
            </a:r>
            <a:r>
              <a:rPr lang="en-US" sz="1800" dirty="0"/>
              <a:t>fields in the </a:t>
            </a:r>
            <a:r>
              <a:rPr lang="en-US" sz="1800" dirty="0" smtClean="0"/>
              <a:t>preamble </a:t>
            </a:r>
          </a:p>
          <a:p>
            <a:pPr marL="342900" lvl="1" indent="-342900" algn="just">
              <a:buFont typeface="Arial" panose="020B0604020202020204" pitchFamily="34" charset="0"/>
              <a:buChar char="•"/>
            </a:pPr>
            <a:r>
              <a:rPr lang="en-US" sz="2000" dirty="0" smtClean="0"/>
              <a:t>An ED-only scheme cannot be tuned in </a:t>
            </a:r>
            <a:r>
              <a:rPr lang="en-US" sz="2000" dirty="0"/>
              <a:t>this manner. </a:t>
            </a:r>
          </a:p>
          <a:p>
            <a:pPr lvl="1" algn="just"/>
            <a:r>
              <a:rPr lang="en-US" sz="1800" dirty="0"/>
              <a:t>An ED-only mechanism detects only energy and has no other information about neighboring transmissions that can enable threshold tuning based on operator policy and tradeoffs between spectral efficiency and fairness.</a:t>
            </a:r>
          </a:p>
          <a:p>
            <a:pPr lvl="1" algn="just"/>
            <a:r>
              <a:rPr lang="en-US" sz="1800" dirty="0"/>
              <a:t>It is </a:t>
            </a:r>
            <a:r>
              <a:rPr lang="en-US" sz="1800" dirty="0" smtClean="0"/>
              <a:t>not </a:t>
            </a:r>
            <a:r>
              <a:rPr lang="en-US" sz="1800" dirty="0"/>
              <a:t>feasible to set the ED threshold much lower than -72dBm.</a:t>
            </a:r>
          </a:p>
          <a:p>
            <a:pPr lvl="1" algn="just"/>
            <a:r>
              <a:rPr lang="en-US" sz="1800" dirty="0"/>
              <a:t>A low ED threshold can also lock out a device from accessing the channel in the presence of high noise floor. </a:t>
            </a:r>
          </a:p>
          <a:p>
            <a:pPr lvl="1" algn="just"/>
            <a:r>
              <a:rPr lang="en-US" sz="1800" dirty="0"/>
              <a:t>On the contrary, preamble detection looks for a </a:t>
            </a:r>
            <a:r>
              <a:rPr lang="en-US" sz="1800" dirty="0" smtClean="0"/>
              <a:t>known </a:t>
            </a:r>
            <a:r>
              <a:rPr lang="en-US" sz="1800" dirty="0"/>
              <a:t>signature which can be decoded in the presence of elevated noise and also contains additional information to enable more optimal channel access decisions.</a:t>
            </a:r>
          </a:p>
          <a:p>
            <a:pPr lvl="1" algn="just"/>
            <a:endParaRPr lang="en-US" sz="1800" dirty="0"/>
          </a:p>
        </p:txBody>
      </p:sp>
    </p:spTree>
    <p:extLst>
      <p:ext uri="{BB962C8B-B14F-4D97-AF65-F5344CB8AC3E}">
        <p14:creationId xmlns:p14="http://schemas.microsoft.com/office/powerpoint/2010/main" val="4051648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712968" cy="504056"/>
          </a:xfrm>
        </p:spPr>
        <p:txBody>
          <a:bodyPr>
            <a:noAutofit/>
          </a:bodyPr>
          <a:lstStyle/>
          <a:p>
            <a:pPr lvl="0"/>
            <a:r>
              <a:rPr lang="en-US" sz="2800" dirty="0"/>
              <a:t>Tradeoffs between spectral efficiency, latency and fairness</a:t>
            </a:r>
          </a:p>
        </p:txBody>
      </p:sp>
      <p:sp>
        <p:nvSpPr>
          <p:cNvPr id="3" name="Content Placeholder 2"/>
          <p:cNvSpPr>
            <a:spLocks noGrp="1"/>
          </p:cNvSpPr>
          <p:nvPr>
            <p:ph idx="1"/>
          </p:nvPr>
        </p:nvSpPr>
        <p:spPr>
          <a:xfrm>
            <a:off x="179512" y="908720"/>
            <a:ext cx="8712968" cy="6048672"/>
          </a:xfrm>
        </p:spPr>
        <p:txBody>
          <a:bodyPr>
            <a:normAutofit/>
          </a:bodyPr>
          <a:lstStyle/>
          <a:p>
            <a:pPr algn="just"/>
            <a:r>
              <a:rPr lang="en-US" sz="2000" dirty="0" smtClean="0"/>
              <a:t>Reduction in spectral efficiency due to misalignment of channel sensing slots</a:t>
            </a:r>
          </a:p>
          <a:p>
            <a:pPr lvl="1" algn="just"/>
            <a:r>
              <a:rPr lang="en-US" sz="1800" dirty="0"/>
              <a:t>An ED-only scheme will lead to misalignment of slot boundaries across NR-U and Wi-Fi. Lack of timing alignment can increase collisions and reduce spectral efficiency [7] </a:t>
            </a:r>
          </a:p>
          <a:p>
            <a:pPr algn="just"/>
            <a:r>
              <a:rPr lang="en-US" sz="2000" dirty="0" smtClean="0"/>
              <a:t>Use </a:t>
            </a:r>
            <a:r>
              <a:rPr lang="en-US" sz="2000" dirty="0"/>
              <a:t>of a common preamble between NR-U and Wi-Fi </a:t>
            </a:r>
            <a:r>
              <a:rPr lang="en-US" sz="2000" dirty="0" smtClean="0"/>
              <a:t>can yield </a:t>
            </a:r>
            <a:r>
              <a:rPr lang="en-US" sz="2000" dirty="0"/>
              <a:t>the best coexistence performance in terms of </a:t>
            </a:r>
            <a:r>
              <a:rPr lang="en-US" sz="2000" dirty="0" smtClean="0"/>
              <a:t>spectral </a:t>
            </a:r>
            <a:r>
              <a:rPr lang="en-US" sz="2000" dirty="0"/>
              <a:t>efficiency, latency and </a:t>
            </a:r>
            <a:r>
              <a:rPr lang="en-US" sz="2000" dirty="0" smtClean="0"/>
              <a:t>fairness [5].</a:t>
            </a:r>
          </a:p>
          <a:p>
            <a:pPr algn="just"/>
            <a:r>
              <a:rPr lang="en-US" sz="2000" dirty="0" smtClean="0"/>
              <a:t>The 802.11ax preamble has additional information like BSS color and TXOP duration which can further help in spatial reuse and coexistence.</a:t>
            </a:r>
            <a:endParaRPr lang="en-US" sz="2000" dirty="0"/>
          </a:p>
        </p:txBody>
      </p:sp>
    </p:spTree>
    <p:extLst>
      <p:ext uri="{BB962C8B-B14F-4D97-AF65-F5344CB8AC3E}">
        <p14:creationId xmlns:p14="http://schemas.microsoft.com/office/powerpoint/2010/main" val="1926656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rmAutofit fontScale="90000"/>
          </a:bodyPr>
          <a:lstStyle/>
          <a:p>
            <a:r>
              <a:rPr lang="en-US" sz="3600" dirty="0" smtClean="0"/>
              <a:t>Power saving due to a common preamble</a:t>
            </a:r>
            <a:endParaRPr lang="en-US" sz="3600" dirty="0"/>
          </a:p>
        </p:txBody>
      </p:sp>
      <p:sp>
        <p:nvSpPr>
          <p:cNvPr id="3" name="Content Placeholder 2"/>
          <p:cNvSpPr>
            <a:spLocks noGrp="1"/>
          </p:cNvSpPr>
          <p:nvPr>
            <p:ph idx="1"/>
          </p:nvPr>
        </p:nvSpPr>
        <p:spPr>
          <a:xfrm>
            <a:off x="457200" y="764704"/>
            <a:ext cx="8229600" cy="5073427"/>
          </a:xfrm>
        </p:spPr>
        <p:txBody>
          <a:bodyPr>
            <a:normAutofit/>
          </a:bodyPr>
          <a:lstStyle/>
          <a:p>
            <a:pPr algn="just"/>
            <a:r>
              <a:rPr lang="en-US" sz="2000" dirty="0" smtClean="0"/>
              <a:t>The </a:t>
            </a:r>
            <a:r>
              <a:rPr lang="en-US" sz="2000" dirty="0"/>
              <a:t>Wi-Fi preamble contains information about the duration of the current transmission. So, a device that is sensing the channel can read the duration of the current on-air transmission and transition to a low power mode till the end of the transmission. </a:t>
            </a:r>
            <a:endParaRPr lang="en-GB" sz="2000" dirty="0" smtClean="0"/>
          </a:p>
          <a:p>
            <a:pPr algn="just"/>
            <a:r>
              <a:rPr lang="en-GB" sz="2000" dirty="0" smtClean="0"/>
              <a:t>This enables </a:t>
            </a:r>
            <a:r>
              <a:rPr lang="en-GB" sz="2000" dirty="0"/>
              <a:t>up to ~50% power saving </a:t>
            </a:r>
            <a:r>
              <a:rPr lang="en-GB" sz="2000" dirty="0" smtClean="0"/>
              <a:t>in Wi-Fi even </a:t>
            </a:r>
            <a:r>
              <a:rPr lang="en-GB" sz="2000" dirty="0"/>
              <a:t>in a 2 device </a:t>
            </a:r>
            <a:r>
              <a:rPr lang="en-GB" sz="2000" dirty="0" smtClean="0"/>
              <a:t>network; it </a:t>
            </a:r>
            <a:r>
              <a:rPr lang="en-GB" sz="2000" dirty="0"/>
              <a:t>increases to ~80% </a:t>
            </a:r>
            <a:r>
              <a:rPr lang="en-GB" sz="2000" dirty="0" smtClean="0"/>
              <a:t>in a </a:t>
            </a:r>
            <a:r>
              <a:rPr lang="en-GB" sz="2000" dirty="0"/>
              <a:t>10 </a:t>
            </a:r>
            <a:r>
              <a:rPr lang="en-GB" sz="2000" dirty="0" smtClean="0"/>
              <a:t>device network as shown by lab tests in [6].</a:t>
            </a:r>
          </a:p>
          <a:p>
            <a:pPr algn="just"/>
            <a:r>
              <a:rPr lang="en-GB" sz="2000" dirty="0"/>
              <a:t>P</a:t>
            </a:r>
            <a:r>
              <a:rPr lang="en-GB" sz="2000" dirty="0" smtClean="0"/>
              <a:t>ower saving is possible even for an NR-U UE [6] </a:t>
            </a:r>
            <a:endParaRPr lang="en-US" sz="2000" dirty="0"/>
          </a:p>
          <a:p>
            <a:pPr algn="just"/>
            <a:r>
              <a:rPr lang="en-GB" sz="2000" dirty="0"/>
              <a:t>The power saving will be higher in a dense network with larger number of devices that contend simultaneously for channel access.</a:t>
            </a:r>
            <a:endParaRPr lang="en-GB" sz="2000" dirty="0" smtClean="0"/>
          </a:p>
          <a:p>
            <a:pPr algn="just"/>
            <a:r>
              <a:rPr lang="en-GB" sz="2000" dirty="0" smtClean="0"/>
              <a:t>It has been argued in [8] that sleep on preamble detection in Wi-Fi incurs an additional cost in terms of longer channel sensing and hence lower channel access opportunity. </a:t>
            </a:r>
          </a:p>
          <a:p>
            <a:pPr lvl="1" algn="just"/>
            <a:r>
              <a:rPr lang="en-GB" sz="1800" dirty="0"/>
              <a:t>This is based on an incorrect interpretation of the 802.11 specification and there is no such additional cost.</a:t>
            </a:r>
          </a:p>
        </p:txBody>
      </p:sp>
    </p:spTree>
    <p:extLst>
      <p:ext uri="{BB962C8B-B14F-4D97-AF65-F5344CB8AC3E}">
        <p14:creationId xmlns:p14="http://schemas.microsoft.com/office/powerpoint/2010/main" val="2332340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rmAutofit fontScale="90000"/>
          </a:bodyPr>
          <a:lstStyle/>
          <a:p>
            <a:r>
              <a:rPr lang="en-US" sz="3600" dirty="0" smtClean="0"/>
              <a:t>Other benefits of a </a:t>
            </a:r>
            <a:r>
              <a:rPr lang="en-US" sz="3600" dirty="0"/>
              <a:t>common preamble</a:t>
            </a:r>
          </a:p>
        </p:txBody>
      </p:sp>
      <p:sp>
        <p:nvSpPr>
          <p:cNvPr id="3" name="Content Placeholder 2"/>
          <p:cNvSpPr>
            <a:spLocks noGrp="1"/>
          </p:cNvSpPr>
          <p:nvPr>
            <p:ph idx="1"/>
          </p:nvPr>
        </p:nvSpPr>
        <p:spPr>
          <a:xfrm>
            <a:off x="457200" y="548680"/>
            <a:ext cx="8229600" cy="5073427"/>
          </a:xfrm>
        </p:spPr>
        <p:txBody>
          <a:bodyPr>
            <a:normAutofit/>
          </a:bodyPr>
          <a:lstStyle/>
          <a:p>
            <a:pPr marL="0" lvl="0" indent="0" algn="just">
              <a:buNone/>
            </a:pPr>
            <a:endParaRPr lang="en-US" sz="2000" dirty="0" smtClean="0"/>
          </a:p>
          <a:p>
            <a:pPr algn="just"/>
            <a:r>
              <a:rPr lang="en-US" sz="2000" dirty="0" smtClean="0"/>
              <a:t>Efficient </a:t>
            </a:r>
            <a:r>
              <a:rPr lang="en-US" sz="2000" dirty="0"/>
              <a:t>use of the "non-channel access" </a:t>
            </a:r>
            <a:r>
              <a:rPr lang="en-US" sz="2000" dirty="0" smtClean="0"/>
              <a:t>time: Reading </a:t>
            </a:r>
            <a:r>
              <a:rPr lang="en-US" sz="2000" dirty="0"/>
              <a:t>the duration information from the preamble can be used for improving the efficiency of NR-U/Wi-Fi networks. </a:t>
            </a:r>
            <a:endParaRPr lang="en-US" sz="2000" dirty="0" smtClean="0"/>
          </a:p>
          <a:p>
            <a:pPr lvl="1" algn="just"/>
            <a:r>
              <a:rPr lang="en-US" sz="1800" dirty="0"/>
              <a:t>For example, a device can tune the RF away from the current channel and do inter frequency measurements for RRM when it decodes the duration of the current transmission and realizes that the channel would be busy for a given duration. This can enable measurements in naturally occurring "gaps" when the channel is known to be busy, without requiring additional measurement gaps</a:t>
            </a:r>
            <a:r>
              <a:rPr lang="en-US" sz="1800" dirty="0" smtClean="0"/>
              <a:t>.</a:t>
            </a:r>
            <a:endParaRPr lang="en-US" sz="1800" dirty="0"/>
          </a:p>
        </p:txBody>
      </p:sp>
    </p:spTree>
    <p:extLst>
      <p:ext uri="{BB962C8B-B14F-4D97-AF65-F5344CB8AC3E}">
        <p14:creationId xmlns:p14="http://schemas.microsoft.com/office/powerpoint/2010/main" val="13415069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Proposals</a:t>
            </a:r>
            <a:endParaRPr lang="zh-CN" altLang="en-US" dirty="0"/>
          </a:p>
        </p:txBody>
      </p:sp>
      <p:sp>
        <p:nvSpPr>
          <p:cNvPr id="3" name="内容占位符 2"/>
          <p:cNvSpPr>
            <a:spLocks noGrp="1"/>
          </p:cNvSpPr>
          <p:nvPr>
            <p:ph idx="1"/>
          </p:nvPr>
        </p:nvSpPr>
        <p:spPr>
          <a:xfrm>
            <a:off x="457200" y="908720"/>
            <a:ext cx="8229600" cy="5217443"/>
          </a:xfrm>
        </p:spPr>
        <p:txBody>
          <a:bodyPr>
            <a:normAutofit/>
          </a:bodyPr>
          <a:lstStyle/>
          <a:p>
            <a:pPr marL="0" indent="0">
              <a:buNone/>
            </a:pPr>
            <a:r>
              <a:rPr lang="en-US" sz="2000" dirty="0" smtClean="0"/>
              <a:t>In view of the aforementioned benefits, we propose the following:</a:t>
            </a:r>
          </a:p>
          <a:p>
            <a:pPr marL="0" indent="0">
              <a:buNone/>
            </a:pPr>
            <a:r>
              <a:rPr lang="en-US" sz="2000" b="1" dirty="0" smtClean="0"/>
              <a:t>Proposal</a:t>
            </a:r>
            <a:endParaRPr lang="en-US" sz="2000" b="1" dirty="0"/>
          </a:p>
          <a:p>
            <a:pPr lvl="0"/>
            <a:r>
              <a:rPr lang="en-US" sz="2000" dirty="0" smtClean="0"/>
              <a:t>For </a:t>
            </a:r>
            <a:r>
              <a:rPr lang="en-US" sz="2000" dirty="0"/>
              <a:t>5 GHz band, NR-U shall consider the following options for channel sensing </a:t>
            </a:r>
            <a:r>
              <a:rPr lang="en-US" sz="2000" dirty="0" smtClean="0"/>
              <a:t>schemes</a:t>
            </a:r>
            <a:endParaRPr lang="en-US" sz="2000" dirty="0"/>
          </a:p>
          <a:p>
            <a:pPr lvl="1"/>
            <a:r>
              <a:rPr lang="en-US" sz="2000" dirty="0"/>
              <a:t>Option 1: An ED + PD scheme via transmission and reception of a common preamble.  ED = -62dBm and PD = -82dBm</a:t>
            </a:r>
          </a:p>
          <a:p>
            <a:pPr lvl="1"/>
            <a:r>
              <a:rPr lang="en-US" sz="2000" dirty="0" smtClean="0"/>
              <a:t>Option 2: </a:t>
            </a:r>
            <a:r>
              <a:rPr lang="en-US" sz="2000" dirty="0"/>
              <a:t>An ED only scheme with flexible threshold tuning between ED = -72 dBm and a lower value. </a:t>
            </a:r>
            <a:endParaRPr lang="en-US" sz="2000" dirty="0" smtClean="0"/>
          </a:p>
          <a:p>
            <a:pPr lvl="1"/>
            <a:r>
              <a:rPr lang="en-US" sz="2000" dirty="0" smtClean="0"/>
              <a:t>Note</a:t>
            </a:r>
            <a:r>
              <a:rPr lang="en-US" sz="2000" dirty="0"/>
              <a:t>: common preamble means a preamble </a:t>
            </a:r>
            <a:r>
              <a:rPr lang="en-US" sz="2000" dirty="0" smtClean="0"/>
              <a:t>that consists </a:t>
            </a:r>
            <a:r>
              <a:rPr lang="en-US" sz="2000" dirty="0"/>
              <a:t>of the 802.11a and/or 802.11ax preamble followed by NR-U specific information, if needed. </a:t>
            </a:r>
            <a:endParaRPr lang="en-US" sz="2000" dirty="0" smtClean="0"/>
          </a:p>
          <a:p>
            <a:r>
              <a:rPr lang="en-US" sz="2000" dirty="0"/>
              <a:t>The above two options should be captured in the TR38.889.</a:t>
            </a:r>
          </a:p>
          <a:p>
            <a:pPr marL="457200" lvl="1" indent="0" algn="just">
              <a:buNone/>
            </a:pPr>
            <a:endParaRPr lang="en-US" sz="2000" dirty="0"/>
          </a:p>
          <a:p>
            <a:pPr marL="457200" lvl="1" indent="0" algn="just">
              <a:buNone/>
            </a:pPr>
            <a:endParaRPr lang="en-US" sz="1800" dirty="0"/>
          </a:p>
          <a:p>
            <a:pPr marL="0" indent="0">
              <a:buNone/>
            </a:pPr>
            <a:endParaRPr lang="en-US" altLang="zh-CN" sz="2000" dirty="0" smtClean="0"/>
          </a:p>
          <a:p>
            <a:endParaRPr lang="en-US" altLang="zh-CN" sz="2000" dirty="0" smtClean="0"/>
          </a:p>
        </p:txBody>
      </p:sp>
    </p:spTree>
    <p:extLst>
      <p:ext uri="{BB962C8B-B14F-4D97-AF65-F5344CB8AC3E}">
        <p14:creationId xmlns:p14="http://schemas.microsoft.com/office/powerpoint/2010/main" val="22534806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6994</TotalTime>
  <Words>1141</Words>
  <Application>Microsoft Office PowerPoint</Application>
  <PresentationFormat>On-screen Show (4:3)</PresentationFormat>
  <Paragraphs>74</Paragraphs>
  <Slides>10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맑은 고딕</vt:lpstr>
      <vt:lpstr>ＭＳ Ｐゴシック</vt:lpstr>
      <vt:lpstr>宋体</vt:lpstr>
      <vt:lpstr>Arial</vt:lpstr>
      <vt:lpstr>Calibri</vt:lpstr>
      <vt:lpstr>MS Mincho</vt:lpstr>
      <vt:lpstr>Times New Roman</vt:lpstr>
      <vt:lpstr>Office ​​テーマ</vt:lpstr>
      <vt:lpstr>WF on preamble or initial signal for NR-Unlicensed</vt:lpstr>
      <vt:lpstr>Background</vt:lpstr>
      <vt:lpstr>Introduction</vt:lpstr>
      <vt:lpstr>Fairness of channel access</vt:lpstr>
      <vt:lpstr>Tradeoffs between spectral efficiency, latency and fairness</vt:lpstr>
      <vt:lpstr>Tradeoffs between spectral efficiency, latency and fairness</vt:lpstr>
      <vt:lpstr>Power saving due to a common preamble</vt:lpstr>
      <vt:lpstr>Other benefits of a common preamble</vt:lpstr>
      <vt:lpstr>Proposals</vt:lpstr>
      <vt:lpstr>References</vt:lpstr>
    </vt:vector>
  </TitlesOfParts>
  <Company>Broadcom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Sindhu Verma</cp:lastModifiedBy>
  <cp:revision>356</cp:revision>
  <dcterms:created xsi:type="dcterms:W3CDTF">2016-10-06T11:44:35Z</dcterms:created>
  <dcterms:modified xsi:type="dcterms:W3CDTF">2018-11-13T16:44:59Z</dcterms:modified>
</cp:coreProperties>
</file>