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319" r:id="rId3"/>
    <p:sldId id="323" r:id="rId4"/>
    <p:sldId id="317" r:id="rId5"/>
    <p:sldId id="310" r:id="rId6"/>
    <p:sldId id="275"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62" autoAdjust="0"/>
    <p:restoredTop sz="94660"/>
  </p:normalViewPr>
  <p:slideViewPr>
    <p:cSldViewPr>
      <p:cViewPr varScale="1">
        <p:scale>
          <a:sx n="80" d="100"/>
          <a:sy n="80" d="100"/>
        </p:scale>
        <p:origin x="1834"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A41CD9-267A-45B9-A4FF-D9326A83E045}" type="datetimeFigureOut">
              <a:rPr kumimoji="1" lang="ja-JP" altLang="en-US" smtClean="0"/>
              <a:pPr/>
              <a:t>2018/11/12</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F3DA5D1-4382-441F-B2ED-FBD4574662B8}" type="slidenum">
              <a:rPr kumimoji="1" lang="ja-JP" altLang="en-US" smtClean="0"/>
              <a:pPr/>
              <a:t>‹#›</a:t>
            </a:fld>
            <a:endParaRPr kumimoji="1" lang="ja-JP" altLang="en-US"/>
          </a:p>
        </p:txBody>
      </p:sp>
    </p:spTree>
    <p:extLst>
      <p:ext uri="{BB962C8B-B14F-4D97-AF65-F5344CB8AC3E}">
        <p14:creationId xmlns:p14="http://schemas.microsoft.com/office/powerpoint/2010/main" val="356982758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pPr/>
              <a:t>2018/11/12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pPr/>
              <a:t>‹#›</a:t>
            </a:fld>
            <a:endParaRPr kumimoji="1" lang="ja-JP" altLang="en-US"/>
          </a:p>
        </p:txBody>
      </p:sp>
    </p:spTree>
    <p:extLst>
      <p:ext uri="{BB962C8B-B14F-4D97-AF65-F5344CB8AC3E}">
        <p14:creationId xmlns:p14="http://schemas.microsoft.com/office/powerpoint/2010/main" val="1346961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pPr/>
              <a:t>2018/11/12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pPr/>
              <a:t>‹#›</a:t>
            </a:fld>
            <a:endParaRPr kumimoji="1" lang="ja-JP" altLang="en-US"/>
          </a:p>
        </p:txBody>
      </p:sp>
    </p:spTree>
    <p:extLst>
      <p:ext uri="{BB962C8B-B14F-4D97-AF65-F5344CB8AC3E}">
        <p14:creationId xmlns:p14="http://schemas.microsoft.com/office/powerpoint/2010/main" val="498114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pPr/>
              <a:t>2018/11/12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pPr/>
              <a:t>‹#›</a:t>
            </a:fld>
            <a:endParaRPr kumimoji="1" lang="ja-JP" altLang="en-US"/>
          </a:p>
        </p:txBody>
      </p:sp>
    </p:spTree>
    <p:extLst>
      <p:ext uri="{BB962C8B-B14F-4D97-AF65-F5344CB8AC3E}">
        <p14:creationId xmlns:p14="http://schemas.microsoft.com/office/powerpoint/2010/main" val="1843340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pPr/>
              <a:t>2018/11/12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pPr/>
              <a:t>‹#›</a:t>
            </a:fld>
            <a:endParaRPr kumimoji="1" lang="ja-JP" altLang="en-US"/>
          </a:p>
        </p:txBody>
      </p:sp>
    </p:spTree>
    <p:extLst>
      <p:ext uri="{BB962C8B-B14F-4D97-AF65-F5344CB8AC3E}">
        <p14:creationId xmlns:p14="http://schemas.microsoft.com/office/powerpoint/2010/main" val="3197372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4809F5FD-6025-442A-BCC9-CFAC964F37F8}" type="datetimeFigureOut">
              <a:rPr kumimoji="1" lang="ja-JP" altLang="en-US" smtClean="0"/>
              <a:pPr/>
              <a:t>2018/11/12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1ED2EBD-84C6-4747-89C2-DB14F1D8736E}" type="slidenum">
              <a:rPr kumimoji="1" lang="ja-JP" altLang="en-US" smtClean="0"/>
              <a:pPr/>
              <a:t>‹#›</a:t>
            </a:fld>
            <a:endParaRPr kumimoji="1" lang="ja-JP" altLang="en-US"/>
          </a:p>
        </p:txBody>
      </p:sp>
    </p:spTree>
    <p:extLst>
      <p:ext uri="{BB962C8B-B14F-4D97-AF65-F5344CB8AC3E}">
        <p14:creationId xmlns:p14="http://schemas.microsoft.com/office/powerpoint/2010/main" val="2829716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pPr/>
              <a:t>2018/11/12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pPr/>
              <a:t>‹#›</a:t>
            </a:fld>
            <a:endParaRPr kumimoji="1" lang="ja-JP" altLang="en-US"/>
          </a:p>
        </p:txBody>
      </p:sp>
    </p:spTree>
    <p:extLst>
      <p:ext uri="{BB962C8B-B14F-4D97-AF65-F5344CB8AC3E}">
        <p14:creationId xmlns:p14="http://schemas.microsoft.com/office/powerpoint/2010/main" val="2392236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4809F5FD-6025-442A-BCC9-CFAC964F37F8}" type="datetimeFigureOut">
              <a:rPr kumimoji="1" lang="ja-JP" altLang="en-US" smtClean="0"/>
              <a:pPr/>
              <a:t>2018/11/12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11ED2EBD-84C6-4747-89C2-DB14F1D8736E}" type="slidenum">
              <a:rPr kumimoji="1" lang="ja-JP" altLang="en-US" smtClean="0"/>
              <a:pPr/>
              <a:t>‹#›</a:t>
            </a:fld>
            <a:endParaRPr kumimoji="1" lang="ja-JP" altLang="en-US"/>
          </a:p>
        </p:txBody>
      </p:sp>
    </p:spTree>
    <p:extLst>
      <p:ext uri="{BB962C8B-B14F-4D97-AF65-F5344CB8AC3E}">
        <p14:creationId xmlns:p14="http://schemas.microsoft.com/office/powerpoint/2010/main" val="1255109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4809F5FD-6025-442A-BCC9-CFAC964F37F8}" type="datetimeFigureOut">
              <a:rPr kumimoji="1" lang="ja-JP" altLang="en-US" smtClean="0"/>
              <a:pPr/>
              <a:t>2018/11/12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11ED2EBD-84C6-4747-89C2-DB14F1D8736E}" type="slidenum">
              <a:rPr kumimoji="1" lang="ja-JP" altLang="en-US" smtClean="0"/>
              <a:pPr/>
              <a:t>‹#›</a:t>
            </a:fld>
            <a:endParaRPr kumimoji="1" lang="ja-JP" altLang="en-US"/>
          </a:p>
        </p:txBody>
      </p:sp>
    </p:spTree>
    <p:extLst>
      <p:ext uri="{BB962C8B-B14F-4D97-AF65-F5344CB8AC3E}">
        <p14:creationId xmlns:p14="http://schemas.microsoft.com/office/powerpoint/2010/main" val="130180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809F5FD-6025-442A-BCC9-CFAC964F37F8}" type="datetimeFigureOut">
              <a:rPr kumimoji="1" lang="ja-JP" altLang="en-US" smtClean="0"/>
              <a:pPr/>
              <a:t>2018/11/12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11ED2EBD-84C6-4747-89C2-DB14F1D8736E}" type="slidenum">
              <a:rPr kumimoji="1" lang="ja-JP" altLang="en-US" smtClean="0"/>
              <a:pPr/>
              <a:t>‹#›</a:t>
            </a:fld>
            <a:endParaRPr kumimoji="1" lang="ja-JP" altLang="en-US"/>
          </a:p>
        </p:txBody>
      </p:sp>
    </p:spTree>
    <p:extLst>
      <p:ext uri="{BB962C8B-B14F-4D97-AF65-F5344CB8AC3E}">
        <p14:creationId xmlns:p14="http://schemas.microsoft.com/office/powerpoint/2010/main" val="3594916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pPr/>
              <a:t>2018/11/12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pPr/>
              <a:t>‹#›</a:t>
            </a:fld>
            <a:endParaRPr kumimoji="1" lang="ja-JP" altLang="en-US"/>
          </a:p>
        </p:txBody>
      </p:sp>
    </p:spTree>
    <p:extLst>
      <p:ext uri="{BB962C8B-B14F-4D97-AF65-F5344CB8AC3E}">
        <p14:creationId xmlns:p14="http://schemas.microsoft.com/office/powerpoint/2010/main" val="1963060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809F5FD-6025-442A-BCC9-CFAC964F37F8}" type="datetimeFigureOut">
              <a:rPr kumimoji="1" lang="ja-JP" altLang="en-US" smtClean="0"/>
              <a:pPr/>
              <a:t>2018/11/12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1ED2EBD-84C6-4747-89C2-DB14F1D8736E}" type="slidenum">
              <a:rPr kumimoji="1" lang="ja-JP" altLang="en-US" smtClean="0"/>
              <a:pPr/>
              <a:t>‹#›</a:t>
            </a:fld>
            <a:endParaRPr kumimoji="1" lang="ja-JP" altLang="en-US"/>
          </a:p>
        </p:txBody>
      </p:sp>
    </p:spTree>
    <p:extLst>
      <p:ext uri="{BB962C8B-B14F-4D97-AF65-F5344CB8AC3E}">
        <p14:creationId xmlns:p14="http://schemas.microsoft.com/office/powerpoint/2010/main" val="426507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09F5FD-6025-442A-BCC9-CFAC964F37F8}" type="datetimeFigureOut">
              <a:rPr kumimoji="1" lang="ja-JP" altLang="en-US" smtClean="0"/>
              <a:pPr/>
              <a:t>2018/11/12</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ED2EBD-84C6-4747-89C2-DB14F1D8736E}" type="slidenum">
              <a:rPr kumimoji="1" lang="ja-JP" altLang="en-US" smtClean="0"/>
              <a:pPr/>
              <a:t>‹#›</a:t>
            </a:fld>
            <a:endParaRPr kumimoji="1" lang="ja-JP" altLang="en-US"/>
          </a:p>
        </p:txBody>
      </p:sp>
    </p:spTree>
    <p:extLst>
      <p:ext uri="{BB962C8B-B14F-4D97-AF65-F5344CB8AC3E}">
        <p14:creationId xmlns:p14="http://schemas.microsoft.com/office/powerpoint/2010/main" val="1383698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http://www.3gpp.org/ftp/TSG_RAN/WG1_RL1/TSGR1_95/Docs/R1-1813303.zip" TargetMode="External"/><Relationship Id="rId3" Type="http://schemas.openxmlformats.org/officeDocument/2006/relationships/hyperlink" Target="http://www.3gpp.org/ftp/TSG_RAN/WG1_RL1/TSGR1_95/Docs/R1-1812473.zip" TargetMode="External"/><Relationship Id="rId7" Type="http://schemas.openxmlformats.org/officeDocument/2006/relationships/hyperlink" Target="http://www.3gpp.org/ftp/TSG_RAN/WG1_RL1/TSGR1_95/Docs/R1-1813202.zip" TargetMode="External"/><Relationship Id="rId2" Type="http://schemas.openxmlformats.org/officeDocument/2006/relationships/hyperlink" Target="http://www.3gpp.org/ftp/TSG_RAN/WG1_RL1/TSGR1_95/Docs/R1-1812183.zip" TargetMode="External"/><Relationship Id="rId1" Type="http://schemas.openxmlformats.org/officeDocument/2006/relationships/slideLayout" Target="../slideLayouts/slideLayout2.xml"/><Relationship Id="rId6" Type="http://schemas.openxmlformats.org/officeDocument/2006/relationships/hyperlink" Target="http://www.3gpp.org/ftp/TSG_RAN/WG1_RL1/TSGR1_95/Docs/R1-1813150.zip" TargetMode="External"/><Relationship Id="rId11" Type="http://schemas.openxmlformats.org/officeDocument/2006/relationships/hyperlink" Target="http://www.3gpp.org/ftp/TSG_RAN/WG1_RL1/TSGR1_95/Docs/R1-1813531.zip" TargetMode="External"/><Relationship Id="rId5" Type="http://schemas.openxmlformats.org/officeDocument/2006/relationships/hyperlink" Target="http://www.3gpp.org/ftp/TSG_RAN/WG1_RL1/TSGR1_95/Docs/R1-1812962.zip" TargetMode="External"/><Relationship Id="rId10" Type="http://schemas.openxmlformats.org/officeDocument/2006/relationships/hyperlink" Target="http://www.3gpp.org/ftp/TSG_RAN/WG1_RL1/TSGR1_95/Docs/R1-1813473.zip" TargetMode="External"/><Relationship Id="rId4" Type="http://schemas.openxmlformats.org/officeDocument/2006/relationships/hyperlink" Target="http://www.3gpp.org/ftp/TSG_RAN/WG1_RL1/TSGR1_95/Docs/R1-1812606.zip" TargetMode="External"/><Relationship Id="rId9" Type="http://schemas.openxmlformats.org/officeDocument/2006/relationships/hyperlink" Target="http://www.3gpp.org/ftp/TSG_RAN/WG1_RL1/TSGR1_95/Docs/R1-1813401.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79388" y="2130425"/>
            <a:ext cx="8801042" cy="1470025"/>
          </a:xfrm>
        </p:spPr>
        <p:txBody>
          <a:bodyPr>
            <a:normAutofit/>
          </a:bodyPr>
          <a:lstStyle/>
          <a:p>
            <a:r>
              <a:rPr lang="en-US" altLang="ja-JP" sz="3600" dirty="0" smtClean="0"/>
              <a:t>Summary on CA Topics</a:t>
            </a:r>
            <a:endParaRPr kumimoji="1" lang="ja-JP" altLang="en-US" sz="3600" dirty="0"/>
          </a:p>
        </p:txBody>
      </p:sp>
      <p:sp>
        <p:nvSpPr>
          <p:cNvPr id="3" name="サブタイトル 2"/>
          <p:cNvSpPr>
            <a:spLocks noGrp="1"/>
          </p:cNvSpPr>
          <p:nvPr>
            <p:ph type="subTitle" idx="1"/>
          </p:nvPr>
        </p:nvSpPr>
        <p:spPr>
          <a:xfrm>
            <a:off x="827584" y="3886200"/>
            <a:ext cx="7488832" cy="694928"/>
          </a:xfrm>
        </p:spPr>
        <p:txBody>
          <a:bodyPr>
            <a:normAutofit/>
          </a:bodyPr>
          <a:lstStyle/>
          <a:p>
            <a:r>
              <a:rPr lang="en-US" altLang="ja-JP" dirty="0" smtClean="0">
                <a:solidFill>
                  <a:schemeClr val="tx1"/>
                </a:solidFill>
              </a:rPr>
              <a:t>Samsung</a:t>
            </a:r>
            <a:endParaRPr kumimoji="1" lang="ja-JP" altLang="en-US" dirty="0">
              <a:solidFill>
                <a:schemeClr val="tx1"/>
              </a:solidFill>
            </a:endParaRPr>
          </a:p>
        </p:txBody>
      </p:sp>
      <p:sp>
        <p:nvSpPr>
          <p:cNvPr id="4" name="テキスト ボックス 3"/>
          <p:cNvSpPr txBox="1">
            <a:spLocks noChangeArrowheads="1"/>
          </p:cNvSpPr>
          <p:nvPr/>
        </p:nvSpPr>
        <p:spPr bwMode="auto">
          <a:xfrm>
            <a:off x="7236296" y="188913"/>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i="1" smtClean="0"/>
              <a:t>R1-1813877</a:t>
            </a:r>
            <a:endParaRPr lang="ja-JP" altLang="en-US" sz="2400" i="1" dirty="0"/>
          </a:p>
        </p:txBody>
      </p:sp>
      <p:sp>
        <p:nvSpPr>
          <p:cNvPr id="5" name="テキスト ボックス 4"/>
          <p:cNvSpPr txBox="1">
            <a:spLocks noChangeArrowheads="1"/>
          </p:cNvSpPr>
          <p:nvPr/>
        </p:nvSpPr>
        <p:spPr bwMode="auto">
          <a:xfrm>
            <a:off x="179388" y="188913"/>
            <a:ext cx="528542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eaLnBrk="1" hangingPunct="1">
              <a:spcBef>
                <a:spcPct val="0"/>
              </a:spcBef>
              <a:buFontTx/>
              <a:buNone/>
            </a:pPr>
            <a:r>
              <a:rPr lang="en-US" altLang="ja-JP" sz="2400" dirty="0"/>
              <a:t>3GPP TSG RAN </a:t>
            </a:r>
            <a:r>
              <a:rPr lang="en-US" altLang="ja-JP" sz="2400" dirty="0" smtClean="0"/>
              <a:t>WG1#95</a:t>
            </a:r>
          </a:p>
          <a:p>
            <a:pPr eaLnBrk="1" hangingPunct="1">
              <a:spcBef>
                <a:spcPct val="0"/>
              </a:spcBef>
              <a:buFontTx/>
              <a:buNone/>
            </a:pPr>
            <a:r>
              <a:rPr lang="en-US" sz="2400" dirty="0" smtClean="0"/>
              <a:t>Spokane, USA, November 12 – 16, 2018</a:t>
            </a:r>
          </a:p>
          <a:p>
            <a:pPr eaLnBrk="1" hangingPunct="1">
              <a:spcBef>
                <a:spcPct val="0"/>
              </a:spcBef>
              <a:buFontTx/>
              <a:buNone/>
            </a:pPr>
            <a:r>
              <a:rPr lang="en-US" altLang="ja-JP" sz="2400" dirty="0" smtClean="0"/>
              <a:t>Agenda </a:t>
            </a:r>
            <a:r>
              <a:rPr lang="en-US" altLang="ja-JP" sz="2400" dirty="0"/>
              <a:t>item </a:t>
            </a:r>
            <a:r>
              <a:rPr lang="en-US" altLang="ja-JP" sz="2400" dirty="0" smtClean="0"/>
              <a:t>7.1.3.4</a:t>
            </a:r>
            <a:endParaRPr lang="ja-JP" altLang="en-US" sz="2400" dirty="0"/>
          </a:p>
        </p:txBody>
      </p:sp>
    </p:spTree>
    <p:extLst>
      <p:ext uri="{BB962C8B-B14F-4D97-AF65-F5344CB8AC3E}">
        <p14:creationId xmlns:p14="http://schemas.microsoft.com/office/powerpoint/2010/main" val="41924408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116632"/>
            <a:ext cx="8928992" cy="576064"/>
          </a:xfrm>
        </p:spPr>
        <p:txBody>
          <a:bodyPr>
            <a:noAutofit/>
          </a:bodyPr>
          <a:lstStyle/>
          <a:p>
            <a:r>
              <a:rPr lang="en-US" altLang="ja-JP" sz="3200" dirty="0" smtClean="0"/>
              <a:t>Timing </a:t>
            </a:r>
            <a:r>
              <a:rPr lang="en-US" altLang="ja-JP" sz="3200" i="1" dirty="0" smtClean="0"/>
              <a:t>k</a:t>
            </a:r>
            <a:r>
              <a:rPr lang="en-US" altLang="ja-JP" sz="3200" dirty="0" smtClean="0"/>
              <a:t> for Scell Activation/Deactivation</a:t>
            </a:r>
            <a:endParaRPr kumimoji="1" lang="ja-JP" altLang="en-US" sz="3200" dirty="0"/>
          </a:p>
        </p:txBody>
      </p:sp>
      <p:sp>
        <p:nvSpPr>
          <p:cNvPr id="3" name="コンテンツ プレースホルダー 2"/>
          <p:cNvSpPr>
            <a:spLocks noGrp="1"/>
          </p:cNvSpPr>
          <p:nvPr>
            <p:ph idx="1"/>
          </p:nvPr>
        </p:nvSpPr>
        <p:spPr>
          <a:xfrm>
            <a:off x="179512" y="764704"/>
            <a:ext cx="8856984" cy="5976664"/>
          </a:xfrm>
        </p:spPr>
        <p:txBody>
          <a:bodyPr>
            <a:noAutofit/>
          </a:bodyPr>
          <a:lstStyle/>
          <a:p>
            <a:r>
              <a:rPr lang="en-US" altLang="ja-JP" sz="1800" dirty="0" smtClean="0"/>
              <a:t>Resolve the FFS for value of </a:t>
            </a:r>
            <a:r>
              <a:rPr lang="en-US" altLang="ja-JP" sz="1800" i="1" dirty="0" smtClean="0"/>
              <a:t>k</a:t>
            </a:r>
            <a:r>
              <a:rPr lang="en-US" altLang="ja-JP" sz="1800" dirty="0" smtClean="0"/>
              <a:t> in FR2</a:t>
            </a:r>
          </a:p>
          <a:p>
            <a:pPr lvl="1"/>
            <a:r>
              <a:rPr lang="en-US" sz="1600" dirty="0" smtClean="0"/>
              <a:t>Same as FR1: </a:t>
            </a:r>
            <a:r>
              <a:rPr lang="en-US" sz="1600" i="1" dirty="0" smtClean="0"/>
              <a:t>k</a:t>
            </a:r>
            <a:r>
              <a:rPr lang="en-US" sz="1600" dirty="0" smtClean="0"/>
              <a:t> = K1</a:t>
            </a:r>
            <a:r>
              <a:rPr lang="en-GB" sz="1600" i="1" dirty="0" smtClean="0"/>
              <a:t> + 3N</a:t>
            </a:r>
            <a:r>
              <a:rPr lang="en-GB" sz="1600" i="1" baseline="-25000" dirty="0" smtClean="0"/>
              <a:t>slot</a:t>
            </a:r>
            <a:r>
              <a:rPr lang="en-GB" sz="1600" i="1" baseline="30000" dirty="0" smtClean="0"/>
              <a:t>subframe,</a:t>
            </a:r>
            <a:r>
              <a:rPr lang="en-GB" sz="1600" i="1" baseline="30000" dirty="0" smtClean="0">
                <a:sym typeface="Symbol"/>
              </a:rPr>
              <a:t></a:t>
            </a:r>
            <a:r>
              <a:rPr lang="en-GB" sz="1600" dirty="0" smtClean="0"/>
              <a:t> + 1 </a:t>
            </a:r>
            <a:r>
              <a:rPr lang="en-US" sz="1600" dirty="0" smtClean="0"/>
              <a:t> -  (R1-1812962, R1-1813531)</a:t>
            </a:r>
          </a:p>
          <a:p>
            <a:pPr lvl="1"/>
            <a:r>
              <a:rPr lang="en-US" altLang="zh-CN" sz="1600" dirty="0" smtClean="0"/>
              <a:t>1 msec faster in FR2 than FR1: </a:t>
            </a:r>
            <a:r>
              <a:rPr lang="en-US" sz="1600" i="1" dirty="0" smtClean="0"/>
              <a:t>k</a:t>
            </a:r>
            <a:r>
              <a:rPr lang="en-US" sz="1600" dirty="0" smtClean="0"/>
              <a:t> = K1</a:t>
            </a:r>
            <a:r>
              <a:rPr lang="en-GB" sz="1600" i="1" dirty="0" smtClean="0"/>
              <a:t> + 2N</a:t>
            </a:r>
            <a:r>
              <a:rPr lang="en-GB" sz="1600" i="1" baseline="-25000" dirty="0" smtClean="0"/>
              <a:t>slot</a:t>
            </a:r>
            <a:r>
              <a:rPr lang="en-GB" sz="1600" i="1" baseline="30000" dirty="0" smtClean="0"/>
              <a:t>subframe,</a:t>
            </a:r>
            <a:r>
              <a:rPr lang="en-GB" sz="1600" i="1" baseline="30000" dirty="0" smtClean="0">
                <a:sym typeface="Symbol"/>
              </a:rPr>
              <a:t></a:t>
            </a:r>
            <a:r>
              <a:rPr lang="en-GB" sz="1600" dirty="0" smtClean="0"/>
              <a:t> + 1 </a:t>
            </a:r>
            <a:r>
              <a:rPr lang="en-US" sz="1600" dirty="0" smtClean="0"/>
              <a:t>–  (</a:t>
            </a:r>
            <a:r>
              <a:rPr lang="en-US" altLang="zh-CN" sz="1600" dirty="0" smtClean="0"/>
              <a:t>R1-1813150)</a:t>
            </a:r>
          </a:p>
          <a:p>
            <a:pPr lvl="1"/>
            <a:r>
              <a:rPr lang="en-US" sz="1600" dirty="0" smtClean="0"/>
              <a:t>Comment: Conclude whether FR2 shall have faster (1 msec) </a:t>
            </a:r>
            <a:r>
              <a:rPr lang="en-US" sz="1600" dirty="0" err="1" smtClean="0"/>
              <a:t>SCell</a:t>
            </a:r>
            <a:r>
              <a:rPr lang="en-US" sz="1600" dirty="0" smtClean="0"/>
              <a:t> activation/deactivation</a:t>
            </a:r>
          </a:p>
        </p:txBody>
      </p:sp>
      <p:sp>
        <p:nvSpPr>
          <p:cNvPr id="235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
        <p:nvSpPr>
          <p:cNvPr id="2151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1513"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1515"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1517"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730881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44624"/>
            <a:ext cx="8928992" cy="576064"/>
          </a:xfrm>
        </p:spPr>
        <p:txBody>
          <a:bodyPr>
            <a:noAutofit/>
          </a:bodyPr>
          <a:lstStyle/>
          <a:p>
            <a:r>
              <a:rPr lang="en-US" altLang="ja-JP" sz="3200" dirty="0" smtClean="0"/>
              <a:t>Corrections</a:t>
            </a:r>
            <a:endParaRPr kumimoji="1" lang="ja-JP" altLang="en-US" sz="3200" dirty="0"/>
          </a:p>
        </p:txBody>
      </p:sp>
      <p:sp>
        <p:nvSpPr>
          <p:cNvPr id="3" name="コンテンツ プレースホルダー 2"/>
          <p:cNvSpPr>
            <a:spLocks noGrp="1"/>
          </p:cNvSpPr>
          <p:nvPr>
            <p:ph idx="1"/>
          </p:nvPr>
        </p:nvSpPr>
        <p:spPr>
          <a:xfrm>
            <a:off x="179512" y="692696"/>
            <a:ext cx="8856984" cy="6048672"/>
          </a:xfrm>
        </p:spPr>
        <p:txBody>
          <a:bodyPr>
            <a:noAutofit/>
          </a:bodyPr>
          <a:lstStyle/>
          <a:p>
            <a:r>
              <a:rPr lang="en-US" altLang="ja-JP" sz="1800" dirty="0" smtClean="0"/>
              <a:t>Per TS 38.331, when configured, SPS PDSCH is on one cell per CG </a:t>
            </a:r>
            <a:r>
              <a:rPr lang="en-US" altLang="ja-JP" sz="1800" dirty="0" smtClean="0">
                <a:sym typeface="Wingdings" pitchFamily="2" charset="2"/>
              </a:rPr>
              <a:t> no need to consider HARQ-ACK for more than one SPS PDSCH in a PUCCH/PUSCH  (R1-1812606)</a:t>
            </a:r>
          </a:p>
          <a:p>
            <a:pPr lvl="1"/>
            <a:r>
              <a:rPr lang="en-US" altLang="ja-JP" sz="1600" dirty="0" smtClean="0"/>
              <a:t>Comment: Agree to correct in 38.213</a:t>
            </a:r>
          </a:p>
          <a:p>
            <a:pPr lvl="1">
              <a:buNone/>
            </a:pPr>
            <a:endParaRPr lang="en-US" altLang="ja-JP" sz="1800" dirty="0" smtClean="0"/>
          </a:p>
          <a:p>
            <a:pPr lvl="0"/>
            <a:r>
              <a:rPr lang="en-US" sz="1800" dirty="0" smtClean="0"/>
              <a:t>For CA in same or different frequency bands  (R1-1813303)  </a:t>
            </a:r>
          </a:p>
          <a:p>
            <a:pPr lvl="1"/>
            <a:r>
              <a:rPr lang="en-US" sz="1600" dirty="0" smtClean="0"/>
              <a:t>When UE reports capability of </a:t>
            </a:r>
            <a:r>
              <a:rPr lang="en-US" sz="1600" i="1" dirty="0" err="1" smtClean="0"/>
              <a:t>simultaneousRxTxInterBandCA</a:t>
            </a:r>
            <a:r>
              <a:rPr lang="en-US" sz="1600" dirty="0" smtClean="0"/>
              <a:t>, UE follows slot configuration of “a serving cell”</a:t>
            </a:r>
          </a:p>
          <a:p>
            <a:pPr lvl="1"/>
            <a:r>
              <a:rPr lang="en-US" sz="1600" dirty="0" smtClean="0"/>
              <a:t>When a UE does not report the capability of </a:t>
            </a:r>
            <a:r>
              <a:rPr lang="en-US" sz="1600" i="1" dirty="0" err="1" smtClean="0"/>
              <a:t>simultaneousRxTxInterBandCA</a:t>
            </a:r>
            <a:r>
              <a:rPr lang="en-US" sz="1600" i="1" dirty="0" smtClean="0"/>
              <a:t>, </a:t>
            </a:r>
            <a:r>
              <a:rPr lang="en-US" sz="1600" dirty="0" smtClean="0"/>
              <a:t>UE follows slot configuration of “a serving cell” in the frequency band</a:t>
            </a:r>
            <a:endParaRPr lang="en-US" sz="1400" dirty="0" smtClean="0"/>
          </a:p>
          <a:p>
            <a:pPr lvl="1"/>
            <a:r>
              <a:rPr lang="en-US" altLang="ja-JP" sz="1600" dirty="0" smtClean="0"/>
              <a:t>Comment: Agree to capture (not an error case that different cells can have different slot configurations in second sub-bullet) – further details are necessary</a:t>
            </a:r>
          </a:p>
          <a:p>
            <a:pPr lvl="2"/>
            <a:r>
              <a:rPr lang="en-US" altLang="ja-JP" sz="1400" dirty="0" smtClean="0"/>
              <a:t>E.g. the ‘a serving cell’ is the </a:t>
            </a:r>
            <a:r>
              <a:rPr lang="en-US" altLang="ja-JP" sz="1400" dirty="0" err="1" smtClean="0"/>
              <a:t>PCell</a:t>
            </a:r>
            <a:r>
              <a:rPr lang="en-US" altLang="ja-JP" sz="1400" dirty="0" smtClean="0"/>
              <a:t> or cell with smallest index if </a:t>
            </a:r>
            <a:r>
              <a:rPr lang="en-US" altLang="ja-JP" sz="1400" dirty="0" err="1" smtClean="0"/>
              <a:t>PCell</a:t>
            </a:r>
            <a:r>
              <a:rPr lang="en-US" altLang="ja-JP" sz="1400" dirty="0" smtClean="0"/>
              <a:t> is not in the frequency band</a:t>
            </a:r>
          </a:p>
          <a:p>
            <a:pPr lvl="2"/>
            <a:r>
              <a:rPr lang="en-US" altLang="ja-JP" sz="1400" dirty="0" smtClean="0"/>
              <a:t>E.g. flexible symbols on </a:t>
            </a:r>
            <a:r>
              <a:rPr lang="en-US" altLang="ja-JP" sz="1400" dirty="0" err="1" smtClean="0"/>
              <a:t>PCell</a:t>
            </a:r>
            <a:r>
              <a:rPr lang="en-US" altLang="ja-JP" sz="1400" dirty="0" smtClean="0"/>
              <a:t> mean no </a:t>
            </a:r>
            <a:r>
              <a:rPr lang="en-US" altLang="ja-JP" sz="1400" dirty="0" err="1" smtClean="0"/>
              <a:t>Tx</a:t>
            </a:r>
            <a:r>
              <a:rPr lang="en-US" altLang="ja-JP" sz="1400" dirty="0" smtClean="0"/>
              <a:t>/Rx on </a:t>
            </a:r>
            <a:r>
              <a:rPr lang="en-US" altLang="ja-JP" sz="1400" dirty="0" err="1" smtClean="0"/>
              <a:t>SCells</a:t>
            </a:r>
            <a:r>
              <a:rPr lang="en-US" altLang="ja-JP" sz="1400" dirty="0" smtClean="0"/>
              <a:t> </a:t>
            </a:r>
          </a:p>
          <a:p>
            <a:pPr lvl="2">
              <a:buNone/>
            </a:pPr>
            <a:endParaRPr lang="en-US" altLang="ja-JP" sz="1400" dirty="0" smtClean="0"/>
          </a:p>
          <a:p>
            <a:r>
              <a:rPr lang="en-US" sz="1800" dirty="0" smtClean="0"/>
              <a:t>HARQ-ACK timing indication when slot boundaries are not aligned - mixture of NCP and ECP </a:t>
            </a:r>
            <a:r>
              <a:rPr lang="en-US" altLang="ja-JP" sz="1800" dirty="0" smtClean="0"/>
              <a:t>(R1-1813531)</a:t>
            </a:r>
          </a:p>
          <a:p>
            <a:pPr lvl="1"/>
            <a:r>
              <a:rPr lang="en-US" altLang="ja-JP" sz="1600" dirty="0" smtClean="0"/>
              <a:t>Comment: Use </a:t>
            </a:r>
            <a:r>
              <a:rPr lang="en-US" sz="1600" dirty="0" smtClean="0"/>
              <a:t>“</a:t>
            </a:r>
            <a:r>
              <a:rPr lang="en-US" sz="1600" i="1" dirty="0" smtClean="0"/>
              <a:t>k</a:t>
            </a:r>
            <a:r>
              <a:rPr lang="en-US" sz="1600" dirty="0" smtClean="0"/>
              <a:t>=0</a:t>
            </a:r>
            <a:r>
              <a:rPr lang="en-GB" sz="1600" dirty="0" smtClean="0"/>
              <a:t> corresponds to the </a:t>
            </a:r>
            <a:r>
              <a:rPr lang="en-GB" sz="1600" u="sng" dirty="0" smtClean="0">
                <a:solidFill>
                  <a:srgbClr val="FF0000"/>
                </a:solidFill>
              </a:rPr>
              <a:t>last</a:t>
            </a:r>
            <a:r>
              <a:rPr lang="en-GB" sz="1600" dirty="0" smtClean="0"/>
              <a:t> slot of the PUCCH transmission that overlaps with the slot of the PDSCH reception” in 38.213 to solve slot alignment issue due to NCP/ECP mix</a:t>
            </a:r>
            <a:endParaRPr lang="en-US" altLang="ja-JP" sz="1600" dirty="0" smtClean="0"/>
          </a:p>
        </p:txBody>
      </p:sp>
      <p:sp>
        <p:nvSpPr>
          <p:cNvPr id="235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730881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44624"/>
            <a:ext cx="8928992" cy="576064"/>
          </a:xfrm>
        </p:spPr>
        <p:txBody>
          <a:bodyPr>
            <a:noAutofit/>
          </a:bodyPr>
          <a:lstStyle/>
          <a:p>
            <a:r>
              <a:rPr lang="en-US" altLang="ja-JP" sz="3200" dirty="0" smtClean="0"/>
              <a:t>Semi-static/Type-1 Codebook</a:t>
            </a:r>
            <a:endParaRPr kumimoji="1" lang="ja-JP" altLang="en-US" sz="3200" dirty="0"/>
          </a:p>
        </p:txBody>
      </p:sp>
      <p:sp>
        <p:nvSpPr>
          <p:cNvPr id="3" name="コンテンツ プレースホルダー 2"/>
          <p:cNvSpPr>
            <a:spLocks noGrp="1"/>
          </p:cNvSpPr>
          <p:nvPr>
            <p:ph idx="1"/>
          </p:nvPr>
        </p:nvSpPr>
        <p:spPr>
          <a:xfrm>
            <a:off x="179512" y="692696"/>
            <a:ext cx="8856984" cy="6048672"/>
          </a:xfrm>
        </p:spPr>
        <p:txBody>
          <a:bodyPr>
            <a:noAutofit/>
          </a:bodyPr>
          <a:lstStyle/>
          <a:p>
            <a:r>
              <a:rPr lang="en-US" altLang="ja-JP" sz="1800" dirty="0" smtClean="0"/>
              <a:t>A UE capable of receiving only one PDSCH per DL slot should report HARQ-ACK per DL slot (R1-1812962, R1-1813150) </a:t>
            </a:r>
          </a:p>
          <a:p>
            <a:pPr lvl="1"/>
            <a:r>
              <a:rPr lang="en-US" altLang="ja-JP" sz="1600" dirty="0" smtClean="0"/>
              <a:t>TS 38.213 currently captures HARQ-ACK per UL slot (e.g. does not provide HARQ-ACK per DL slot when UL SCS is smaller than DL SCS)</a:t>
            </a:r>
            <a:endParaRPr lang="en-US" altLang="ja-JP" sz="1600" u="sng" dirty="0" smtClean="0"/>
          </a:p>
          <a:p>
            <a:pPr lvl="1"/>
            <a:r>
              <a:rPr lang="en-US" altLang="ja-JP" sz="1600" dirty="0" smtClean="0"/>
              <a:t>Comment: Agree to correct in 38.213</a:t>
            </a:r>
          </a:p>
          <a:p>
            <a:pPr lvl="1">
              <a:buNone/>
            </a:pPr>
            <a:endParaRPr lang="en-US" altLang="ja-JP" sz="1600" dirty="0" smtClean="0"/>
          </a:p>
          <a:p>
            <a:pPr marL="342900" lvl="2" indent="-342900"/>
            <a:r>
              <a:rPr lang="en-US" altLang="ja-JP" sz="1800" dirty="0" smtClean="0"/>
              <a:t>HARQ-ACK dropping  </a:t>
            </a:r>
            <a:r>
              <a:rPr lang="en-US" altLang="ja-JP" sz="1800" dirty="0" err="1" smtClean="0"/>
              <a:t>w.r.t</a:t>
            </a:r>
            <a:r>
              <a:rPr lang="en-US" altLang="ja-JP" sz="1800" dirty="0" smtClean="0"/>
              <a:t>.  BWP switching  </a:t>
            </a:r>
          </a:p>
          <a:p>
            <a:pPr lvl="1"/>
            <a:r>
              <a:rPr lang="en-US" altLang="ja-JP" sz="1600" dirty="0" smtClean="0"/>
              <a:t>Keep pseudo-code simple and do not optimize for corner cases with no performance impact </a:t>
            </a:r>
            <a:r>
              <a:rPr lang="en-US" altLang="ja-JP" sz="1600" dirty="0" smtClean="0">
                <a:sym typeface="Wingdings" pitchFamily="2" charset="2"/>
              </a:rPr>
              <a:t></a:t>
            </a:r>
            <a:r>
              <a:rPr lang="en-US" altLang="ja-JP" sz="1600" dirty="0" smtClean="0"/>
              <a:t> PDSCH occasion pruning should be per DL slot (R1-1812962) </a:t>
            </a:r>
          </a:p>
          <a:p>
            <a:pPr lvl="1"/>
            <a:r>
              <a:rPr lang="en-US" altLang="ja-JP" sz="1600" dirty="0" smtClean="0"/>
              <a:t>Agreement is to report HARQ-ACK after BWP switching </a:t>
            </a:r>
            <a:r>
              <a:rPr lang="en-US" altLang="ja-JP" sz="1600" dirty="0" smtClean="0">
                <a:sym typeface="Wingdings" pitchFamily="2" charset="2"/>
              </a:rPr>
              <a:t></a:t>
            </a:r>
            <a:r>
              <a:rPr lang="en-US" altLang="ja-JP" sz="1600" dirty="0" smtClean="0"/>
              <a:t> PDSCH occasion pruning should be per PDSCH time-resource table rows (R1-1813150)</a:t>
            </a:r>
          </a:p>
          <a:p>
            <a:pPr lvl="1"/>
            <a:r>
              <a:rPr lang="en-US" altLang="ja-JP" sz="1600" dirty="0" smtClean="0"/>
              <a:t>Comment: Conclude on level of optimization and respective impact – there are more cases to optimize for various UL/DL SCS and BWP switching scenarios - focus on essential corrections</a:t>
            </a:r>
          </a:p>
          <a:p>
            <a:pPr lvl="1"/>
            <a:endParaRPr lang="en-US" altLang="ja-JP" sz="1600" dirty="0" smtClean="0"/>
          </a:p>
          <a:p>
            <a:pPr marL="342900" lvl="1" indent="-342900">
              <a:buFont typeface="Arial" panose="020B0604020202020204" pitchFamily="34" charset="0"/>
              <a:buChar char="•"/>
            </a:pPr>
            <a:r>
              <a:rPr lang="en-US" altLang="ja-JP" sz="1800" dirty="0" smtClean="0"/>
              <a:t>HARQ-ACK location for SPS PDSCH release is determined from SLIV and slot of SPS release DCI (R1-1812606, R1-1813202)</a:t>
            </a:r>
          </a:p>
          <a:p>
            <a:pPr lvl="1"/>
            <a:r>
              <a:rPr lang="en-US" altLang="ja-JP" sz="1600" dirty="0" smtClean="0"/>
              <a:t>RAN1#94bis conclusion: </a:t>
            </a:r>
            <a:r>
              <a:rPr lang="en-US" sz="1600" dirty="0" smtClean="0"/>
              <a:t>For semi-static HARQ-ACK codebook, clarify that location of HARQ-ACK for SPS PDSCH release is same as for the SLIV of SPS PDSCH</a:t>
            </a:r>
            <a:endParaRPr lang="en-US" altLang="ja-JP" sz="1600" dirty="0" smtClean="0"/>
          </a:p>
          <a:p>
            <a:pPr lvl="1"/>
            <a:r>
              <a:rPr lang="en-US" altLang="ja-JP" sz="1600" dirty="0" smtClean="0"/>
              <a:t>Comment: Conclude on need of proposal from R1-1812606/R1-1813202 </a:t>
            </a:r>
            <a:endParaRPr lang="en-US" altLang="ja-JP" sz="2000" dirty="0" smtClean="0"/>
          </a:p>
          <a:p>
            <a:pPr lvl="1">
              <a:buNone/>
            </a:pPr>
            <a:endParaRPr lang="en-US" altLang="ja-JP" sz="1400" dirty="0" smtClean="0"/>
          </a:p>
        </p:txBody>
      </p:sp>
      <p:sp>
        <p:nvSpPr>
          <p:cNvPr id="235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730881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44624"/>
            <a:ext cx="8928992" cy="576064"/>
          </a:xfrm>
        </p:spPr>
        <p:txBody>
          <a:bodyPr>
            <a:noAutofit/>
          </a:bodyPr>
          <a:lstStyle/>
          <a:p>
            <a:r>
              <a:rPr lang="en-US" altLang="ja-JP" sz="3200" dirty="0" smtClean="0"/>
              <a:t>Other</a:t>
            </a:r>
            <a:endParaRPr kumimoji="1" lang="ja-JP" altLang="en-US" sz="3200" dirty="0"/>
          </a:p>
        </p:txBody>
      </p:sp>
      <p:sp>
        <p:nvSpPr>
          <p:cNvPr id="3" name="コンテンツ プレースホルダー 2"/>
          <p:cNvSpPr>
            <a:spLocks noGrp="1"/>
          </p:cNvSpPr>
          <p:nvPr>
            <p:ph idx="1"/>
          </p:nvPr>
        </p:nvSpPr>
        <p:spPr>
          <a:xfrm>
            <a:off x="179512" y="692696"/>
            <a:ext cx="8856984" cy="6048672"/>
          </a:xfrm>
        </p:spPr>
        <p:txBody>
          <a:bodyPr>
            <a:noAutofit/>
          </a:bodyPr>
          <a:lstStyle/>
          <a:p>
            <a:r>
              <a:rPr lang="en-US" altLang="ja-JP" sz="1800" dirty="0" smtClean="0"/>
              <a:t>For TDD and dynamic/Type-2 HARQ-ACK codebook </a:t>
            </a:r>
          </a:p>
          <a:p>
            <a:pPr lvl="1"/>
            <a:r>
              <a:rPr lang="en-US" sz="1600" dirty="0" smtClean="0"/>
              <a:t>Order set of PDCCH monitoring occasions first in ascending order of start time of search space set for PDCCH monitoring occasion and then in ascending order of start time of PDSCHs scheduled within PDCCH monitoring occasion(s) with same start time </a:t>
            </a:r>
            <a:r>
              <a:rPr lang="en-US" altLang="ja-JP" sz="1600" dirty="0" smtClean="0"/>
              <a:t>(R1-1812183)</a:t>
            </a:r>
          </a:p>
          <a:p>
            <a:pPr lvl="1"/>
            <a:r>
              <a:rPr lang="en-US" altLang="ja-JP" sz="1600" dirty="0" smtClean="0"/>
              <a:t>Further order HARQ-ACK bits based on CORESET index and lowest CCE index in case of a same start time of search space sets associated with 2 DL assignments (R1-1812473)</a:t>
            </a:r>
          </a:p>
          <a:p>
            <a:pPr lvl="1"/>
            <a:r>
              <a:rPr lang="en-US" altLang="ja-JP" sz="1600" dirty="0" smtClean="0"/>
              <a:t>Comment: No apparent need/benefit for the proposed enhancements – also, DAI functionality is sufficient if 2 DL assignments in same (or fully aligned) CORESET are to be supported</a:t>
            </a:r>
          </a:p>
          <a:p>
            <a:pPr lvl="2"/>
            <a:endParaRPr lang="en-US" altLang="ja-JP" sz="1000" dirty="0" smtClean="0"/>
          </a:p>
          <a:p>
            <a:r>
              <a:rPr lang="en-US" altLang="ja-JP" sz="1800" dirty="0" smtClean="0"/>
              <a:t>PUCCH/PDSCH slot determination in case of repetitions and impact on Type-1 HARQ-ACK codebook (R1-1813531)</a:t>
            </a:r>
          </a:p>
          <a:p>
            <a:pPr lvl="1"/>
            <a:r>
              <a:rPr lang="en-US" altLang="ja-JP" sz="1600" dirty="0" smtClean="0"/>
              <a:t>Comment: No apparent problem – not different than operation without repetitions</a:t>
            </a:r>
          </a:p>
          <a:p>
            <a:pPr lvl="1">
              <a:buNone/>
            </a:pPr>
            <a:r>
              <a:rPr lang="en-US" altLang="ja-JP" sz="1400" dirty="0" smtClean="0"/>
              <a:t>	</a:t>
            </a:r>
          </a:p>
          <a:p>
            <a:r>
              <a:rPr lang="en-US" sz="1800" dirty="0" smtClean="0"/>
              <a:t>PDSCH overlapping by different K1 values </a:t>
            </a:r>
            <a:r>
              <a:rPr lang="en-US" altLang="ja-JP" sz="1800" dirty="0" smtClean="0"/>
              <a:t>(R1-1813531)</a:t>
            </a:r>
            <a:endParaRPr lang="en-GB" sz="1800" dirty="0" smtClean="0"/>
          </a:p>
          <a:p>
            <a:pPr lvl="1"/>
            <a:r>
              <a:rPr lang="en-GB" sz="1600" dirty="0" smtClean="0"/>
              <a:t>Comment: Previously discussed and concluded (no optimization of pseudo-code – configuration of HARQ-ACK multiplexing was deemed to be atypical for a coverage limited UE)</a:t>
            </a:r>
          </a:p>
          <a:p>
            <a:pPr lvl="2"/>
            <a:endParaRPr lang="en-GB" sz="1200" dirty="0"/>
          </a:p>
          <a:p>
            <a:r>
              <a:rPr lang="en-GB" sz="1800" dirty="0" smtClean="0"/>
              <a:t>Limit maximum HARQ-ACK size to 360 bits (modified proposal from R1-1812184</a:t>
            </a:r>
            <a:r>
              <a:rPr lang="en-GB" sz="1800" dirty="0" smtClean="0"/>
              <a:t>)</a:t>
            </a:r>
          </a:p>
          <a:p>
            <a:pPr lvl="1"/>
            <a:r>
              <a:rPr lang="en-GB" sz="1600" dirty="0" smtClean="0"/>
              <a:t>Comment</a:t>
            </a:r>
            <a:r>
              <a:rPr lang="en-GB" sz="1600" dirty="0"/>
              <a:t>: </a:t>
            </a:r>
            <a:r>
              <a:rPr lang="en-GB" sz="1600" dirty="0" smtClean="0"/>
              <a:t>Argument is to contain </a:t>
            </a:r>
            <a:r>
              <a:rPr lang="en-GB" sz="1600" dirty="0" err="1" smtClean="0"/>
              <a:t>gNB</a:t>
            </a:r>
            <a:r>
              <a:rPr lang="en-GB" sz="1600" dirty="0" smtClean="0"/>
              <a:t>/UE complexity, avoid code-block segmentation, and HARQ-ACK codebook size larger than 360 bits is atypical, can easily be avoided by </a:t>
            </a:r>
            <a:r>
              <a:rPr lang="en-GB" sz="1600" dirty="0" err="1" smtClean="0"/>
              <a:t>gNB</a:t>
            </a:r>
            <a:r>
              <a:rPr lang="en-GB" sz="1600" dirty="0" smtClean="0"/>
              <a:t>, and UE should not have to handle</a:t>
            </a:r>
            <a:endParaRPr lang="en-GB" sz="1600" dirty="0"/>
          </a:p>
        </p:txBody>
      </p:sp>
    </p:spTree>
    <p:extLst>
      <p:ext uri="{BB962C8B-B14F-4D97-AF65-F5344CB8AC3E}">
        <p14:creationId xmlns:p14="http://schemas.microsoft.com/office/powerpoint/2010/main" val="3730881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88640"/>
            <a:ext cx="8229600" cy="576064"/>
          </a:xfrm>
        </p:spPr>
        <p:txBody>
          <a:bodyPr>
            <a:normAutofit fontScale="90000"/>
          </a:bodyPr>
          <a:lstStyle/>
          <a:p>
            <a:r>
              <a:rPr lang="en-US" altLang="ja-JP" dirty="0" smtClean="0"/>
              <a:t>References</a:t>
            </a:r>
            <a:endParaRPr kumimoji="1" lang="ja-JP" altLang="en-US" dirty="0"/>
          </a:p>
        </p:txBody>
      </p:sp>
      <p:sp>
        <p:nvSpPr>
          <p:cNvPr id="3" name="コンテンツ プレースホルダー 2"/>
          <p:cNvSpPr>
            <a:spLocks noGrp="1"/>
          </p:cNvSpPr>
          <p:nvPr>
            <p:ph idx="1"/>
          </p:nvPr>
        </p:nvSpPr>
        <p:spPr>
          <a:xfrm>
            <a:off x="251520" y="836712"/>
            <a:ext cx="8640960" cy="5688632"/>
          </a:xfrm>
        </p:spPr>
        <p:txBody>
          <a:bodyPr>
            <a:noAutofit/>
          </a:bodyPr>
          <a:lstStyle/>
          <a:p>
            <a:pPr>
              <a:buNone/>
            </a:pPr>
            <a:endParaRPr lang="en-US" altLang="ja-JP" sz="2000" dirty="0" smtClean="0"/>
          </a:p>
          <a:p>
            <a:endParaRPr lang="en-US" altLang="ja-JP" sz="2200" dirty="0" smtClean="0"/>
          </a:p>
          <a:p>
            <a:pPr marL="0" indent="0">
              <a:buNone/>
            </a:pPr>
            <a:endParaRPr lang="ja-JP" altLang="ja-JP" sz="2400" dirty="0"/>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graphicFrame>
        <p:nvGraphicFramePr>
          <p:cNvPr id="6" name="Table 5"/>
          <p:cNvGraphicFramePr>
            <a:graphicFrameLocks noGrp="1"/>
          </p:cNvGraphicFramePr>
          <p:nvPr>
            <p:extLst>
              <p:ext uri="{D42A27DB-BD31-4B8C-83A1-F6EECF244321}">
                <p14:modId xmlns:p14="http://schemas.microsoft.com/office/powerpoint/2010/main" val="4279219324"/>
              </p:ext>
            </p:extLst>
          </p:nvPr>
        </p:nvGraphicFramePr>
        <p:xfrm>
          <a:off x="827584" y="1052736"/>
          <a:ext cx="7632847" cy="3935945"/>
        </p:xfrm>
        <a:graphic>
          <a:graphicData uri="http://schemas.openxmlformats.org/drawingml/2006/table">
            <a:tbl>
              <a:tblPr>
                <a:tableStyleId>{5C22544A-7EE6-4342-B048-85BDC9FD1C3A}</a:tableStyleId>
              </a:tblPr>
              <a:tblGrid>
                <a:gridCol w="1074418">
                  <a:extLst>
                    <a:ext uri="{9D8B030D-6E8A-4147-A177-3AD203B41FA5}">
                      <a16:colId xmlns:a16="http://schemas.microsoft.com/office/drawing/2014/main" val="20000"/>
                    </a:ext>
                  </a:extLst>
                </a:gridCol>
                <a:gridCol w="4409593">
                  <a:extLst>
                    <a:ext uri="{9D8B030D-6E8A-4147-A177-3AD203B41FA5}">
                      <a16:colId xmlns:a16="http://schemas.microsoft.com/office/drawing/2014/main" val="20001"/>
                    </a:ext>
                  </a:extLst>
                </a:gridCol>
                <a:gridCol w="1074418">
                  <a:extLst>
                    <a:ext uri="{9D8B030D-6E8A-4147-A177-3AD203B41FA5}">
                      <a16:colId xmlns:a16="http://schemas.microsoft.com/office/drawing/2014/main" val="20002"/>
                    </a:ext>
                  </a:extLst>
                </a:gridCol>
                <a:gridCol w="1074418">
                  <a:extLst>
                    <a:ext uri="{9D8B030D-6E8A-4147-A177-3AD203B41FA5}">
                      <a16:colId xmlns:a16="http://schemas.microsoft.com/office/drawing/2014/main" val="20003"/>
                    </a:ext>
                  </a:extLst>
                </a:gridCol>
              </a:tblGrid>
              <a:tr h="493559">
                <a:tc>
                  <a:txBody>
                    <a:bodyPr/>
                    <a:lstStyle/>
                    <a:p>
                      <a:pPr algn="ctr" fontAlgn="t"/>
                      <a:r>
                        <a:rPr lang="en-US" sz="1000" u="none" strike="noStrike" dirty="0" err="1">
                          <a:effectLst/>
                        </a:rPr>
                        <a:t>TDoc</a:t>
                      </a:r>
                      <a:endParaRPr lang="en-US" sz="1000" b="1" i="0" u="none" strike="noStrike" dirty="0">
                        <a:solidFill>
                          <a:srgbClr val="FFFFFF"/>
                        </a:solidFill>
                        <a:effectLst/>
                        <a:latin typeface="Arial"/>
                      </a:endParaRPr>
                    </a:p>
                  </a:txBody>
                  <a:tcPr marL="0" marR="0" marT="0" marB="0">
                    <a:solidFill>
                      <a:srgbClr val="00B050"/>
                    </a:solidFill>
                  </a:tcPr>
                </a:tc>
                <a:tc>
                  <a:txBody>
                    <a:bodyPr/>
                    <a:lstStyle/>
                    <a:p>
                      <a:pPr algn="ctr" fontAlgn="t"/>
                      <a:r>
                        <a:rPr lang="en-US" sz="1000" u="none" strike="noStrike" dirty="0">
                          <a:effectLst/>
                        </a:rPr>
                        <a:t>Title</a:t>
                      </a:r>
                      <a:endParaRPr lang="en-US" sz="1000" b="1" i="0" u="none" strike="noStrike" dirty="0">
                        <a:solidFill>
                          <a:srgbClr val="FFFFFF"/>
                        </a:solidFill>
                        <a:effectLst/>
                        <a:latin typeface="Arial"/>
                      </a:endParaRPr>
                    </a:p>
                  </a:txBody>
                  <a:tcPr marL="0" marR="0" marT="0" marB="0">
                    <a:solidFill>
                      <a:srgbClr val="00B050"/>
                    </a:solidFill>
                  </a:tcPr>
                </a:tc>
                <a:tc>
                  <a:txBody>
                    <a:bodyPr/>
                    <a:lstStyle/>
                    <a:p>
                      <a:pPr algn="ctr" fontAlgn="t"/>
                      <a:r>
                        <a:rPr lang="en-US" sz="1000" u="none" strike="noStrike" dirty="0">
                          <a:effectLst/>
                        </a:rPr>
                        <a:t>Source</a:t>
                      </a:r>
                      <a:endParaRPr lang="en-US" sz="1000" b="1" i="0" u="none" strike="noStrike" dirty="0">
                        <a:solidFill>
                          <a:srgbClr val="FFFFFF"/>
                        </a:solidFill>
                        <a:effectLst/>
                        <a:latin typeface="Arial"/>
                      </a:endParaRPr>
                    </a:p>
                  </a:txBody>
                  <a:tcPr marL="0" marR="0" marT="0" marB="0">
                    <a:solidFill>
                      <a:srgbClr val="00B050"/>
                    </a:solidFill>
                  </a:tcPr>
                </a:tc>
                <a:tc>
                  <a:txBody>
                    <a:bodyPr/>
                    <a:lstStyle/>
                    <a:p>
                      <a:pPr algn="ctr" fontAlgn="t"/>
                      <a:r>
                        <a:rPr lang="en-US" sz="1000" u="none" strike="noStrike" dirty="0">
                          <a:effectLst/>
                        </a:rPr>
                        <a:t>Agenda item</a:t>
                      </a:r>
                      <a:endParaRPr lang="en-US" sz="1000" b="1" i="0" u="none" strike="noStrike" dirty="0">
                        <a:solidFill>
                          <a:srgbClr val="FFFFFF"/>
                        </a:solidFill>
                        <a:effectLst/>
                        <a:latin typeface="Arial"/>
                      </a:endParaRPr>
                    </a:p>
                  </a:txBody>
                  <a:tcPr marL="0" marR="0" marT="0" marB="0">
                    <a:solidFill>
                      <a:srgbClr val="00B050"/>
                    </a:solidFill>
                  </a:tcPr>
                </a:tc>
                <a:extLst>
                  <a:ext uri="{0D108BD9-81ED-4DB2-BD59-A6C34878D82A}">
                    <a16:rowId xmlns:a16="http://schemas.microsoft.com/office/drawing/2014/main" val="10000"/>
                  </a:ext>
                </a:extLst>
              </a:tr>
              <a:tr h="419525">
                <a:tc>
                  <a:txBody>
                    <a:bodyPr/>
                    <a:lstStyle/>
                    <a:p>
                      <a:pPr algn="l" fontAlgn="t"/>
                      <a:r>
                        <a:rPr lang="en-US" sz="1000" u="sng" strike="noStrike">
                          <a:effectLst/>
                          <a:hlinkClick r:id="rId2"/>
                        </a:rPr>
                        <a:t>R1-1812183</a:t>
                      </a:r>
                      <a:endParaRPr lang="en-US" sz="1000" b="1" i="0" u="sng" strike="noStrike">
                        <a:solidFill>
                          <a:srgbClr val="0000FF"/>
                        </a:solidFill>
                        <a:effectLst/>
                        <a:latin typeface="Arial"/>
                      </a:endParaRPr>
                    </a:p>
                  </a:txBody>
                  <a:tcPr marL="0" marR="0" marT="0" marB="0"/>
                </a:tc>
                <a:tc>
                  <a:txBody>
                    <a:bodyPr/>
                    <a:lstStyle/>
                    <a:p>
                      <a:pPr algn="l" fontAlgn="t"/>
                      <a:r>
                        <a:rPr lang="en-US" sz="1000" u="none" strike="noStrike" dirty="0">
                          <a:effectLst/>
                        </a:rPr>
                        <a:t>Corrections on bandwidth part and CA</a:t>
                      </a:r>
                      <a:endParaRPr lang="en-US" sz="1000" b="0" i="0" u="none" strike="noStrike" dirty="0">
                        <a:solidFill>
                          <a:srgbClr val="000000"/>
                        </a:solidFill>
                        <a:effectLst/>
                        <a:latin typeface="Arial"/>
                      </a:endParaRPr>
                    </a:p>
                  </a:txBody>
                  <a:tcPr marL="0" marR="0" marT="0" marB="0"/>
                </a:tc>
                <a:tc>
                  <a:txBody>
                    <a:bodyPr/>
                    <a:lstStyle/>
                    <a:p>
                      <a:pPr algn="l" fontAlgn="t"/>
                      <a:r>
                        <a:rPr lang="en-US" sz="1000" u="none" strike="noStrike" dirty="0">
                          <a:effectLst/>
                        </a:rPr>
                        <a:t>Huawei, </a:t>
                      </a:r>
                      <a:r>
                        <a:rPr lang="en-US" sz="1000" u="none" strike="noStrike" dirty="0" err="1">
                          <a:effectLst/>
                        </a:rPr>
                        <a:t>HiSilicon</a:t>
                      </a:r>
                      <a:endParaRPr lang="en-US" sz="1000" b="0" i="0" u="none" strike="noStrike" dirty="0">
                        <a:solidFill>
                          <a:srgbClr val="000000"/>
                        </a:solidFill>
                        <a:effectLst/>
                        <a:latin typeface="Arial"/>
                      </a:endParaRPr>
                    </a:p>
                  </a:txBody>
                  <a:tcPr marL="0" marR="0" marT="0" marB="0"/>
                </a:tc>
                <a:tc>
                  <a:txBody>
                    <a:bodyPr/>
                    <a:lstStyle/>
                    <a:p>
                      <a:pPr algn="l" fontAlgn="t"/>
                      <a:r>
                        <a:rPr lang="en-US" sz="1000" u="none" strike="noStrike" dirty="0">
                          <a:effectLst/>
                        </a:rPr>
                        <a:t>7.1.3.4</a:t>
                      </a:r>
                      <a:endParaRPr lang="en-US" sz="1000" b="0" i="0" u="none" strike="noStrike" dirty="0">
                        <a:solidFill>
                          <a:srgbClr val="000000"/>
                        </a:solidFill>
                        <a:effectLst/>
                        <a:latin typeface="Arial"/>
                      </a:endParaRPr>
                    </a:p>
                  </a:txBody>
                  <a:tcPr marL="0" marR="0" marT="0" marB="0"/>
                </a:tc>
                <a:extLst>
                  <a:ext uri="{0D108BD9-81ED-4DB2-BD59-A6C34878D82A}">
                    <a16:rowId xmlns:a16="http://schemas.microsoft.com/office/drawing/2014/main" val="10001"/>
                  </a:ext>
                </a:extLst>
              </a:tr>
              <a:tr h="419525">
                <a:tc>
                  <a:txBody>
                    <a:bodyPr/>
                    <a:lstStyle/>
                    <a:p>
                      <a:pPr algn="l" fontAlgn="t"/>
                      <a:r>
                        <a:rPr lang="en-US" sz="1000" u="sng" strike="noStrike">
                          <a:effectLst/>
                          <a:hlinkClick r:id="rId3"/>
                        </a:rPr>
                        <a:t>R1-1812473</a:t>
                      </a:r>
                      <a:endParaRPr lang="en-US" sz="1000" b="1" i="0" u="sng" strike="noStrike">
                        <a:solidFill>
                          <a:srgbClr val="0000FF"/>
                        </a:solidFill>
                        <a:effectLst/>
                        <a:latin typeface="Arial"/>
                      </a:endParaRPr>
                    </a:p>
                  </a:txBody>
                  <a:tcPr marL="0" marR="0" marT="0" marB="0"/>
                </a:tc>
                <a:tc>
                  <a:txBody>
                    <a:bodyPr/>
                    <a:lstStyle/>
                    <a:p>
                      <a:pPr algn="l" fontAlgn="t"/>
                      <a:r>
                        <a:rPr lang="en-US" sz="1000" u="none" strike="noStrike" dirty="0">
                          <a:effectLst/>
                        </a:rPr>
                        <a:t>Remaining issues for carrier aggregation and bandwidth parts</a:t>
                      </a:r>
                      <a:endParaRPr lang="en-US" sz="1000" b="0" i="0" u="none" strike="noStrike" dirty="0">
                        <a:solidFill>
                          <a:srgbClr val="000000"/>
                        </a:solidFill>
                        <a:effectLst/>
                        <a:latin typeface="Arial"/>
                      </a:endParaRPr>
                    </a:p>
                  </a:txBody>
                  <a:tcPr marL="0" marR="0" marT="0" marB="0"/>
                </a:tc>
                <a:tc>
                  <a:txBody>
                    <a:bodyPr/>
                    <a:lstStyle/>
                    <a:p>
                      <a:pPr algn="l" fontAlgn="t"/>
                      <a:r>
                        <a:rPr lang="en-US" sz="1000" u="none" strike="noStrike">
                          <a:effectLst/>
                        </a:rPr>
                        <a:t>Intel Corporation</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7.1.3.4</a:t>
                      </a:r>
                      <a:endParaRPr lang="en-US" sz="1000" b="0" i="0" u="none" strike="noStrike">
                        <a:solidFill>
                          <a:srgbClr val="000000"/>
                        </a:solidFill>
                        <a:effectLst/>
                        <a:latin typeface="Arial"/>
                      </a:endParaRPr>
                    </a:p>
                  </a:txBody>
                  <a:tcPr marL="0" marR="0" marT="0" marB="0"/>
                </a:tc>
                <a:extLst>
                  <a:ext uri="{0D108BD9-81ED-4DB2-BD59-A6C34878D82A}">
                    <a16:rowId xmlns:a16="http://schemas.microsoft.com/office/drawing/2014/main" val="10002"/>
                  </a:ext>
                </a:extLst>
              </a:tr>
              <a:tr h="296135">
                <a:tc>
                  <a:txBody>
                    <a:bodyPr/>
                    <a:lstStyle/>
                    <a:p>
                      <a:pPr algn="l" fontAlgn="t"/>
                      <a:r>
                        <a:rPr lang="en-US" sz="1000" u="sng" strike="noStrike">
                          <a:effectLst/>
                          <a:hlinkClick r:id="rId4"/>
                        </a:rPr>
                        <a:t>R1-1812606</a:t>
                      </a:r>
                      <a:endParaRPr lang="en-US" sz="1000" b="1" i="0" u="sng" strike="noStrike">
                        <a:solidFill>
                          <a:srgbClr val="0000FF"/>
                        </a:solidFill>
                        <a:effectLst/>
                        <a:latin typeface="Arial"/>
                      </a:endParaRPr>
                    </a:p>
                  </a:txBody>
                  <a:tcPr marL="0" marR="0" marT="0" marB="0"/>
                </a:tc>
                <a:tc>
                  <a:txBody>
                    <a:bodyPr/>
                    <a:lstStyle/>
                    <a:p>
                      <a:pPr algn="l" fontAlgn="t"/>
                      <a:r>
                        <a:rPr lang="en-US" sz="1000" u="none" strike="noStrike">
                          <a:effectLst/>
                        </a:rPr>
                        <a:t>Corrections to CA and BWP operation</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CATT</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7.1.3.4</a:t>
                      </a:r>
                      <a:endParaRPr lang="en-US" sz="1000" b="0" i="0" u="none" strike="noStrike">
                        <a:solidFill>
                          <a:srgbClr val="000000"/>
                        </a:solidFill>
                        <a:effectLst/>
                        <a:latin typeface="Arial"/>
                      </a:endParaRPr>
                    </a:p>
                  </a:txBody>
                  <a:tcPr marL="0" marR="0" marT="0" marB="0"/>
                </a:tc>
                <a:extLst>
                  <a:ext uri="{0D108BD9-81ED-4DB2-BD59-A6C34878D82A}">
                    <a16:rowId xmlns:a16="http://schemas.microsoft.com/office/drawing/2014/main" val="10003"/>
                  </a:ext>
                </a:extLst>
              </a:tr>
              <a:tr h="296135">
                <a:tc>
                  <a:txBody>
                    <a:bodyPr/>
                    <a:lstStyle/>
                    <a:p>
                      <a:pPr algn="l" fontAlgn="t"/>
                      <a:r>
                        <a:rPr lang="en-US" sz="1000" u="sng" strike="noStrike">
                          <a:effectLst/>
                          <a:hlinkClick r:id="rId5"/>
                        </a:rPr>
                        <a:t>R1-1812962</a:t>
                      </a:r>
                      <a:endParaRPr lang="en-US" sz="1000" b="1" i="0" u="sng" strike="noStrike">
                        <a:solidFill>
                          <a:srgbClr val="0000FF"/>
                        </a:solidFill>
                        <a:effectLst/>
                        <a:latin typeface="Arial"/>
                      </a:endParaRPr>
                    </a:p>
                  </a:txBody>
                  <a:tcPr marL="0" marR="0" marT="0" marB="0"/>
                </a:tc>
                <a:tc>
                  <a:txBody>
                    <a:bodyPr/>
                    <a:lstStyle/>
                    <a:p>
                      <a:pPr algn="l" fontAlgn="t"/>
                      <a:r>
                        <a:rPr lang="en-US" sz="1000" u="none" strike="noStrike">
                          <a:effectLst/>
                        </a:rPr>
                        <a:t>Remaining Issues on BWP and CA</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Samsung</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7.1.3.4</a:t>
                      </a:r>
                      <a:endParaRPr lang="en-US" sz="1000" b="0" i="0" u="none" strike="noStrike">
                        <a:solidFill>
                          <a:srgbClr val="000000"/>
                        </a:solidFill>
                        <a:effectLst/>
                        <a:latin typeface="Arial"/>
                      </a:endParaRPr>
                    </a:p>
                  </a:txBody>
                  <a:tcPr marL="0" marR="0" marT="0" marB="0"/>
                </a:tc>
                <a:extLst>
                  <a:ext uri="{0D108BD9-81ED-4DB2-BD59-A6C34878D82A}">
                    <a16:rowId xmlns:a16="http://schemas.microsoft.com/office/drawing/2014/main" val="10004"/>
                  </a:ext>
                </a:extLst>
              </a:tr>
              <a:tr h="379376">
                <a:tc>
                  <a:txBody>
                    <a:bodyPr/>
                    <a:lstStyle/>
                    <a:p>
                      <a:pPr algn="l" fontAlgn="t"/>
                      <a:r>
                        <a:rPr lang="en-US" sz="1000" u="sng" strike="noStrike">
                          <a:effectLst/>
                          <a:hlinkClick r:id="rId6"/>
                        </a:rPr>
                        <a:t>R1-1813150</a:t>
                      </a:r>
                      <a:endParaRPr lang="en-US" sz="1000" b="1" i="0" u="sng" strike="noStrike">
                        <a:solidFill>
                          <a:srgbClr val="0000FF"/>
                        </a:solidFill>
                        <a:effectLst/>
                        <a:latin typeface="Arial"/>
                      </a:endParaRPr>
                    </a:p>
                  </a:txBody>
                  <a:tcPr marL="0" marR="0" marT="0" marB="0"/>
                </a:tc>
                <a:tc>
                  <a:txBody>
                    <a:bodyPr/>
                    <a:lstStyle/>
                    <a:p>
                      <a:pPr algn="l" fontAlgn="t"/>
                      <a:r>
                        <a:rPr lang="en-US" sz="1000" u="none" strike="noStrike">
                          <a:effectLst/>
                        </a:rPr>
                        <a:t>On maintenance for BWPs and CA</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Nokia, Nokia Shanghai Bell</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7.1.3.4</a:t>
                      </a:r>
                      <a:endParaRPr lang="en-US" sz="1000" b="0" i="0" u="none" strike="noStrike">
                        <a:solidFill>
                          <a:srgbClr val="000000"/>
                        </a:solidFill>
                        <a:effectLst/>
                        <a:latin typeface="Arial"/>
                      </a:endParaRPr>
                    </a:p>
                  </a:txBody>
                  <a:tcPr marL="0" marR="0" marT="0" marB="0"/>
                </a:tc>
                <a:extLst>
                  <a:ext uri="{0D108BD9-81ED-4DB2-BD59-A6C34878D82A}">
                    <a16:rowId xmlns:a16="http://schemas.microsoft.com/office/drawing/2014/main" val="10005"/>
                  </a:ext>
                </a:extLst>
              </a:tr>
              <a:tr h="419525">
                <a:tc>
                  <a:txBody>
                    <a:bodyPr/>
                    <a:lstStyle/>
                    <a:p>
                      <a:pPr algn="l" fontAlgn="t"/>
                      <a:r>
                        <a:rPr lang="en-US" sz="1000" u="sng" strike="noStrike">
                          <a:effectLst/>
                          <a:hlinkClick r:id="rId7"/>
                        </a:rPr>
                        <a:t>R1-1813202</a:t>
                      </a:r>
                      <a:endParaRPr lang="en-US" sz="1000" b="1" i="0" u="sng" strike="noStrike">
                        <a:solidFill>
                          <a:srgbClr val="0000FF"/>
                        </a:solidFill>
                        <a:effectLst/>
                        <a:latin typeface="Arial"/>
                      </a:endParaRPr>
                    </a:p>
                  </a:txBody>
                  <a:tcPr marL="0" marR="0" marT="0" marB="0"/>
                </a:tc>
                <a:tc>
                  <a:txBody>
                    <a:bodyPr/>
                    <a:lstStyle/>
                    <a:p>
                      <a:pPr algn="l" fontAlgn="t"/>
                      <a:r>
                        <a:rPr lang="en-US" sz="1000" u="none" strike="noStrike">
                          <a:effectLst/>
                        </a:rPr>
                        <a:t>Remaining issues on HARQ-ACK of SPS PDSCH release</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Sharp</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7.1.3.4</a:t>
                      </a:r>
                      <a:endParaRPr lang="en-US" sz="1000" b="0" i="0" u="none" strike="noStrike">
                        <a:solidFill>
                          <a:srgbClr val="000000"/>
                        </a:solidFill>
                        <a:effectLst/>
                        <a:latin typeface="Arial"/>
                      </a:endParaRPr>
                    </a:p>
                  </a:txBody>
                  <a:tcPr marL="0" marR="0" marT="0" marB="0"/>
                </a:tc>
                <a:extLst>
                  <a:ext uri="{0D108BD9-81ED-4DB2-BD59-A6C34878D82A}">
                    <a16:rowId xmlns:a16="http://schemas.microsoft.com/office/drawing/2014/main" val="10006"/>
                  </a:ext>
                </a:extLst>
              </a:tr>
              <a:tr h="300555">
                <a:tc>
                  <a:txBody>
                    <a:bodyPr/>
                    <a:lstStyle/>
                    <a:p>
                      <a:pPr algn="l" fontAlgn="t"/>
                      <a:r>
                        <a:rPr lang="en-US" sz="1000" u="sng" strike="noStrike">
                          <a:effectLst/>
                          <a:hlinkClick r:id="rId8"/>
                        </a:rPr>
                        <a:t>R1-1813303</a:t>
                      </a:r>
                      <a:endParaRPr lang="en-US" sz="1000" b="1" i="0" u="sng" strike="noStrike">
                        <a:solidFill>
                          <a:srgbClr val="0000FF"/>
                        </a:solidFill>
                        <a:effectLst/>
                        <a:latin typeface="Arial"/>
                      </a:endParaRPr>
                    </a:p>
                  </a:txBody>
                  <a:tcPr marL="0" marR="0" marT="0" marB="0"/>
                </a:tc>
                <a:tc>
                  <a:txBody>
                    <a:bodyPr/>
                    <a:lstStyle/>
                    <a:p>
                      <a:pPr algn="l" fontAlgn="t"/>
                      <a:r>
                        <a:rPr lang="en-US" sz="1000" u="none" strike="noStrike">
                          <a:effectLst/>
                        </a:rPr>
                        <a:t>Maintenance for carrier aggregation and bandwidth part</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NTT DOCOMO, INC.</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7.1.3.4</a:t>
                      </a:r>
                      <a:endParaRPr lang="en-US" sz="1000" b="0" i="0" u="none" strike="noStrike">
                        <a:solidFill>
                          <a:srgbClr val="000000"/>
                        </a:solidFill>
                        <a:effectLst/>
                        <a:latin typeface="Arial"/>
                      </a:endParaRPr>
                    </a:p>
                  </a:txBody>
                  <a:tcPr marL="0" marR="0" marT="0" marB="0"/>
                </a:tc>
                <a:extLst>
                  <a:ext uri="{0D108BD9-81ED-4DB2-BD59-A6C34878D82A}">
                    <a16:rowId xmlns:a16="http://schemas.microsoft.com/office/drawing/2014/main" val="10007"/>
                  </a:ext>
                </a:extLst>
              </a:tr>
              <a:tr h="319340">
                <a:tc>
                  <a:txBody>
                    <a:bodyPr/>
                    <a:lstStyle/>
                    <a:p>
                      <a:pPr algn="l" fontAlgn="t"/>
                      <a:r>
                        <a:rPr lang="en-US" sz="1000" u="sng" strike="noStrike">
                          <a:effectLst/>
                          <a:hlinkClick r:id="rId9"/>
                        </a:rPr>
                        <a:t>R1-1813401</a:t>
                      </a:r>
                      <a:endParaRPr lang="en-US" sz="1000" b="1" i="0" u="sng" strike="noStrike">
                        <a:solidFill>
                          <a:srgbClr val="0000FF"/>
                        </a:solidFill>
                        <a:effectLst/>
                        <a:latin typeface="Arial"/>
                      </a:endParaRPr>
                    </a:p>
                  </a:txBody>
                  <a:tcPr marL="0" marR="0" marT="0" marB="0"/>
                </a:tc>
                <a:tc>
                  <a:txBody>
                    <a:bodyPr/>
                    <a:lstStyle/>
                    <a:p>
                      <a:pPr algn="l" fontAlgn="t"/>
                      <a:r>
                        <a:rPr lang="en-US" sz="1000" u="none" strike="noStrike">
                          <a:effectLst/>
                        </a:rPr>
                        <a:t>Maintenance for carrier aggregation and bandwidth parts</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Qualcomm Incorporated</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7.1.3.4</a:t>
                      </a:r>
                      <a:endParaRPr lang="en-US" sz="1000" b="0" i="0" u="none" strike="noStrike">
                        <a:solidFill>
                          <a:srgbClr val="000000"/>
                        </a:solidFill>
                        <a:effectLst/>
                        <a:latin typeface="Arial"/>
                      </a:endParaRPr>
                    </a:p>
                  </a:txBody>
                  <a:tcPr marL="0" marR="0" marT="0" marB="0"/>
                </a:tc>
                <a:extLst>
                  <a:ext uri="{0D108BD9-81ED-4DB2-BD59-A6C34878D82A}">
                    <a16:rowId xmlns:a16="http://schemas.microsoft.com/office/drawing/2014/main" val="10008"/>
                  </a:ext>
                </a:extLst>
              </a:tr>
              <a:tr h="296135">
                <a:tc>
                  <a:txBody>
                    <a:bodyPr/>
                    <a:lstStyle/>
                    <a:p>
                      <a:pPr algn="l" fontAlgn="t"/>
                      <a:r>
                        <a:rPr lang="en-US" sz="1000" u="sng" strike="noStrike">
                          <a:effectLst/>
                          <a:hlinkClick r:id="rId10"/>
                        </a:rPr>
                        <a:t>R1-1813473</a:t>
                      </a:r>
                      <a:endParaRPr lang="en-US" sz="1000" b="1" i="0" u="sng" strike="noStrike">
                        <a:solidFill>
                          <a:srgbClr val="0000FF"/>
                        </a:solidFill>
                        <a:effectLst/>
                        <a:latin typeface="Arial"/>
                      </a:endParaRPr>
                    </a:p>
                  </a:txBody>
                  <a:tcPr marL="0" marR="0" marT="0" marB="0"/>
                </a:tc>
                <a:tc>
                  <a:txBody>
                    <a:bodyPr/>
                    <a:lstStyle/>
                    <a:p>
                      <a:pPr algn="l" fontAlgn="t"/>
                      <a:r>
                        <a:rPr lang="en-US" sz="1000" u="none" strike="noStrike">
                          <a:effectLst/>
                        </a:rPr>
                        <a:t>Remaining issues on CA and BWPs</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Ericsson</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a:effectLst/>
                        </a:rPr>
                        <a:t>7.1.3.4</a:t>
                      </a:r>
                      <a:endParaRPr lang="en-US" sz="1000" b="0" i="0" u="none" strike="noStrike">
                        <a:solidFill>
                          <a:srgbClr val="000000"/>
                        </a:solidFill>
                        <a:effectLst/>
                        <a:latin typeface="Arial"/>
                      </a:endParaRPr>
                    </a:p>
                  </a:txBody>
                  <a:tcPr marL="0" marR="0" marT="0" marB="0"/>
                </a:tc>
                <a:extLst>
                  <a:ext uri="{0D108BD9-81ED-4DB2-BD59-A6C34878D82A}">
                    <a16:rowId xmlns:a16="http://schemas.microsoft.com/office/drawing/2014/main" val="10009"/>
                  </a:ext>
                </a:extLst>
              </a:tr>
              <a:tr h="296135">
                <a:tc>
                  <a:txBody>
                    <a:bodyPr/>
                    <a:lstStyle/>
                    <a:p>
                      <a:pPr algn="l" fontAlgn="t"/>
                      <a:r>
                        <a:rPr lang="en-US" sz="1000" u="sng" strike="noStrike" dirty="0">
                          <a:effectLst/>
                          <a:hlinkClick r:id="rId11"/>
                        </a:rPr>
                        <a:t>R1-1813531</a:t>
                      </a:r>
                      <a:endParaRPr lang="en-US" sz="1000" b="1" i="0" u="sng" strike="noStrike" dirty="0">
                        <a:solidFill>
                          <a:srgbClr val="0000FF"/>
                        </a:solidFill>
                        <a:effectLst/>
                        <a:latin typeface="Arial"/>
                      </a:endParaRPr>
                    </a:p>
                  </a:txBody>
                  <a:tcPr marL="0" marR="0" marT="0" marB="0"/>
                </a:tc>
                <a:tc>
                  <a:txBody>
                    <a:bodyPr/>
                    <a:lstStyle/>
                    <a:p>
                      <a:pPr algn="l" fontAlgn="t"/>
                      <a:r>
                        <a:rPr lang="en-US" sz="1000" u="none" strike="noStrike" dirty="0">
                          <a:effectLst/>
                        </a:rPr>
                        <a:t>Remaining Issues on HARQ-ACK Transmission</a:t>
                      </a:r>
                      <a:endParaRPr lang="en-US" sz="1000" b="0" i="0" u="none" strike="noStrike" dirty="0">
                        <a:solidFill>
                          <a:srgbClr val="000000"/>
                        </a:solidFill>
                        <a:effectLst/>
                        <a:latin typeface="Arial"/>
                      </a:endParaRPr>
                    </a:p>
                  </a:txBody>
                  <a:tcPr marL="0" marR="0" marT="0" marB="0"/>
                </a:tc>
                <a:tc>
                  <a:txBody>
                    <a:bodyPr/>
                    <a:lstStyle/>
                    <a:p>
                      <a:pPr algn="l" fontAlgn="t"/>
                      <a:r>
                        <a:rPr lang="en-US" sz="1000" u="none" strike="noStrike">
                          <a:effectLst/>
                        </a:rPr>
                        <a:t>WILUS Inc.</a:t>
                      </a:r>
                      <a:endParaRPr lang="en-US" sz="1000" b="0" i="0" u="none" strike="noStrike">
                        <a:solidFill>
                          <a:srgbClr val="000000"/>
                        </a:solidFill>
                        <a:effectLst/>
                        <a:latin typeface="Arial"/>
                      </a:endParaRPr>
                    </a:p>
                  </a:txBody>
                  <a:tcPr marL="0" marR="0" marT="0" marB="0"/>
                </a:tc>
                <a:tc>
                  <a:txBody>
                    <a:bodyPr/>
                    <a:lstStyle/>
                    <a:p>
                      <a:pPr algn="l" fontAlgn="t"/>
                      <a:r>
                        <a:rPr lang="en-US" sz="1000" u="none" strike="noStrike" dirty="0">
                          <a:effectLst/>
                        </a:rPr>
                        <a:t>7.1.3.4</a:t>
                      </a:r>
                      <a:endParaRPr lang="en-US" sz="1000" b="0" i="0" u="none" strike="noStrike" dirty="0">
                        <a:solidFill>
                          <a:srgbClr val="000000"/>
                        </a:solidFill>
                        <a:effectLst/>
                        <a:latin typeface="Arial"/>
                      </a:endParaRPr>
                    </a:p>
                  </a:txBody>
                  <a:tcPr marL="0" marR="0" marT="0" marB="0"/>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4218235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41817</TotalTime>
  <Words>755</Words>
  <Application>Microsoft Office PowerPoint</Application>
  <PresentationFormat>On-screen Show (4:3)</PresentationFormat>
  <Paragraphs>97</Paragraphs>
  <Slides>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Malgun Gothic</vt:lpstr>
      <vt:lpstr>MS PGothic</vt:lpstr>
      <vt:lpstr>SimSun</vt:lpstr>
      <vt:lpstr>Arial</vt:lpstr>
      <vt:lpstr>Calibri</vt:lpstr>
      <vt:lpstr>Symbol</vt:lpstr>
      <vt:lpstr>Wingdings</vt:lpstr>
      <vt:lpstr>Office ​​テーマ</vt:lpstr>
      <vt:lpstr>Summary on CA Topics</vt:lpstr>
      <vt:lpstr>Timing k for Scell Activation/Deactivation</vt:lpstr>
      <vt:lpstr>Corrections</vt:lpstr>
      <vt:lpstr>Semi-static/Type-1 Codebook</vt:lpstr>
      <vt:lpstr>Other</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5649815</dc:creator>
  <cp:lastModifiedBy>Aris Papasakellariou 1</cp:lastModifiedBy>
  <cp:revision>967</cp:revision>
  <dcterms:created xsi:type="dcterms:W3CDTF">2017-01-16T18:53:25Z</dcterms:created>
  <dcterms:modified xsi:type="dcterms:W3CDTF">2018-11-12T20:15:41Z</dcterms:modified>
</cp:coreProperties>
</file>