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74" r:id="rId4"/>
    <p:sldId id="264" r:id="rId5"/>
    <p:sldId id="265" r:id="rId6"/>
    <p:sldId id="270" r:id="rId7"/>
    <p:sldId id="273" r:id="rId8"/>
    <p:sldId id="262" r:id="rId9"/>
    <p:sldId id="27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jit Nimbalker" initials="AN" lastIdx="1" clrIdx="0">
    <p:extLst>
      <p:ext uri="{19B8F6BF-5375-455C-9EA6-DF929625EA0E}">
        <p15:presenceInfo xmlns:p15="http://schemas.microsoft.com/office/powerpoint/2012/main" userId="S::ajit.nimbalker@ericsson.com::4650a0e7-9084-4868-adc7-377e97d2b0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7" d="100"/>
          <a:sy n="157" d="100"/>
        </p:scale>
        <p:origin x="18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3238F-B67F-4837-8641-6F6B6912AD9C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DB1540-A020-4F03-9967-13764CD55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42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B3844-98D6-431D-BE97-0ED827ED4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0365A9-7868-4CBF-80EB-768A83EF1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E9732-0999-44D3-96A0-542D801A5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6D58E-ED4E-4DB3-9559-AF0AEDA6CD9C}" type="datetime1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DFC0D-3008-4355-9F6A-7C81766EA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F2E66-B866-4F4B-9423-AF7C2AC17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636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F51B1-0CD7-4B70-BE1B-27F5798ED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A385C0-0B82-4097-83CF-E72D344D43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4FE80-5B74-40E2-8ABE-3FF1A25A8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E3C2-EA88-42C2-A260-569A5951730E}" type="datetime1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25014-35E8-4EDA-BAD2-EDAAB6100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3566C-D466-4BEB-970F-E73913686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0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284BD5-BB47-4CFA-9C85-27ACF289B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D9D169-F68B-46A3-B5E4-D6D51FBD97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0F4C5-AA21-4A6F-B8FC-F185BCBBD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DAA8-AF69-427A-BCA0-7754191708B3}" type="datetime1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CC78D-33F3-4230-BB42-FCF54041E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AEBDF-43DE-4ADC-B788-C0ED79076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993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ED580-DC9E-4ABD-993F-8F792E100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A8EE9-FC45-477A-9DFE-87DF56CD5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65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5651A-CF52-4145-AB6C-66A36AF09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DCD65-362C-414A-8F9B-9B402A0784D6}" type="datetime1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86A2C9-8D06-4F43-8FE9-C59CA4EBE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A1045-C3DA-4B86-9F3C-1A6CDA1BD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887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53533-FC82-40D1-B57C-C004B9148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2946E-83C3-4A8C-8D82-68BD4E71B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54A21-89D2-4E9B-8C45-254280B5D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C4981-415F-453A-97FC-8403310F4F25}" type="datetime1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71980-389B-4B9A-AD85-EBD2A4F7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A1585-FCAA-408C-95B5-9A2A0F88C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44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F21B8-9622-4F0C-BBB3-D43289EA3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3CF7C-6840-47E8-9D50-3F45C8ABF8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9B647D-DC72-4974-BC8D-F493A0B06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5E985-420B-49A8-98AE-F5A7D8928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6B82-EBE9-44F2-BE05-2E0A65C3E530}" type="datetime1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46B977-CACC-4D8C-AD25-9A3C41BFC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FEF9D5-4B14-460A-BF59-931717001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67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3AA16-64E0-4D55-AE53-A9322F9BC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CBEB10-7203-4F68-8E3F-5CE9DB14E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B3A550-D5F9-43FB-9063-2F0DC5A048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C5E433-9469-45B6-9C38-5D19084037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82BB64-605C-479D-AEA9-95D35E9E3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061BE4-17E9-4249-B0FF-5F49B4A29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823B-9E89-4E12-9173-331A45AF2B51}" type="datetime1">
              <a:rPr lang="en-US" smtClean="0"/>
              <a:t>11/2/2018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B6487-B5B2-4EF6-AEE4-C8C9C9A6F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C45C82-935C-46B1-B89C-701D6CA5F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806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59AB5-CF0C-46BD-8496-537E0740D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7096BE-AABB-4D64-BB60-8E9BB91CF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9455A-D946-4BD9-90E4-1C66E7E5C6DA}" type="datetime1">
              <a:rPr lang="en-US" smtClean="0"/>
              <a:t>11/2/2018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F7F4C0-0272-431B-A20D-CB93F06F9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C0F05-1E54-44DC-A2DD-825DFD161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CF3676-D157-4A3D-BF31-E766E9C13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04A0C-FA4A-4474-A316-C0778877001A}" type="datetime1">
              <a:rPr lang="en-US" smtClean="0"/>
              <a:t>11/2/2018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7B7BE2-D2E6-4D8B-B9B9-3FCE9E60E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00F72-0E5B-43B9-9C6C-328E7662D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835E2-5A19-41D2-9DA7-9E463188E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80DFC-BEEA-4E4E-8998-7E08F4246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D762B-4B66-4C37-8288-29FB5F496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52288-52D2-4F6A-9574-BAF3B4DA7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B6679-B562-429B-AB2B-39BCBC80EAEB}" type="datetime1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4A06C6-D105-4E49-A2A4-CD9AF7D52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5C7312-2C63-4267-B939-045D3980C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20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1424-C707-49C7-A87C-E4DC52B1E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100512-2C6E-4BB4-AE40-35AAF8E75E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58F0E-931D-4F44-970C-3A46AB3AF1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8295CE-49E6-4302-BD47-77B14E60C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FF9C-693C-4DB4-8A96-6E19699A2328}" type="datetime1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A430C-93B6-4FA5-8142-AF06D50E7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BD3458-D3A5-44D3-B4D6-52A4DAF82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4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B257CC-A611-4745-90C7-12B5461DC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A9861-EE54-4862-982F-A088E8F8E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FD4D7-98A5-4B43-A602-6F4DFD19ED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0B4E1-1667-4365-A0CC-E1723681DA17}" type="datetime1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39E46-2FE0-4744-9766-5D37CBE83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359BA-0B44-42D1-BF92-4C35BEF546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8137F-5B26-4916-B196-4439E7EA7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366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AA891-BD4A-4921-8555-0227AE6BD5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098" y="1599053"/>
            <a:ext cx="10917702" cy="1939492"/>
          </a:xfrm>
        </p:spPr>
        <p:txBody>
          <a:bodyPr>
            <a:normAutofit/>
          </a:bodyPr>
          <a:lstStyle/>
          <a:p>
            <a:r>
              <a:rPr lang="en-US" sz="4400" dirty="0"/>
              <a:t>New RRC parameter related to LS on MIMO layer configuration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EB6424-B81E-42AC-8F22-C82A01312B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3679" y="3831316"/>
            <a:ext cx="9144000" cy="2551256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5400" dirty="0"/>
              <a:t>Ericsson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7C6B33-1D5E-4605-A2DD-4D08EED8A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1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2BFDF2-3CB8-4F9E-AEA8-31D688117CC5}"/>
              </a:ext>
            </a:extLst>
          </p:cNvPr>
          <p:cNvSpPr/>
          <p:nvPr/>
        </p:nvSpPr>
        <p:spPr>
          <a:xfrm>
            <a:off x="91858" y="476031"/>
            <a:ext cx="4630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WG1 Meeting #95	</a:t>
            </a:r>
          </a:p>
          <a:p>
            <a:r>
              <a:rPr lang="en-US" dirty="0"/>
              <a:t>Spokane, USA, November 12th – 16th 2018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0E067E-DAF1-4DF9-A5B9-415DE7DB59AF}"/>
              </a:ext>
            </a:extLst>
          </p:cNvPr>
          <p:cNvSpPr/>
          <p:nvPr/>
        </p:nvSpPr>
        <p:spPr>
          <a:xfrm>
            <a:off x="9608457" y="391211"/>
            <a:ext cx="2218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R1-1813273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5BAA99-80D5-4CEF-89C3-1F91404650B6}"/>
              </a:ext>
            </a:extLst>
          </p:cNvPr>
          <p:cNvSpPr/>
          <p:nvPr/>
        </p:nvSpPr>
        <p:spPr>
          <a:xfrm>
            <a:off x="5120345" y="5860409"/>
            <a:ext cx="1549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Agenda Item 5</a:t>
            </a:r>
          </a:p>
        </p:txBody>
      </p:sp>
    </p:spTree>
    <p:extLst>
      <p:ext uri="{BB962C8B-B14F-4D97-AF65-F5344CB8AC3E}">
        <p14:creationId xmlns:p14="http://schemas.microsoft.com/office/powerpoint/2010/main" val="189447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CE320-F1BB-409B-8BCF-36C3DC9E6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2D890C-E449-4C02-8AD9-04A98497A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LS received from RAN2 to RAN1 (and RAN4) in  R1-1812166 - </a:t>
            </a:r>
            <a:r>
              <a:rPr lang="en-GB" dirty="0"/>
              <a:t>LS on MIMO layer configuration</a:t>
            </a:r>
          </a:p>
          <a:p>
            <a:pPr lvl="1"/>
            <a:r>
              <a:rPr lang="en-GB" dirty="0"/>
              <a:t>Identifying some cases where there can be ambiguity in #layers for different CCs, such as the following example: </a:t>
            </a:r>
          </a:p>
          <a:p>
            <a:pPr lvl="2"/>
            <a:r>
              <a:rPr lang="en-GB" dirty="0"/>
              <a:t>Band A 1CC (CC0) + Band B 1CC (CC1) + Band C 1CC (CC2)</a:t>
            </a:r>
            <a:endParaRPr lang="en-US" dirty="0"/>
          </a:p>
          <a:p>
            <a:pPr lvl="3"/>
            <a:r>
              <a:rPr lang="en-GB" dirty="0"/>
              <a:t>Supported MIMO layers, set 1: 4 + 4+ 2</a:t>
            </a:r>
            <a:endParaRPr lang="en-US" dirty="0"/>
          </a:p>
          <a:p>
            <a:pPr lvl="3"/>
            <a:r>
              <a:rPr lang="en-GB" dirty="0"/>
              <a:t>Supported MIMO layers, set 2: 4 + 2 + 4</a:t>
            </a:r>
            <a:endParaRPr lang="en-US" dirty="0"/>
          </a:p>
          <a:p>
            <a:pPr lvl="3"/>
            <a:r>
              <a:rPr lang="en-GB" dirty="0"/>
              <a:t>Supported MIMO layers, set 3: 2 + 4+ 4</a:t>
            </a:r>
            <a:endParaRPr lang="en-US" dirty="0"/>
          </a:p>
          <a:p>
            <a:r>
              <a:rPr lang="en-GB" dirty="0"/>
              <a:t>Primarily, LS is asking </a:t>
            </a:r>
          </a:p>
          <a:p>
            <a:pPr lvl="1"/>
            <a:r>
              <a:rPr lang="en-GB" dirty="0"/>
              <a:t>how to address the ambiguity and </a:t>
            </a:r>
          </a:p>
          <a:p>
            <a:pPr lvl="1"/>
            <a:r>
              <a:rPr lang="en-GB" dirty="0"/>
              <a:t>if RAN1 may want to introduce new RRC parameter indicating number of layers to resolve the ambiguity, and so on..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61FB24-544F-42CE-A16C-D10F0102F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65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22ED6-9006-40F6-AF63-EC5EBA3FF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DCFA18-19A9-4537-8E85-7E4F50BA8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PUSCH, such parameter already exists in NR</a:t>
            </a:r>
          </a:p>
          <a:p>
            <a:r>
              <a:rPr lang="en-US" dirty="0"/>
              <a:t>For PDSCH, such parameter doesn’t exist in NR</a:t>
            </a:r>
          </a:p>
          <a:p>
            <a:pPr lvl="1"/>
            <a:r>
              <a:rPr lang="en-US" dirty="0"/>
              <a:t>Ambiguity may occur in some cases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AEF808-6E8F-4DF9-96E6-1B6741F3E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05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65550-032E-4474-8A89-2A6DECB59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372" y="136525"/>
            <a:ext cx="10515600" cy="1325563"/>
          </a:xfrm>
        </p:spPr>
        <p:txBody>
          <a:bodyPr/>
          <a:lstStyle/>
          <a:p>
            <a:r>
              <a:rPr lang="en-US" dirty="0"/>
              <a:t>Options for handling ambiguous capability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D8A5E-04D6-498B-8611-2CDAF8CE7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Option 1: Do not allow that the UE reports a capability that lead to ambiguity</a:t>
            </a:r>
          </a:p>
          <a:p>
            <a:pPr lvl="1"/>
            <a:r>
              <a:rPr lang="en-US" dirty="0"/>
              <a:t>Implies in some cases that a UE need to underreport its capability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Option 2: Introduce new RRC parameter for indicating #layers for each CC</a:t>
            </a:r>
          </a:p>
          <a:p>
            <a:pPr lvl="1"/>
            <a:r>
              <a:rPr lang="en-US" dirty="0"/>
              <a:t>Option 2.1: Allow parameter values that are sufficient to resolve ambiguity </a:t>
            </a:r>
          </a:p>
          <a:p>
            <a:pPr lvl="2"/>
            <a:r>
              <a:rPr lang="en-US" sz="1800" dirty="0"/>
              <a:t>In example, Allow RRC setting of either (2,4,4), (4,2,4) and (4,4,2) </a:t>
            </a:r>
            <a:r>
              <a:rPr lang="en-US" sz="1800" b="1" dirty="0">
                <a:solidFill>
                  <a:srgbClr val="FF0000"/>
                </a:solidFill>
              </a:rPr>
              <a:t>only</a:t>
            </a:r>
            <a:r>
              <a:rPr lang="en-US" sz="1800" dirty="0"/>
              <a:t>,</a:t>
            </a:r>
          </a:p>
          <a:p>
            <a:pPr lvl="1"/>
            <a:r>
              <a:rPr lang="en-US" dirty="0"/>
              <a:t>Option 2.2: Allow full flexibility in setting  parameter values </a:t>
            </a:r>
          </a:p>
          <a:p>
            <a:pPr lvl="2"/>
            <a:r>
              <a:rPr lang="en-US" dirty="0"/>
              <a:t>In example, (</a:t>
            </a:r>
            <a:r>
              <a:rPr lang="en-US" dirty="0" err="1"/>
              <a:t>x,y,z</a:t>
            </a:r>
            <a:r>
              <a:rPr lang="en-US" dirty="0"/>
              <a:t>), </a:t>
            </a:r>
            <a:r>
              <a:rPr lang="en-US" dirty="0" err="1"/>
              <a:t>x+y+z</a:t>
            </a:r>
            <a:r>
              <a:rPr lang="en-US" dirty="0"/>
              <a:t> &lt;=10, </a:t>
            </a:r>
            <a:r>
              <a:rPr lang="en-US" dirty="0" err="1"/>
              <a:t>x,y,z</a:t>
            </a:r>
            <a:r>
              <a:rPr lang="en-US" dirty="0"/>
              <a:t> in {1,2,4}</a:t>
            </a:r>
          </a:p>
          <a:p>
            <a:pPr lvl="2"/>
            <a:r>
              <a:rPr lang="en-US" sz="1800" dirty="0"/>
              <a:t>In this case, e.g. if NW sets (1,1,1) and then it may be covered by multiple band/band-combinations if the CCs are in different bands.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F1DFE2-3A89-45F5-B04F-1A65E2DD4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225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3414D-EDF5-4302-BE4A-063589C62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418" y="71509"/>
            <a:ext cx="10515600" cy="1325563"/>
          </a:xfrm>
        </p:spPr>
        <p:txBody>
          <a:bodyPr/>
          <a:lstStyle/>
          <a:p>
            <a:r>
              <a:rPr lang="en-US" sz="3600" dirty="0"/>
              <a:t>Option 2: UE behavior and parameter configuration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17094-3CF6-4FFA-9EB2-1C8217D91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072"/>
            <a:ext cx="10515600" cy="492298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New RRC parameter configuration </a:t>
            </a:r>
          </a:p>
          <a:p>
            <a:pPr lvl="1"/>
            <a:r>
              <a:rPr lang="en-US" dirty="0"/>
              <a:t>For ambiguous cases, parameter would be necessary. </a:t>
            </a:r>
          </a:p>
          <a:p>
            <a:pPr lvl="1"/>
            <a:r>
              <a:rPr lang="en-US" dirty="0"/>
              <a:t>For cases without ambiguity, parameter could be optional </a:t>
            </a:r>
          </a:p>
          <a:p>
            <a:pPr lvl="2"/>
            <a:r>
              <a:rPr lang="en-US" dirty="0"/>
              <a:t>Default value from current spec (e.g. in LBRM text) may be sufficient. </a:t>
            </a:r>
          </a:p>
          <a:p>
            <a:pPr lvl="2"/>
            <a:r>
              <a:rPr lang="en-US" dirty="0"/>
              <a:t>Note: UEs that have no ambiguity do not require the RRC parameter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76700-5226-4F0C-AED1-D407C6BC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94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793D4-E671-4DED-A08C-C84EC2B92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043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CADD2-F433-4A87-88A8-962A624F7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4"/>
            <a:ext cx="10515600" cy="503078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Introduce new RRC parameter </a:t>
            </a:r>
            <a:r>
              <a:rPr lang="en-US" sz="2400" i="1" dirty="0" err="1"/>
              <a:t>DLmaxRank</a:t>
            </a:r>
            <a:r>
              <a:rPr lang="en-US" sz="2400" dirty="0"/>
              <a:t> for indicating #layers for each CC on the downlink</a:t>
            </a:r>
          </a:p>
          <a:p>
            <a:pPr lvl="1"/>
            <a:r>
              <a:rPr lang="en-US" sz="1800" dirty="0"/>
              <a:t>Note : for uplink, the corresponding </a:t>
            </a:r>
            <a:r>
              <a:rPr lang="en-US" sz="1800" i="1" dirty="0" err="1"/>
              <a:t>ULmaxRank</a:t>
            </a:r>
            <a:r>
              <a:rPr lang="en-US" sz="1800" dirty="0"/>
              <a:t> parameter exists in current specifications</a:t>
            </a:r>
          </a:p>
          <a:p>
            <a:r>
              <a:rPr lang="en-US" sz="2400" dirty="0"/>
              <a:t>Select from following, considering spec impact and UE behavior</a:t>
            </a:r>
          </a:p>
          <a:p>
            <a:pPr lvl="1"/>
            <a:r>
              <a:rPr lang="en-US" sz="1800" dirty="0"/>
              <a:t>Option 2.1: Allow RRC parameter values that are sufficient to resolve ambiguity</a:t>
            </a:r>
          </a:p>
          <a:p>
            <a:pPr lvl="1"/>
            <a:r>
              <a:rPr lang="en-US" sz="1800" dirty="0"/>
              <a:t>Option 2.2: Allow full flexibility in setting RRC parameter value</a:t>
            </a:r>
          </a:p>
          <a:p>
            <a:pPr lvl="2"/>
            <a:r>
              <a:rPr lang="en-US" u="sng" dirty="0">
                <a:solidFill>
                  <a:srgbClr val="FF0000"/>
                </a:solidFill>
              </a:rPr>
              <a:t>Option 2.2 is preferable from flexibility and from RRC perspective</a:t>
            </a:r>
          </a:p>
          <a:p>
            <a:pPr lvl="2"/>
            <a:endParaRPr lang="en-US" sz="1400" dirty="0"/>
          </a:p>
          <a:p>
            <a:r>
              <a:rPr lang="en-US" sz="2400" dirty="0"/>
              <a:t>Parameter should applied per serving cell </a:t>
            </a:r>
          </a:p>
          <a:p>
            <a:pPr lvl="1"/>
            <a:r>
              <a:rPr lang="en-US" sz="1800" dirty="0"/>
              <a:t>Number of MIMO layers is defined per serving cell in RAN1 specification</a:t>
            </a:r>
          </a:p>
          <a:p>
            <a:r>
              <a:rPr lang="en-US" sz="2400" dirty="0"/>
              <a:t>Identify and adopt RAN1 spec changes, e.g. in LBRM, </a:t>
            </a:r>
            <a:r>
              <a:rPr lang="en-US" sz="2400" dirty="0" err="1"/>
              <a:t>etc</a:t>
            </a:r>
            <a:endParaRPr lang="en-US" sz="2400" dirty="0"/>
          </a:p>
          <a:p>
            <a:pPr lvl="1"/>
            <a:r>
              <a:rPr lang="en-US" sz="2000" dirty="0"/>
              <a:t>see Annex, and further R1-1813472 for a detailed discussion</a:t>
            </a:r>
          </a:p>
          <a:p>
            <a:r>
              <a:rPr lang="en-US" sz="2400" dirty="0"/>
              <a:t>For CSI reporting</a:t>
            </a:r>
          </a:p>
          <a:p>
            <a:pPr lvl="1"/>
            <a:r>
              <a:rPr lang="en-US" dirty="0"/>
              <a:t>No impact or spec changes, keep the NR key principle of independent use of CSI reporting and PDSCH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733BF-200E-4D8F-BFF7-D388FDE36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691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C2583E-151B-474F-B72C-BC59BAA15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657600" lvl="8" indent="0">
              <a:buNone/>
            </a:pPr>
            <a:r>
              <a:rPr lang="en-US" sz="6600" dirty="0"/>
              <a:t>Annex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332C28-12F2-459D-85A6-9FB7D0619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89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28B3C-667A-4A07-9B29-9C2BA0772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spec changes for Option 2 – LBRM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52AD3FFC-2AAD-4E58-B918-1A28DAA89A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048005"/>
            <a:ext cx="10128739" cy="2674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900430" indent="-900430">
              <a:lnSpc>
                <a:spcPct val="107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change  shown below</a:t>
            </a:r>
            <a:endParaRPr lang="en-US" dirty="0"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0430" marR="0" indent="-900430">
              <a:lnSpc>
                <a:spcPct val="107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5.4.2.1	Bit selection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bit sequence after encoding  from Subclause 5.3.2 is written into a circular buffer of length  for the -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coded block, where  is defined in Subclause 5.3.2.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the -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code block, let  if  and  otherwise, where , ,  is determined according to Subclause 6.1.4.2 in [6, TS 38.214] for UL-SCH and Subclause 5.1.3.2 in [6, TS 38.214] for DL-SCH/PCH, assuming the following: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680" marR="0" indent="-180340">
              <a:lnSpc>
                <a:spcPct val="107000"/>
              </a:lnSpc>
              <a:spcBef>
                <a:spcPts val="0"/>
              </a:spcBef>
              <a:spcAft>
                <a:spcPts val="9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	maximum number of layers for one TB supported by the UE for the serving cell, which for UL-SCH is according to higher layer parameter 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ULmaxRank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if the parameter is configured</a:t>
            </a:r>
            <a:r>
              <a:rPr lang="en-GB" sz="120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and which for DL-SCH/PCH is according to higher layer parameter </a:t>
            </a:r>
            <a:r>
              <a:rPr lang="en-GB" sz="1200" i="1" u="sng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DLmaxRank</a:t>
            </a:r>
            <a:r>
              <a:rPr lang="en-GB" sz="120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if the parameter is configured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50DBE2-1595-46EB-B01A-547BA94C1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8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7971CF8-E3FD-4B7B-8ECF-D852EB0EC1CC}"/>
              </a:ext>
            </a:extLst>
          </p:cNvPr>
          <p:cNvSpPr/>
          <p:nvPr/>
        </p:nvSpPr>
        <p:spPr>
          <a:xfrm>
            <a:off x="474362" y="1456908"/>
            <a:ext cx="9153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Possible changes in LBRM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38.212 , Sec 5.4.2.1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Note : Details in companion paper in Scheduling/HARQ</a:t>
            </a:r>
          </a:p>
        </p:txBody>
      </p:sp>
    </p:spTree>
    <p:extLst>
      <p:ext uri="{BB962C8B-B14F-4D97-AF65-F5344CB8AC3E}">
        <p14:creationId xmlns:p14="http://schemas.microsoft.com/office/powerpoint/2010/main" val="2839703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28B3C-667A-4A07-9B29-9C2BA0772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" y="-172489"/>
            <a:ext cx="11131061" cy="1325563"/>
          </a:xfrm>
        </p:spPr>
        <p:txBody>
          <a:bodyPr>
            <a:normAutofit/>
          </a:bodyPr>
          <a:lstStyle/>
          <a:p>
            <a:r>
              <a:rPr lang="en-US" sz="4000" dirty="0"/>
              <a:t>RAN1 spec changes for Option 2 –Data Rate Sharing</a:t>
            </a:r>
            <a:endParaRPr lang="en-US" sz="48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50DBE2-1595-46EB-B01A-547BA94C1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137F-5B26-4916-B196-4439E7EA74AA}" type="slidenum">
              <a:rPr lang="en-US" smtClean="0"/>
              <a:t>9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433906-A6E0-4CC7-9B2B-00509BA4B872}"/>
              </a:ext>
            </a:extLst>
          </p:cNvPr>
          <p:cNvSpPr/>
          <p:nvPr/>
        </p:nvSpPr>
        <p:spPr>
          <a:xfrm>
            <a:off x="369286" y="921196"/>
            <a:ext cx="101264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Possible changes in Data rate sharing text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38.214 , Sec 5.1.3 for DL and 6.1.4 for UL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Note : Details in companion paper in Scheduling/HARQ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2">
                <a:extLst>
                  <a:ext uri="{FF2B5EF4-FFF2-40B4-BE49-F238E27FC236}">
                    <a16:creationId xmlns:a16="http://schemas.microsoft.com/office/drawing/2014/main" id="{8B8BAF55-CB82-473B-BE51-CC1B0D399B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9473" y="2152518"/>
                <a:ext cx="10874326" cy="438639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900"/>
                  </a:spcAft>
                </a:pPr>
                <a:r>
                  <a:rPr lang="en-GB" sz="1400" b="1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Section 5.1.3 of 38.214 (and same in 6.1.4 for uplink)</a:t>
                </a:r>
                <a:endParaRPr lang="en-US" sz="1400" b="1" u="sng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900"/>
                  </a:spcAft>
                </a:pPr>
                <a:r>
                  <a:rPr lang="en-GB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Example Change 1 : Below change may need to be introduced</a:t>
                </a:r>
                <a:endParaRPr lang="en-US" sz="1400" dirty="0">
                  <a:effectLst/>
                  <a:highlight>
                    <a:srgbClr val="00FFFF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900"/>
                  </a:spcAft>
                  <a:buFont typeface="Times New Roman" panose="02020603050405020304" pitchFamily="18" charset="0"/>
                  <a:buChar char="-"/>
                </a:pPr>
                <a14:m>
                  <m:oMath xmlns:m="http://schemas.openxmlformats.org/officeDocument/2006/math"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𝐷𝑎𝑡𝑎𝑅𝑎𝑡𝑒</m:t>
                    </m:r>
                  </m:oMath>
                </a14:m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[Mbps] is computed by the </a:t>
                </a:r>
                <a:r>
                  <a:rPr lang="en-US" sz="1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maximum</a:t>
                </a:r>
                <a:r>
                  <a:rPr lang="en-US" sz="1400" u="sng" dirty="0">
                    <a:solidFill>
                      <a:srgbClr val="00808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approximate data rate given by Subclause 4.1.2 in [13, TS 38.306] from the band/band combination</a:t>
                </a:r>
                <a:r>
                  <a:rPr lang="en-US" sz="1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(s)</a:t>
                </a:r>
                <a:r>
                  <a:rPr lang="en-US" sz="1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signaling for the J carriers, including the scaling factor </a:t>
                </a:r>
                <a:r>
                  <a:rPr lang="en-US" sz="1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f(</a:t>
                </a:r>
                <a:r>
                  <a:rPr lang="en-US" sz="14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i</a:t>
                </a:r>
                <a:r>
                  <a:rPr lang="en-US" sz="1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)</a:t>
                </a:r>
                <a:endParaRPr lang="en-US" sz="1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900"/>
                  </a:spcAft>
                </a:pPr>
                <a:r>
                  <a:rPr lang="en-GB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Example Change 2 : Below change may need to be introduced </a:t>
                </a:r>
                <a:endParaRPr lang="en-US" sz="1400" dirty="0">
                  <a:effectLst/>
                  <a:highlight>
                    <a:srgbClr val="00FFFF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Additionally, for a serving cell, if the UE is capable of Capability 2 processing time according to Subclause 5.3, </a:t>
                </a:r>
                <a:endParaRPr lang="en-US" sz="1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:r>
                  <a:rPr lang="en-GB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the UE supports capability 2 processing time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𝑇𝐵𝑆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𝐿𝐵𝑅𝑀</m:t>
                        </m:r>
                      </m:sub>
                    </m:sSub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≤ </m:t>
                    </m:r>
                    <m:sSub>
                      <m:sSub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′∙</m:t>
                        </m:r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𝑇𝐵𝑆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𝐿𝐵𝑅𝑀</m:t>
                        </m:r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GB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 for any configured BWP</a:t>
                </a:r>
                <a:endParaRPr lang="en-US" sz="1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𝑇𝐵𝑆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𝐿𝐵𝑅𝑀</m:t>
                        </m:r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 is the maximum configurable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𝑇𝐵𝑆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𝐿𝐵𝑅𝑀</m:t>
                        </m:r>
                      </m:sub>
                    </m:sSub>
                  </m:oMath>
                </a14:m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 for the UE from the band/band combination signaling</a:t>
                </a:r>
                <a:r>
                  <a:rPr lang="en-US" sz="1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(s)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 for the serving cell as defined in Subclause 5.4.2.1 [5, TS 38.212].</a:t>
                </a:r>
                <a:endParaRPr lang="en-US" sz="1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𝑓</m:t>
                    </m:r>
                  </m:oMath>
                </a14:m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which is the scaling factor in 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Subclause 4.1.2 in [13, TS 38.306] from the band/band combination signaling</a:t>
                </a:r>
                <a:r>
                  <a:rPr lang="en-US" sz="1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(s)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for the serving cell, unless the serving cell is a </a:t>
                </a:r>
                <a:r>
                  <a:rPr lang="en-US" sz="1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PCell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or </a:t>
                </a:r>
                <a:r>
                  <a:rPr lang="en-US" sz="1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PScell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and the scaling factor </a:t>
                </a:r>
                <a:r>
                  <a:rPr lang="en-US" sz="1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f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= 0.4, in which case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=0.75.</m:t>
                    </m:r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900"/>
                  </a:spcAft>
                </a:pPr>
                <a:r>
                  <a:rPr lang="en-GB" sz="1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900"/>
                  </a:spcAft>
                </a:pPr>
                <a:r>
                  <a:rPr lang="en-GB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Example Change 3 : Below change may need to be introduced </a:t>
                </a:r>
                <a:endParaRPr lang="en-US" sz="1400" dirty="0">
                  <a:effectLst/>
                  <a:highlight>
                    <a:srgbClr val="00FFFF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14:m>
                  <m:oMath xmlns:m="http://schemas.openxmlformats.org/officeDocument/2006/math"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𝐷𝑎𝑡𝑎𝑅𝑎𝑡𝑒𝐶𝐶</m:t>
                    </m:r>
                  </m:oMath>
                </a14:m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[Mbps] is computed by the approximate </a:t>
                </a:r>
                <a:r>
                  <a:rPr lang="en-US" sz="1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maximum</a:t>
                </a:r>
                <a:r>
                  <a:rPr lang="en-US" sz="1400" u="sng" dirty="0">
                    <a:solidFill>
                      <a:srgbClr val="00808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data rate given by Subclause 4.1.2 in [13, TS 38.306] from the band/band combination</a:t>
                </a:r>
                <a:r>
                  <a:rPr lang="en-US" sz="1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(s)</a:t>
                </a:r>
                <a:r>
                  <a:rPr lang="en-US" sz="1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signaling for the serving cell, including the scaling factor </a:t>
                </a:r>
                <a:r>
                  <a:rPr lang="en-US" sz="1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f(</a:t>
                </a:r>
                <a:r>
                  <a:rPr lang="en-US" sz="14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1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).</a:t>
                </a:r>
                <a:endParaRPr lang="en-US" sz="1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900"/>
                  </a:spcAft>
                </a:pPr>
                <a:r>
                  <a:rPr lang="en-GB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en-US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 Box 2">
                <a:extLst>
                  <a:ext uri="{FF2B5EF4-FFF2-40B4-BE49-F238E27FC236}">
                    <a16:creationId xmlns:a16="http://schemas.microsoft.com/office/drawing/2014/main" id="{8B8BAF55-CB82-473B-BE51-CC1B0D399B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9473" y="2152518"/>
                <a:ext cx="10874326" cy="4386394"/>
              </a:xfrm>
              <a:prstGeom prst="rect">
                <a:avLst/>
              </a:prstGeom>
              <a:blipFill>
                <a:blip r:embed="rId2"/>
                <a:stretch>
                  <a:fillRect l="-112" t="-139" r="-336"/>
                </a:stretch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1253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816</Words>
  <Application>Microsoft Office PowerPoint</Application>
  <PresentationFormat>Widescreen</PresentationFormat>
  <Paragraphs>90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Batang</vt:lpstr>
      <vt:lpstr>Malgun Gothic</vt:lpstr>
      <vt:lpstr>SimSun</vt:lpstr>
      <vt:lpstr>Arial</vt:lpstr>
      <vt:lpstr>Calibri</vt:lpstr>
      <vt:lpstr>Calibri Light</vt:lpstr>
      <vt:lpstr>Cambria Math</vt:lpstr>
      <vt:lpstr>Times New Roman</vt:lpstr>
      <vt:lpstr>Office Theme</vt:lpstr>
      <vt:lpstr>New RRC parameter related to LS on MIMO layer configuration</vt:lpstr>
      <vt:lpstr>Background</vt:lpstr>
      <vt:lpstr>Observations</vt:lpstr>
      <vt:lpstr>Options for handling ambiguous capability</vt:lpstr>
      <vt:lpstr>Option 2: UE behavior and parameter configuration</vt:lpstr>
      <vt:lpstr>Proposals</vt:lpstr>
      <vt:lpstr>PowerPoint Presentation</vt:lpstr>
      <vt:lpstr>RAN1 spec changes for Option 2 – LBRM</vt:lpstr>
      <vt:lpstr>RAN1 spec changes for Option 2 –Data Rate Sharing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Ajit Nimbalker</dc:creator>
  <cp:lastModifiedBy>Mattias Frenne</cp:lastModifiedBy>
  <cp:revision>349</cp:revision>
  <dcterms:created xsi:type="dcterms:W3CDTF">2018-10-31T20:18:38Z</dcterms:created>
  <dcterms:modified xsi:type="dcterms:W3CDTF">2018-11-02T20:58:07Z</dcterms:modified>
</cp:coreProperties>
</file>