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1" r:id="rId3"/>
    <p:sldId id="262" r:id="rId4"/>
    <p:sldId id="263" r:id="rId5"/>
    <p:sldId id="257" r:id="rId6"/>
    <p:sldId id="258"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1" autoAdjust="0"/>
    <p:restoredTop sz="94660"/>
  </p:normalViewPr>
  <p:slideViewPr>
    <p:cSldViewPr snapToGrid="0">
      <p:cViewPr varScale="1">
        <p:scale>
          <a:sx n="95" d="100"/>
          <a:sy n="95" d="100"/>
        </p:scale>
        <p:origin x="76"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997CB9-E71C-4AA3-A913-0747C7F1B60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31F529A-2DB9-4E3F-98B4-1EA971A44E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900104D-18A1-459D-8B2E-0B39A51F7D84}"/>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104363A4-C30C-4969-8B92-73799A00CE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9FB206-FF15-4922-94D3-FB577BCD36A9}"/>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655217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91502B-CF2E-4DC7-9739-142898140B6F}"/>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9C6D1A1-8A14-4B79-B429-6247C4AF478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C7DACA-0677-4A18-AD66-ABEEF917A064}"/>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95339B0F-5922-4A67-8D66-6C69EC18FDE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984906-5B39-46DD-B0DB-D52999AE213B}"/>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3499469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E08CF35-20D4-49F9-89B4-AB8375FD18ED}"/>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8DCFB74-C6B4-4BA0-AFA7-701D7B075A1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B104C30-2B00-4FDB-B9F5-277F3D3576B5}"/>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17FDA541-7682-4C69-95E4-9DD59CA90BF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130E974-B0C2-46ED-9180-84FAD72C0582}"/>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1266839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FBEC3A-09D6-44DA-8DB6-42D33E6EDDB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EA805CA-16FC-453C-8BE4-D3DCACB38CFF}"/>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79CAAF7-9D6F-4B07-89D1-840114B7EF2A}"/>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638C0F1C-1BBB-4EB5-9F29-322D9A6F83E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3263D4C-2BDE-4410-AEFF-56E0D7CD3D25}"/>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913472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168829-D616-40FF-B9BA-9131EE412BAA}"/>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ADE65D0-070B-4B70-AAE4-B1447A220A6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8C98DA64-56F0-42DC-B284-F29CF3FA0159}"/>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9BC6AF24-C05D-49E8-8DCC-47B64704777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C30EC85-74C7-4921-BB07-D1102B475A7A}"/>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962837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3C7E33-DB64-4676-9968-B93A8733B6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C42E188-91A1-4102-ABDB-7586FA02F27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8B8EB1C-872E-43F7-A40E-224016D6B03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3A90CA18-945C-4827-936C-1A3A64DA87A8}"/>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6" name="フッター プレースホルダー 5">
            <a:extLst>
              <a:ext uri="{FF2B5EF4-FFF2-40B4-BE49-F238E27FC236}">
                <a16:creationId xmlns:a16="http://schemas.microsoft.com/office/drawing/2014/main" id="{66FFDBD6-18C1-4F00-9710-0075C40E212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7B87BAD-90E5-432C-8AC1-555C872B10DF}"/>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108332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D92377-F1B6-441A-AF0B-511B99A33BA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C1FB2BF-8131-4BF7-ACBA-F2CABC76AB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46CEF56-6F07-4AE5-9E59-80197CABADA4}"/>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81CD26F-BE1F-4771-A9CD-031B6952AF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089C1699-69FC-4F95-93F4-983DFA9D5FD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004E35D-41D6-47D6-A59F-A26C3A2AAE71}"/>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8" name="フッター プレースホルダー 7">
            <a:extLst>
              <a:ext uri="{FF2B5EF4-FFF2-40B4-BE49-F238E27FC236}">
                <a16:creationId xmlns:a16="http://schemas.microsoft.com/office/drawing/2014/main" id="{D0AEBE58-0833-4DA5-B827-9665A36AE19C}"/>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38C091A-3177-43D3-88D3-33509FF79F13}"/>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4050773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3416BE-1AC6-40E1-B624-CADF6983811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2F7C2FF-5876-405B-9BDF-56AECDAE79EB}"/>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4" name="フッター プレースホルダー 3">
            <a:extLst>
              <a:ext uri="{FF2B5EF4-FFF2-40B4-BE49-F238E27FC236}">
                <a16:creationId xmlns:a16="http://schemas.microsoft.com/office/drawing/2014/main" id="{DC5436D8-827C-43B0-A79D-09173DF224B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B5F0423-3405-4E67-B0B7-6DBE0B4FDF17}"/>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471972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F148BE3-9ABB-4BA1-B1F0-8655E138B535}"/>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3" name="フッター プレースホルダー 2">
            <a:extLst>
              <a:ext uri="{FF2B5EF4-FFF2-40B4-BE49-F238E27FC236}">
                <a16:creationId xmlns:a16="http://schemas.microsoft.com/office/drawing/2014/main" id="{18A24F8C-B9C0-47E1-B8F8-FE0C0348FEE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A06C87F-F040-49CA-B548-F800D00B8F5A}"/>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1909588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1136E1-D373-490E-8573-9635EB1D4DF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82E1816-048B-4248-A1EB-EDFA53775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2C2AA0B-15C9-4DE6-B0FC-16962DEB1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FBE3C8D-A2C1-4577-ACD6-64802FF5BC11}"/>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6" name="フッター プレースホルダー 5">
            <a:extLst>
              <a:ext uri="{FF2B5EF4-FFF2-40B4-BE49-F238E27FC236}">
                <a16:creationId xmlns:a16="http://schemas.microsoft.com/office/drawing/2014/main" id="{910BD222-1086-4D52-A8C6-3052383C28A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DB6BD4D-E117-4F6F-A530-4D80A45352A2}"/>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3462636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AFF976-35B6-4C69-8B64-D9EB7E30C0B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9EFD923-F485-4608-ADC8-864EED6513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0CF684A-0718-4437-9CBC-235DADACC8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FA63822-5805-4821-85EC-EAA46102F6C5}"/>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6" name="フッター プレースホルダー 5">
            <a:extLst>
              <a:ext uri="{FF2B5EF4-FFF2-40B4-BE49-F238E27FC236}">
                <a16:creationId xmlns:a16="http://schemas.microsoft.com/office/drawing/2014/main" id="{EF082A78-DFB1-4563-BAD6-B5BEAE3CD68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15266A2-FA63-40A0-A77B-8F2C4AB5E6CF}"/>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477713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193B9ED-955F-430D-B7ED-2236AF9C3D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FD31BF9-5AAE-45F6-B7DC-D2462F1154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69CB926-0D87-45C8-A93E-BDD306E65F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34B0998B-D21E-425B-8FC2-9A61D4B33F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E20AFA9-45A1-469C-A12E-1F714887E4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2228901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F94EAF-9DC3-4747-88FB-609A73CC6781}"/>
              </a:ext>
            </a:extLst>
          </p:cNvPr>
          <p:cNvSpPr>
            <a:spLocks noGrp="1"/>
          </p:cNvSpPr>
          <p:nvPr>
            <p:ph type="ctrTitle"/>
          </p:nvPr>
        </p:nvSpPr>
        <p:spPr>
          <a:xfrm>
            <a:off x="1524000" y="1747647"/>
            <a:ext cx="9144000" cy="2387600"/>
          </a:xfrm>
        </p:spPr>
        <p:txBody>
          <a:bodyPr>
            <a:normAutofit/>
          </a:bodyPr>
          <a:lstStyle/>
          <a:p>
            <a:r>
              <a:rPr lang="en-US" altLang="ja-JP" sz="5400" dirty="0"/>
              <a:t>WF on remaining parts of RAN4 feature list</a:t>
            </a:r>
            <a:endParaRPr kumimoji="1" lang="ja-JP" altLang="en-US" sz="5400" dirty="0"/>
          </a:p>
        </p:txBody>
      </p:sp>
      <p:sp>
        <p:nvSpPr>
          <p:cNvPr id="3" name="字幕 2">
            <a:extLst>
              <a:ext uri="{FF2B5EF4-FFF2-40B4-BE49-F238E27FC236}">
                <a16:creationId xmlns:a16="http://schemas.microsoft.com/office/drawing/2014/main" id="{65B09FDE-0987-4952-B0E9-992E954FC356}"/>
              </a:ext>
            </a:extLst>
          </p:cNvPr>
          <p:cNvSpPr>
            <a:spLocks noGrp="1"/>
          </p:cNvSpPr>
          <p:nvPr>
            <p:ph type="subTitle" idx="1"/>
          </p:nvPr>
        </p:nvSpPr>
        <p:spPr>
          <a:xfrm>
            <a:off x="1524000" y="4227322"/>
            <a:ext cx="9144000" cy="1655762"/>
          </a:xfrm>
        </p:spPr>
        <p:txBody>
          <a:bodyPr/>
          <a:lstStyle/>
          <a:p>
            <a:r>
              <a:rPr kumimoji="1" lang="en-US" altLang="ja-JP" dirty="0"/>
              <a:t>NTT DOCOMO</a:t>
            </a:r>
            <a:endParaRPr kumimoji="1" lang="ja-JP" altLang="en-US" dirty="0"/>
          </a:p>
        </p:txBody>
      </p:sp>
      <p:sp>
        <p:nvSpPr>
          <p:cNvPr id="4" name="正方形/長方形 3">
            <a:extLst>
              <a:ext uri="{FF2B5EF4-FFF2-40B4-BE49-F238E27FC236}">
                <a16:creationId xmlns:a16="http://schemas.microsoft.com/office/drawing/2014/main" id="{25076C02-D4C8-4D03-8062-23C9E301A838}"/>
              </a:ext>
            </a:extLst>
          </p:cNvPr>
          <p:cNvSpPr/>
          <p:nvPr/>
        </p:nvSpPr>
        <p:spPr>
          <a:xfrm>
            <a:off x="150159" y="318291"/>
            <a:ext cx="11777382" cy="1200329"/>
          </a:xfrm>
          <a:prstGeom prst="rect">
            <a:avLst/>
          </a:prstGeom>
        </p:spPr>
        <p:txBody>
          <a:bodyPr wrap="square">
            <a:spAutoFit/>
          </a:bodyPr>
          <a:lstStyle/>
          <a:p>
            <a:r>
              <a:rPr lang="en-US" altLang="ja-JP" dirty="0"/>
              <a:t>GPP TSG RAN Meeting #80							RP-181472</a:t>
            </a:r>
          </a:p>
          <a:p>
            <a:r>
              <a:rPr lang="en-US" altLang="ja-JP" dirty="0"/>
              <a:t>La Jolla, USA, June 11 - 14, 2018</a:t>
            </a:r>
          </a:p>
          <a:p>
            <a:r>
              <a:rPr lang="en-US" altLang="ja-JP" dirty="0"/>
              <a:t>Agenda Item:		9.8</a:t>
            </a:r>
          </a:p>
          <a:p>
            <a:r>
              <a:rPr lang="en-US" altLang="ja-JP" dirty="0"/>
              <a:t>Document for:		Approval</a:t>
            </a:r>
          </a:p>
        </p:txBody>
      </p:sp>
    </p:spTree>
    <p:extLst>
      <p:ext uri="{BB962C8B-B14F-4D97-AF65-F5344CB8AC3E}">
        <p14:creationId xmlns:p14="http://schemas.microsoft.com/office/powerpoint/2010/main" val="3885975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56342-27A1-4FFF-AAEE-21113481FE3B}"/>
              </a:ext>
            </a:extLst>
          </p:cNvPr>
          <p:cNvSpPr>
            <a:spLocks noGrp="1"/>
          </p:cNvSpPr>
          <p:nvPr>
            <p:ph type="title"/>
          </p:nvPr>
        </p:nvSpPr>
        <p:spPr>
          <a:xfrm>
            <a:off x="838200" y="365125"/>
            <a:ext cx="10515600" cy="708301"/>
          </a:xfrm>
        </p:spPr>
        <p:txBody>
          <a:bodyPr/>
          <a:lstStyle/>
          <a:p>
            <a:r>
              <a:rPr kumimoji="1" lang="en-US" altLang="ja-JP" dirty="0"/>
              <a:t>Agreements in RAN#80</a:t>
            </a:r>
            <a:endParaRPr kumimoji="1" lang="ja-JP" altLang="en-US" dirty="0"/>
          </a:p>
        </p:txBody>
      </p:sp>
      <p:sp>
        <p:nvSpPr>
          <p:cNvPr id="3" name="コンテンツ プレースホルダー 2">
            <a:extLst>
              <a:ext uri="{FF2B5EF4-FFF2-40B4-BE49-F238E27FC236}">
                <a16:creationId xmlns:a16="http://schemas.microsoft.com/office/drawing/2014/main" id="{2797F196-136F-41E5-80CB-26F62E0CB760}"/>
              </a:ext>
            </a:extLst>
          </p:cNvPr>
          <p:cNvSpPr>
            <a:spLocks noGrp="1"/>
          </p:cNvSpPr>
          <p:nvPr>
            <p:ph idx="1"/>
          </p:nvPr>
        </p:nvSpPr>
        <p:spPr>
          <a:xfrm>
            <a:off x="838200" y="1311966"/>
            <a:ext cx="10515600" cy="5220665"/>
          </a:xfrm>
        </p:spPr>
        <p:txBody>
          <a:bodyPr>
            <a:normAutofit/>
          </a:bodyPr>
          <a:lstStyle/>
          <a:p>
            <a:r>
              <a:rPr lang="en-US" altLang="ja-JP" sz="2000" b="1" dirty="0"/>
              <a:t>60kHz of subcarrier spacing for FR1 (feature 1-1)</a:t>
            </a:r>
          </a:p>
          <a:p>
            <a:pPr lvl="1"/>
            <a:r>
              <a:rPr lang="en-US" altLang="ja-JP" sz="1800" dirty="0"/>
              <a:t>Agree to be optional as follows:</a:t>
            </a:r>
          </a:p>
          <a:p>
            <a:pPr lvl="1"/>
            <a:endParaRPr lang="en-US" altLang="ja-JP" sz="1800" dirty="0"/>
          </a:p>
          <a:p>
            <a:pPr lvl="1"/>
            <a:endParaRPr lang="en-US" altLang="ja-JP" sz="1800" dirty="0"/>
          </a:p>
          <a:p>
            <a:pPr lvl="1"/>
            <a:endParaRPr lang="en-US" altLang="ja-JP" sz="1800" dirty="0"/>
          </a:p>
          <a:p>
            <a:pPr lvl="1"/>
            <a:endParaRPr lang="en-US" altLang="ja-JP" sz="1800" dirty="0"/>
          </a:p>
          <a:p>
            <a:endParaRPr lang="en-US" altLang="ja-JP" sz="2000" b="1" dirty="0"/>
          </a:p>
          <a:p>
            <a:endParaRPr lang="en-US" altLang="ja-JP" sz="2000" b="1" dirty="0"/>
          </a:p>
          <a:p>
            <a:endParaRPr lang="fr-FR" altLang="ja-JP" sz="2000" dirty="0"/>
          </a:p>
        </p:txBody>
      </p:sp>
      <p:graphicFrame>
        <p:nvGraphicFramePr>
          <p:cNvPr id="5" name="表 4">
            <a:extLst>
              <a:ext uri="{FF2B5EF4-FFF2-40B4-BE49-F238E27FC236}">
                <a16:creationId xmlns:a16="http://schemas.microsoft.com/office/drawing/2014/main" id="{A04097D0-A79A-43B8-9738-614B270DC5AA}"/>
              </a:ext>
            </a:extLst>
          </p:cNvPr>
          <p:cNvGraphicFramePr>
            <a:graphicFrameLocks noGrp="1"/>
          </p:cNvGraphicFramePr>
          <p:nvPr>
            <p:extLst>
              <p:ext uri="{D42A27DB-BD31-4B8C-83A1-F6EECF244321}">
                <p14:modId xmlns:p14="http://schemas.microsoft.com/office/powerpoint/2010/main" val="1599467706"/>
              </p:ext>
            </p:extLst>
          </p:nvPr>
        </p:nvGraphicFramePr>
        <p:xfrm>
          <a:off x="342900" y="2129015"/>
          <a:ext cx="10912290" cy="3352800"/>
        </p:xfrm>
        <a:graphic>
          <a:graphicData uri="http://schemas.openxmlformats.org/drawingml/2006/table">
            <a:tbl>
              <a:tblPr firstRow="1" firstCol="1" bandRow="1"/>
              <a:tblGrid>
                <a:gridCol w="470034">
                  <a:extLst>
                    <a:ext uri="{9D8B030D-6E8A-4147-A177-3AD203B41FA5}">
                      <a16:colId xmlns:a16="http://schemas.microsoft.com/office/drawing/2014/main" val="3650344151"/>
                    </a:ext>
                  </a:extLst>
                </a:gridCol>
                <a:gridCol w="470034">
                  <a:extLst>
                    <a:ext uri="{9D8B030D-6E8A-4147-A177-3AD203B41FA5}">
                      <a16:colId xmlns:a16="http://schemas.microsoft.com/office/drawing/2014/main" val="34937296"/>
                    </a:ext>
                  </a:extLst>
                </a:gridCol>
                <a:gridCol w="470034">
                  <a:extLst>
                    <a:ext uri="{9D8B030D-6E8A-4147-A177-3AD203B41FA5}">
                      <a16:colId xmlns:a16="http://schemas.microsoft.com/office/drawing/2014/main" val="3603191596"/>
                    </a:ext>
                  </a:extLst>
                </a:gridCol>
                <a:gridCol w="1252217">
                  <a:extLst>
                    <a:ext uri="{9D8B030D-6E8A-4147-A177-3AD203B41FA5}">
                      <a16:colId xmlns:a16="http://schemas.microsoft.com/office/drawing/2014/main" val="3909087119"/>
                    </a:ext>
                  </a:extLst>
                </a:gridCol>
                <a:gridCol w="1115232">
                  <a:extLst>
                    <a:ext uri="{9D8B030D-6E8A-4147-A177-3AD203B41FA5}">
                      <a16:colId xmlns:a16="http://schemas.microsoft.com/office/drawing/2014/main" val="2765176956"/>
                    </a:ext>
                  </a:extLst>
                </a:gridCol>
                <a:gridCol w="470034">
                  <a:extLst>
                    <a:ext uri="{9D8B030D-6E8A-4147-A177-3AD203B41FA5}">
                      <a16:colId xmlns:a16="http://schemas.microsoft.com/office/drawing/2014/main" val="2781725845"/>
                    </a:ext>
                  </a:extLst>
                </a:gridCol>
                <a:gridCol w="470034">
                  <a:extLst>
                    <a:ext uri="{9D8B030D-6E8A-4147-A177-3AD203B41FA5}">
                      <a16:colId xmlns:a16="http://schemas.microsoft.com/office/drawing/2014/main" val="2099737807"/>
                    </a:ext>
                  </a:extLst>
                </a:gridCol>
                <a:gridCol w="470034">
                  <a:extLst>
                    <a:ext uri="{9D8B030D-6E8A-4147-A177-3AD203B41FA5}">
                      <a16:colId xmlns:a16="http://schemas.microsoft.com/office/drawing/2014/main" val="472111026"/>
                    </a:ext>
                  </a:extLst>
                </a:gridCol>
                <a:gridCol w="470034">
                  <a:extLst>
                    <a:ext uri="{9D8B030D-6E8A-4147-A177-3AD203B41FA5}">
                      <a16:colId xmlns:a16="http://schemas.microsoft.com/office/drawing/2014/main" val="4001367457"/>
                    </a:ext>
                  </a:extLst>
                </a:gridCol>
                <a:gridCol w="470034">
                  <a:extLst>
                    <a:ext uri="{9D8B030D-6E8A-4147-A177-3AD203B41FA5}">
                      <a16:colId xmlns:a16="http://schemas.microsoft.com/office/drawing/2014/main" val="25030482"/>
                    </a:ext>
                  </a:extLst>
                </a:gridCol>
                <a:gridCol w="470034">
                  <a:extLst>
                    <a:ext uri="{9D8B030D-6E8A-4147-A177-3AD203B41FA5}">
                      <a16:colId xmlns:a16="http://schemas.microsoft.com/office/drawing/2014/main" val="3876732079"/>
                    </a:ext>
                  </a:extLst>
                </a:gridCol>
                <a:gridCol w="470034">
                  <a:extLst>
                    <a:ext uri="{9D8B030D-6E8A-4147-A177-3AD203B41FA5}">
                      <a16:colId xmlns:a16="http://schemas.microsoft.com/office/drawing/2014/main" val="4150267950"/>
                    </a:ext>
                  </a:extLst>
                </a:gridCol>
                <a:gridCol w="1941607">
                  <a:extLst>
                    <a:ext uri="{9D8B030D-6E8A-4147-A177-3AD203B41FA5}">
                      <a16:colId xmlns:a16="http://schemas.microsoft.com/office/drawing/2014/main" val="3062605615"/>
                    </a:ext>
                  </a:extLst>
                </a:gridCol>
                <a:gridCol w="1902894">
                  <a:extLst>
                    <a:ext uri="{9D8B030D-6E8A-4147-A177-3AD203B41FA5}">
                      <a16:colId xmlns:a16="http://schemas.microsoft.com/office/drawing/2014/main" val="2572300304"/>
                    </a:ext>
                  </a:extLst>
                </a:gridCol>
              </a:tblGrid>
              <a:tr h="1085245">
                <a:tc>
                  <a:txBody>
                    <a:bodyPr/>
                    <a:lstStyle/>
                    <a:p>
                      <a:pPr hangingPunct="0">
                        <a:spcBef>
                          <a:spcPts val="600"/>
                        </a:spcBef>
                        <a:spcAft>
                          <a:spcPts val="0"/>
                        </a:spcAft>
                        <a:tabLst>
                          <a:tab pos="255270" algn="l"/>
                        </a:tabLst>
                      </a:pPr>
                      <a:r>
                        <a:rPr lang="en-US" altLang="ja-JP" sz="1200" dirty="0">
                          <a:effectLst/>
                          <a:latin typeface="Times New Roman" panose="02020603050405020304" pitchFamily="18" charset="0"/>
                          <a:ea typeface="SimSun" panose="02010600030101010101" pitchFamily="2" charset="-122"/>
                        </a:rPr>
                        <a:t>#</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Feature group</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Components</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Need for </a:t>
                      </a:r>
                      <a:r>
                        <a:rPr lang="en-GB" sz="1000" dirty="0" err="1">
                          <a:solidFill>
                            <a:srgbClr val="000000"/>
                          </a:solidFill>
                          <a:effectLst/>
                          <a:latin typeface="Arial" panose="020B0604020202020204" pitchFamily="34" charset="0"/>
                          <a:ea typeface="ＭＳ Ｐゴシック" panose="020B0600070205080204" pitchFamily="50" charset="-128"/>
                        </a:rPr>
                        <a:t>gNB</a:t>
                      </a:r>
                      <a:r>
                        <a:rPr lang="en-GB" sz="1000" dirty="0">
                          <a:solidFill>
                            <a:srgbClr val="000000"/>
                          </a:solidFill>
                          <a:effectLst/>
                          <a:latin typeface="Arial" panose="020B0604020202020204" pitchFamily="34" charset="0"/>
                          <a:ea typeface="ＭＳ Ｐゴシック" panose="020B0600070205080204" pitchFamily="50" charset="-128"/>
                        </a:rPr>
                        <a:t> to know whether the</a:t>
                      </a:r>
                      <a:br>
                        <a:rPr lang="en-GB" sz="1000" dirty="0">
                          <a:solidFill>
                            <a:srgbClr val="000000"/>
                          </a:solidFill>
                          <a:effectLst/>
                          <a:latin typeface="Arial" panose="020B0604020202020204" pitchFamily="34" charset="0"/>
                          <a:ea typeface="ＭＳ Ｐゴシック" panose="020B0600070205080204" pitchFamily="50" charset="-128"/>
                        </a:rPr>
                      </a:br>
                      <a:r>
                        <a:rPr lang="en-GB" sz="1000" dirty="0">
                          <a:solidFill>
                            <a:srgbClr val="000000"/>
                          </a:solidFill>
                          <a:effectLst/>
                          <a:latin typeface="Arial" panose="020B0604020202020204" pitchFamily="34" charset="0"/>
                          <a:ea typeface="ＭＳ Ｐゴシック" panose="020B0600070205080204" pitchFamily="50" charset="-128"/>
                        </a:rPr>
                        <a:t>feature is supported by the UE</a:t>
                      </a:r>
                      <a:br>
                        <a:rPr lang="en-GB" sz="1000" dirty="0">
                          <a:solidFill>
                            <a:srgbClr val="000000"/>
                          </a:solidFill>
                          <a:effectLst/>
                          <a:latin typeface="Arial" panose="020B0604020202020204" pitchFamily="34" charset="0"/>
                          <a:ea typeface="ＭＳ Ｐゴシック" panose="020B0600070205080204" pitchFamily="50" charset="-128"/>
                        </a:rPr>
                      </a:br>
                      <a:r>
                        <a:rPr lang="en-GB" sz="1000" dirty="0">
                          <a:solidFill>
                            <a:srgbClr val="000000"/>
                          </a:solidFill>
                          <a:effectLst/>
                          <a:latin typeface="Arial" panose="020B0604020202020204" pitchFamily="34" charset="0"/>
                          <a:ea typeface="ＭＳ Ｐゴシック" panose="020B0600070205080204" pitchFamily="50" charset="-128"/>
                        </a:rPr>
                        <a:t>(what happens if </a:t>
                      </a:r>
                      <a:r>
                        <a:rPr lang="en-GB" sz="1000" dirty="0" err="1">
                          <a:solidFill>
                            <a:srgbClr val="000000"/>
                          </a:solidFill>
                          <a:effectLst/>
                          <a:latin typeface="Arial" panose="020B0604020202020204" pitchFamily="34" charset="0"/>
                          <a:ea typeface="ＭＳ Ｐゴシック" panose="020B0600070205080204" pitchFamily="50" charset="-128"/>
                        </a:rPr>
                        <a:t>gNB</a:t>
                      </a:r>
                      <a:r>
                        <a:rPr lang="en-GB" sz="1000" dirty="0">
                          <a:solidFill>
                            <a:srgbClr val="000000"/>
                          </a:solidFill>
                          <a:effectLst/>
                          <a:latin typeface="Arial" panose="020B0604020202020204" pitchFamily="34" charset="0"/>
                          <a:ea typeface="ＭＳ Ｐゴシック" panose="020B0600070205080204" pitchFamily="50" charset="-128"/>
                        </a:rPr>
                        <a:t> does not know?)</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Consequences if the feature</a:t>
                      </a:r>
                      <a:br>
                        <a:rPr lang="en-GB" sz="1000" dirty="0">
                          <a:solidFill>
                            <a:srgbClr val="000000"/>
                          </a:solidFill>
                          <a:effectLst/>
                          <a:latin typeface="Arial" panose="020B0604020202020204" pitchFamily="34" charset="0"/>
                          <a:ea typeface="ＭＳ Ｐゴシック" panose="020B0600070205080204" pitchFamily="50" charset="-128"/>
                        </a:rPr>
                      </a:br>
                      <a:r>
                        <a:rPr lang="en-GB" sz="100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Type (See R4-17121 19)</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Need of FDD/TDD differentiation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Need of FR1/FR2 differentiation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RAN5 implication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Remarks</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Responsible WG</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TSG-RAN decision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394108857"/>
                  </a:ext>
                </a:extLst>
              </a:tr>
              <a:tr h="1492211">
                <a:tc>
                  <a:txBody>
                    <a:bodyPr/>
                    <a:lstStyle/>
                    <a:p>
                      <a:pPr hangingPunct="0">
                        <a:spcBef>
                          <a:spcPts val="600"/>
                        </a:spcBef>
                        <a:spcAft>
                          <a:spcPts val="0"/>
                        </a:spcAft>
                      </a:pPr>
                      <a:r>
                        <a:rPr lang="en-US" altLang="ja-JP" sz="1200" dirty="0">
                          <a:effectLst/>
                          <a:latin typeface="Times New Roman" panose="02020603050405020304" pitchFamily="18" charset="0"/>
                          <a:ea typeface="SimSun" panose="02010600030101010101" pitchFamily="2" charset="-122"/>
                        </a:rPr>
                        <a:t>1-1</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dirty="0">
                          <a:solidFill>
                            <a:srgbClr val="000000"/>
                          </a:solidFill>
                          <a:effectLst/>
                          <a:latin typeface="Arial" panose="020B0604020202020204" pitchFamily="34" charset="0"/>
                          <a:ea typeface="ＭＳ Ｐゴシック" panose="020B0600070205080204" pitchFamily="50" charset="-128"/>
                        </a:rPr>
                        <a:t>60kHz of subcarrier spacing for FR1</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1) 60kHz subcarrier spacing for data channel in FR1</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dirty="0">
                          <a:solidFill>
                            <a:srgbClr val="000000"/>
                          </a:solidFill>
                          <a:effectLst/>
                          <a:latin typeface="Arial" panose="020B0604020202020204" pitchFamily="34" charset="0"/>
                          <a:ea typeface="ＭＳ Ｐゴシック" panose="020B0600070205080204" pitchFamily="50" charset="-128"/>
                        </a:rPr>
                        <a:t> </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Yes</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UE does not support 60kHz of subcarrier spacing for data channel in FR1</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Type 4</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No Need</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Applicable only to FR1</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 </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 </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RAN4</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strike="sngStrike" dirty="0">
                          <a:solidFill>
                            <a:schemeClr val="tx1"/>
                          </a:solidFill>
                          <a:effectLst/>
                          <a:latin typeface="Arial" panose="020B0604020202020204" pitchFamily="34" charset="0"/>
                          <a:ea typeface="ＭＳ Ｐゴシック" panose="020B0600070205080204" pitchFamily="50" charset="-128"/>
                        </a:rPr>
                        <a:t>TBD</a:t>
                      </a:r>
                      <a:endParaRPr lang="ja-JP" sz="1200" strike="sngStrike" dirty="0">
                        <a:solidFill>
                          <a:schemeClr val="tx1"/>
                        </a:solidFill>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dirty="0">
                          <a:solidFill>
                            <a:srgbClr val="000000"/>
                          </a:solidFill>
                          <a:effectLst/>
                          <a:highlight>
                            <a:srgbClr val="00FF00"/>
                          </a:highlight>
                          <a:latin typeface="Arial" panose="020B0604020202020204" pitchFamily="34" charset="0"/>
                          <a:ea typeface="ＭＳ Ｐゴシック" panose="020B0600070205080204" pitchFamily="50" charset="-128"/>
                        </a:rPr>
                        <a:t>Optional</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765019"/>
                  </a:ext>
                </a:extLst>
              </a:tr>
            </a:tbl>
          </a:graphicData>
        </a:graphic>
      </p:graphicFrame>
    </p:spTree>
    <p:extLst>
      <p:ext uri="{BB962C8B-B14F-4D97-AF65-F5344CB8AC3E}">
        <p14:creationId xmlns:p14="http://schemas.microsoft.com/office/powerpoint/2010/main" val="279205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7E8F2C66-9BF9-438C-8D61-15E7519DF654}"/>
              </a:ext>
            </a:extLst>
          </p:cNvPr>
          <p:cNvSpPr>
            <a:spLocks noGrp="1"/>
          </p:cNvSpPr>
          <p:nvPr>
            <p:ph type="title"/>
          </p:nvPr>
        </p:nvSpPr>
        <p:spPr>
          <a:xfrm>
            <a:off x="838200" y="365125"/>
            <a:ext cx="10515600" cy="708301"/>
          </a:xfrm>
        </p:spPr>
        <p:txBody>
          <a:bodyPr/>
          <a:lstStyle/>
          <a:p>
            <a:r>
              <a:rPr kumimoji="1" lang="en-US" altLang="ja-JP" dirty="0"/>
              <a:t>Agreements in RAN#80</a:t>
            </a:r>
            <a:endParaRPr kumimoji="1" lang="ja-JP" altLang="en-US" dirty="0"/>
          </a:p>
        </p:txBody>
      </p:sp>
      <p:sp>
        <p:nvSpPr>
          <p:cNvPr id="7" name="コンテンツ プレースホルダー 2">
            <a:extLst>
              <a:ext uri="{FF2B5EF4-FFF2-40B4-BE49-F238E27FC236}">
                <a16:creationId xmlns:a16="http://schemas.microsoft.com/office/drawing/2014/main" id="{D82CFDEC-37A0-44E5-8E0C-B6E2A6F4CAEB}"/>
              </a:ext>
            </a:extLst>
          </p:cNvPr>
          <p:cNvSpPr>
            <a:spLocks noGrp="1"/>
          </p:cNvSpPr>
          <p:nvPr>
            <p:ph idx="1"/>
          </p:nvPr>
        </p:nvSpPr>
        <p:spPr>
          <a:xfrm>
            <a:off x="838200" y="1311966"/>
            <a:ext cx="10515600" cy="5220665"/>
          </a:xfrm>
        </p:spPr>
        <p:txBody>
          <a:bodyPr>
            <a:normAutofit/>
          </a:bodyPr>
          <a:lstStyle/>
          <a:p>
            <a:r>
              <a:rPr lang="en-US" altLang="ja-JP" sz="2000" b="1" dirty="0"/>
              <a:t>SUL and LTE-NR coexistence related (feature 1-10, 1-11)</a:t>
            </a:r>
          </a:p>
          <a:p>
            <a:pPr lvl="1"/>
            <a:r>
              <a:rPr lang="en-US" altLang="ja-JP" sz="1800" dirty="0"/>
              <a:t>Agree to update “Components” of 1-10 and “TSG-RAN decision” as follows:</a:t>
            </a:r>
          </a:p>
          <a:p>
            <a:pPr lvl="1"/>
            <a:endParaRPr lang="en-US" altLang="ja-JP" sz="1800" dirty="0"/>
          </a:p>
          <a:p>
            <a:pPr lvl="1"/>
            <a:endParaRPr lang="en-US" altLang="ja-JP" sz="1800" dirty="0"/>
          </a:p>
          <a:p>
            <a:pPr lvl="1"/>
            <a:endParaRPr lang="en-US" altLang="ja-JP" sz="1800" dirty="0"/>
          </a:p>
          <a:p>
            <a:pPr lvl="1"/>
            <a:endParaRPr lang="en-US" altLang="ja-JP" sz="1800" dirty="0"/>
          </a:p>
          <a:p>
            <a:endParaRPr lang="en-US" altLang="ja-JP" sz="2000" b="1" dirty="0"/>
          </a:p>
          <a:p>
            <a:endParaRPr lang="en-US" altLang="ja-JP" sz="2000" b="1" dirty="0"/>
          </a:p>
          <a:p>
            <a:endParaRPr lang="fr-FR" altLang="ja-JP" sz="2000" dirty="0"/>
          </a:p>
        </p:txBody>
      </p:sp>
      <p:graphicFrame>
        <p:nvGraphicFramePr>
          <p:cNvPr id="6" name="表 5">
            <a:extLst>
              <a:ext uri="{FF2B5EF4-FFF2-40B4-BE49-F238E27FC236}">
                <a16:creationId xmlns:a16="http://schemas.microsoft.com/office/drawing/2014/main" id="{1A0F128F-4599-43CE-98DD-50DF01542CF3}"/>
              </a:ext>
            </a:extLst>
          </p:cNvPr>
          <p:cNvGraphicFramePr>
            <a:graphicFrameLocks noGrp="1"/>
          </p:cNvGraphicFramePr>
          <p:nvPr>
            <p:extLst>
              <p:ext uri="{D42A27DB-BD31-4B8C-83A1-F6EECF244321}">
                <p14:modId xmlns:p14="http://schemas.microsoft.com/office/powerpoint/2010/main" val="1015638364"/>
              </p:ext>
            </p:extLst>
          </p:nvPr>
        </p:nvGraphicFramePr>
        <p:xfrm>
          <a:off x="121777" y="1993446"/>
          <a:ext cx="11803677" cy="4090357"/>
        </p:xfrm>
        <a:graphic>
          <a:graphicData uri="http://schemas.openxmlformats.org/drawingml/2006/table">
            <a:tbl>
              <a:tblPr firstRow="1" firstCol="1" bandRow="1"/>
              <a:tblGrid>
                <a:gridCol w="576000">
                  <a:extLst>
                    <a:ext uri="{9D8B030D-6E8A-4147-A177-3AD203B41FA5}">
                      <a16:colId xmlns:a16="http://schemas.microsoft.com/office/drawing/2014/main" val="3273988430"/>
                    </a:ext>
                  </a:extLst>
                </a:gridCol>
                <a:gridCol w="761114">
                  <a:extLst>
                    <a:ext uri="{9D8B030D-6E8A-4147-A177-3AD203B41FA5}">
                      <a16:colId xmlns:a16="http://schemas.microsoft.com/office/drawing/2014/main" val="34937296"/>
                    </a:ext>
                  </a:extLst>
                </a:gridCol>
                <a:gridCol w="1449725">
                  <a:extLst>
                    <a:ext uri="{9D8B030D-6E8A-4147-A177-3AD203B41FA5}">
                      <a16:colId xmlns:a16="http://schemas.microsoft.com/office/drawing/2014/main" val="3603191596"/>
                    </a:ext>
                  </a:extLst>
                </a:gridCol>
                <a:gridCol w="608891">
                  <a:extLst>
                    <a:ext uri="{9D8B030D-6E8A-4147-A177-3AD203B41FA5}">
                      <a16:colId xmlns:a16="http://schemas.microsoft.com/office/drawing/2014/main" val="3909087119"/>
                    </a:ext>
                  </a:extLst>
                </a:gridCol>
                <a:gridCol w="791559">
                  <a:extLst>
                    <a:ext uri="{9D8B030D-6E8A-4147-A177-3AD203B41FA5}">
                      <a16:colId xmlns:a16="http://schemas.microsoft.com/office/drawing/2014/main" val="2765176956"/>
                    </a:ext>
                  </a:extLst>
                </a:gridCol>
                <a:gridCol w="822003">
                  <a:extLst>
                    <a:ext uri="{9D8B030D-6E8A-4147-A177-3AD203B41FA5}">
                      <a16:colId xmlns:a16="http://schemas.microsoft.com/office/drawing/2014/main" val="2781725845"/>
                    </a:ext>
                  </a:extLst>
                </a:gridCol>
                <a:gridCol w="435099">
                  <a:extLst>
                    <a:ext uri="{9D8B030D-6E8A-4147-A177-3AD203B41FA5}">
                      <a16:colId xmlns:a16="http://schemas.microsoft.com/office/drawing/2014/main" val="2099737807"/>
                    </a:ext>
                  </a:extLst>
                </a:gridCol>
                <a:gridCol w="435099">
                  <a:extLst>
                    <a:ext uri="{9D8B030D-6E8A-4147-A177-3AD203B41FA5}">
                      <a16:colId xmlns:a16="http://schemas.microsoft.com/office/drawing/2014/main" val="472111026"/>
                    </a:ext>
                  </a:extLst>
                </a:gridCol>
                <a:gridCol w="435099">
                  <a:extLst>
                    <a:ext uri="{9D8B030D-6E8A-4147-A177-3AD203B41FA5}">
                      <a16:colId xmlns:a16="http://schemas.microsoft.com/office/drawing/2014/main" val="4001367457"/>
                    </a:ext>
                  </a:extLst>
                </a:gridCol>
                <a:gridCol w="435099">
                  <a:extLst>
                    <a:ext uri="{9D8B030D-6E8A-4147-A177-3AD203B41FA5}">
                      <a16:colId xmlns:a16="http://schemas.microsoft.com/office/drawing/2014/main" val="25030482"/>
                    </a:ext>
                  </a:extLst>
                </a:gridCol>
                <a:gridCol w="1820584">
                  <a:extLst>
                    <a:ext uri="{9D8B030D-6E8A-4147-A177-3AD203B41FA5}">
                      <a16:colId xmlns:a16="http://schemas.microsoft.com/office/drawing/2014/main" val="3876732079"/>
                    </a:ext>
                  </a:extLst>
                </a:gridCol>
                <a:gridCol w="435099">
                  <a:extLst>
                    <a:ext uri="{9D8B030D-6E8A-4147-A177-3AD203B41FA5}">
                      <a16:colId xmlns:a16="http://schemas.microsoft.com/office/drawing/2014/main" val="4150267950"/>
                    </a:ext>
                  </a:extLst>
                </a:gridCol>
                <a:gridCol w="505718">
                  <a:extLst>
                    <a:ext uri="{9D8B030D-6E8A-4147-A177-3AD203B41FA5}">
                      <a16:colId xmlns:a16="http://schemas.microsoft.com/office/drawing/2014/main" val="3062605615"/>
                    </a:ext>
                  </a:extLst>
                </a:gridCol>
                <a:gridCol w="2292588">
                  <a:extLst>
                    <a:ext uri="{9D8B030D-6E8A-4147-A177-3AD203B41FA5}">
                      <a16:colId xmlns:a16="http://schemas.microsoft.com/office/drawing/2014/main" val="2572300304"/>
                    </a:ext>
                  </a:extLst>
                </a:gridCol>
              </a:tblGrid>
              <a:tr h="1041214">
                <a:tc>
                  <a:txBody>
                    <a:bodyPr/>
                    <a:lstStyle/>
                    <a:p>
                      <a:pPr hangingPunct="0">
                        <a:spcBef>
                          <a:spcPts val="600"/>
                        </a:spcBef>
                        <a:spcAft>
                          <a:spcPts val="0"/>
                        </a:spcAft>
                        <a:tabLst>
                          <a:tab pos="255270" algn="l"/>
                        </a:tabLst>
                      </a:pPr>
                      <a:r>
                        <a:rPr kumimoji="1" lang="en-US" altLang="ja-JP" sz="900" kern="1200" dirty="0">
                          <a:solidFill>
                            <a:srgbClr val="000000"/>
                          </a:solidFill>
                          <a:effectLst/>
                          <a:latin typeface="Arial" panose="020B0604020202020204" pitchFamily="34" charset="0"/>
                          <a:ea typeface="ＭＳ Ｐゴシック" panose="020B0600070205080204" pitchFamily="50" charset="-128"/>
                          <a:cs typeface="+mn-cs"/>
                        </a:rPr>
                        <a:t>#</a:t>
                      </a:r>
                      <a:endParaRPr kumimoji="1" lang="ja-JP" altLang="en-US" sz="900" kern="1200" dirty="0">
                        <a:solidFill>
                          <a:srgbClr val="00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Feature group</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Components</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Need for </a:t>
                      </a:r>
                      <a:r>
                        <a:rPr lang="en-GB" sz="900" dirty="0" err="1">
                          <a:solidFill>
                            <a:srgbClr val="000000"/>
                          </a:solidFill>
                          <a:effectLst/>
                          <a:latin typeface="Arial" panose="020B0604020202020204" pitchFamily="34" charset="0"/>
                          <a:ea typeface="ＭＳ Ｐゴシック" panose="020B0600070205080204" pitchFamily="50" charset="-128"/>
                        </a:rPr>
                        <a:t>gNB</a:t>
                      </a:r>
                      <a:r>
                        <a:rPr lang="en-GB" sz="900" dirty="0">
                          <a:solidFill>
                            <a:srgbClr val="000000"/>
                          </a:solidFill>
                          <a:effectLst/>
                          <a:latin typeface="Arial" panose="020B0604020202020204" pitchFamily="34" charset="0"/>
                          <a:ea typeface="ＭＳ Ｐゴシック" panose="020B0600070205080204" pitchFamily="50" charset="-128"/>
                        </a:rPr>
                        <a:t> to know whether the</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feature is supported by the UE</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(what happens if </a:t>
                      </a:r>
                      <a:r>
                        <a:rPr lang="en-GB" sz="900" dirty="0" err="1">
                          <a:solidFill>
                            <a:srgbClr val="000000"/>
                          </a:solidFill>
                          <a:effectLst/>
                          <a:latin typeface="Arial" panose="020B0604020202020204" pitchFamily="34" charset="0"/>
                          <a:ea typeface="ＭＳ Ｐゴシック" panose="020B0600070205080204" pitchFamily="50" charset="-128"/>
                        </a:rPr>
                        <a:t>gNB</a:t>
                      </a:r>
                      <a:r>
                        <a:rPr lang="en-GB" sz="900" dirty="0">
                          <a:solidFill>
                            <a:srgbClr val="000000"/>
                          </a:solidFill>
                          <a:effectLst/>
                          <a:latin typeface="Arial" panose="020B0604020202020204" pitchFamily="34" charset="0"/>
                          <a:ea typeface="ＭＳ Ｐゴシック" panose="020B0600070205080204" pitchFamily="50" charset="-128"/>
                        </a:rPr>
                        <a:t> does not know?)</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Consequences if the feature</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Type (See R4-17121 19)</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Need of FDD/TDD differentiation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Need of FR1/FR2 differentiation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RAN5 implication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Remarks</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Responsible WG</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TSG-RAN decision</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394108857"/>
                  </a:ext>
                </a:extLst>
              </a:tr>
              <a:tr h="1484317">
                <a:tc>
                  <a:txBody>
                    <a:bodyPr/>
                    <a:lstStyle/>
                    <a:p>
                      <a:pPr hangingPunct="0">
                        <a:spcBef>
                          <a:spcPts val="600"/>
                        </a:spcBef>
                        <a:spcAft>
                          <a:spcPts val="0"/>
                        </a:spcAft>
                      </a:pPr>
                      <a:r>
                        <a:rPr kumimoji="1" lang="en-US" altLang="ja-JP" sz="900" kern="1200" dirty="0">
                          <a:solidFill>
                            <a:srgbClr val="000000"/>
                          </a:solidFill>
                          <a:effectLst/>
                          <a:latin typeface="Arial" panose="020B0604020202020204" pitchFamily="34" charset="0"/>
                          <a:ea typeface="ＭＳ Ｐゴシック" panose="020B0600070205080204" pitchFamily="50" charset="-128"/>
                          <a:cs typeface="+mn-cs"/>
                        </a:rPr>
                        <a:t>1-10</a:t>
                      </a:r>
                      <a:endParaRPr kumimoji="1" lang="ja-JP" altLang="en-US" sz="900" kern="1200" dirty="0">
                        <a:solidFill>
                          <a:srgbClr val="00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Support of EN-DC with LTE-NR coexistence in UL sharing from UE perspective</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Bef>
                          <a:spcPts val="600"/>
                        </a:spcBef>
                        <a:spcAft>
                          <a:spcPts val="0"/>
                        </a:spcAft>
                      </a:pPr>
                      <a:r>
                        <a:rPr kumimoji="1" lang="en-GB"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rPr>
                        <a:t>1) LTE and NR UL Transmission in the shared carrier via TDM only</a:t>
                      </a:r>
                      <a:endParaRPr kumimoji="1" lang="ja-JP" altLang="en-US"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endParaRPr>
                    </a:p>
                    <a:p>
                      <a:pPr marL="0" algn="l" defTabSz="914400" rtl="0" eaLnBrk="1" latinLnBrk="0" hangingPunct="0">
                        <a:spcBef>
                          <a:spcPts val="600"/>
                        </a:spcBef>
                        <a:spcAft>
                          <a:spcPts val="0"/>
                        </a:spcAft>
                      </a:pPr>
                      <a:r>
                        <a:rPr kumimoji="1" lang="en-GB"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rPr>
                        <a:t>2) LTE and NR UL Transmission in the shared carrier via FDM only</a:t>
                      </a:r>
                      <a:endParaRPr kumimoji="1" lang="ja-JP" altLang="en-US"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endParaRPr>
                    </a:p>
                    <a:p>
                      <a:pPr marL="0" algn="l" defTabSz="914400" rtl="0" eaLnBrk="1" latinLnBrk="0" hangingPunct="0">
                        <a:spcBef>
                          <a:spcPts val="600"/>
                        </a:spcBef>
                        <a:spcAft>
                          <a:spcPts val="0"/>
                        </a:spcAft>
                      </a:pPr>
                      <a:r>
                        <a:rPr kumimoji="1" lang="en-GB"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rPr>
                        <a:t>3) LTE and NR UL transmission in the shared carrier via FDM or TDM</a:t>
                      </a:r>
                      <a:endParaRPr kumimoji="1" lang="ja-JP" altLang="en-US"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Yes</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UE does not support of EN-DC with LTE-NR coexistence in UL sharing from UE perspective</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3 (per band combination)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No Need</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Applicable only to FR1</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 </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 </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RAN4</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Optional</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highlight>
                            <a:srgbClr val="00FF00"/>
                          </a:highlight>
                          <a:latin typeface="Arial" panose="020B0604020202020204" pitchFamily="34" charset="0"/>
                          <a:ea typeface="ＭＳ Ｐゴシック" panose="020B0600070205080204" pitchFamily="50" charset="-128"/>
                        </a:rPr>
                        <a:t>Optional</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765019"/>
                  </a:ext>
                </a:extLst>
              </a:tr>
              <a:tr h="1236931">
                <a:tc>
                  <a:txBody>
                    <a:bodyPr/>
                    <a:lstStyle/>
                    <a:p>
                      <a:pPr hangingPunct="0">
                        <a:spcBef>
                          <a:spcPts val="600"/>
                        </a:spcBef>
                        <a:spcAft>
                          <a:spcPts val="0"/>
                        </a:spcAft>
                      </a:pPr>
                      <a:r>
                        <a:rPr kumimoji="1" lang="en-US" altLang="ja-JP" sz="900" kern="1200" dirty="0">
                          <a:solidFill>
                            <a:srgbClr val="000000"/>
                          </a:solidFill>
                          <a:effectLst/>
                          <a:latin typeface="Arial" panose="020B0604020202020204" pitchFamily="34" charset="0"/>
                          <a:ea typeface="ＭＳ Ｐゴシック" panose="020B0600070205080204" pitchFamily="50" charset="-128"/>
                          <a:cs typeface="+mn-cs"/>
                        </a:rPr>
                        <a:t>1-11</a:t>
                      </a:r>
                      <a:endParaRPr kumimoji="1" lang="ja-JP" altLang="en-US" sz="900" kern="1200" dirty="0">
                        <a:solidFill>
                          <a:srgbClr val="00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Switching time between LTE UL and NR UL for EN-DC with LTE-NR coexistence in UL sharing from UE perspective</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Support of switching type between LTE UL and NR UL for EN-DC with LTE-NR coexistence in UL sharing from UE perspective. </a:t>
                      </a:r>
                      <a:endParaRPr lang="ja-JP" sz="90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1: ~0us</a:t>
                      </a:r>
                      <a:endParaRPr lang="ja-JP" sz="90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2: &lt;20us</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1-10</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Yes</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UE does not support UL subcarrier alignment between LTE and NR for EN-DC with LTE-NR coexistence in UL</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3 (per band combination)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No Need</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Applicable only to FR1</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This feature is the switching time between LTE UL and NR UL in the same carrier</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Per band combination signalling (Type 3)</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UE Capability signalling elements. </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1: ~0us switching type.</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2: &lt;20us switching type.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RAN4</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 </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u="none" strike="sngStrike" dirty="0">
                          <a:solidFill>
                            <a:schemeClr val="tx1"/>
                          </a:solidFill>
                          <a:effectLst/>
                          <a:latin typeface="Arial" panose="020B0604020202020204" pitchFamily="34" charset="0"/>
                          <a:ea typeface="ＭＳ Ｐゴシック" panose="020B0600070205080204" pitchFamily="50" charset="-128"/>
                        </a:rPr>
                        <a:t>TBD</a:t>
                      </a:r>
                      <a:endParaRPr lang="ja-JP" sz="900" u="none" strike="sngStrike" dirty="0">
                        <a:solidFill>
                          <a:schemeClr val="tx1"/>
                        </a:solidFill>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highlight>
                            <a:srgbClr val="00FF00"/>
                          </a:highlight>
                          <a:latin typeface="Arial" panose="020B0604020202020204" pitchFamily="34" charset="0"/>
                          <a:ea typeface="ＭＳ Ｐゴシック" panose="020B0600070205080204" pitchFamily="50" charset="-128"/>
                        </a:rPr>
                        <a:t>Mandatory to report switching time type 1 or type 2 if UE reports its capability in 1-10 as 1) LTE and NR UL Transmission in the shared carrier via TDM only, or 3) LTE and NR UL transmission in the shared carrier via FDM or TDM</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3009378"/>
                  </a:ext>
                </a:extLst>
              </a:tr>
            </a:tbl>
          </a:graphicData>
        </a:graphic>
      </p:graphicFrame>
    </p:spTree>
    <p:extLst>
      <p:ext uri="{BB962C8B-B14F-4D97-AF65-F5344CB8AC3E}">
        <p14:creationId xmlns:p14="http://schemas.microsoft.com/office/powerpoint/2010/main" val="1554663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lang="en-US" altLang="ja-JP" sz="2200" b="1" dirty="0">
                <a:solidFill>
                  <a:srgbClr val="FF0000"/>
                </a:solidFill>
              </a:rPr>
              <a:t>“Recommendation for TSG-RAN” is agreed as “TSG-RAN decision” except for the following features:</a:t>
            </a:r>
          </a:p>
          <a:p>
            <a:pPr lvl="1"/>
            <a:r>
              <a:rPr lang="en-US" altLang="ja-JP" sz="1800" b="1" dirty="0">
                <a:solidFill>
                  <a:srgbClr val="FF0000"/>
                </a:solidFill>
              </a:rPr>
              <a:t>Pi/2 BPSK (feature 1-6, 1-7) for FR2</a:t>
            </a:r>
          </a:p>
          <a:p>
            <a:pPr lvl="1"/>
            <a:r>
              <a:rPr lang="en-US" altLang="ja-JP" sz="1800" b="1" dirty="0">
                <a:solidFill>
                  <a:srgbClr val="FF0000"/>
                </a:solidFill>
              </a:rPr>
              <a:t>Simultaneous reception or transmission with same or different numerologies in CA (feature 2-2)</a:t>
            </a:r>
          </a:p>
          <a:p>
            <a:pPr lvl="1"/>
            <a:r>
              <a:rPr lang="en-US" altLang="ja-JP" sz="1800" b="1" dirty="0">
                <a:solidFill>
                  <a:srgbClr val="FF0000"/>
                </a:solidFill>
              </a:rPr>
              <a:t>Almost contiguous UL CP-OFDM (feature 2-7)</a:t>
            </a:r>
          </a:p>
          <a:p>
            <a:pPr lvl="1"/>
            <a:r>
              <a:rPr lang="en-US" altLang="ja-JP" sz="1800" b="1" dirty="0">
                <a:solidFill>
                  <a:srgbClr val="FF0000"/>
                </a:solidFill>
              </a:rPr>
              <a:t>PA calibration gap (feature 2-8)</a:t>
            </a:r>
          </a:p>
          <a:p>
            <a:pPr lvl="1"/>
            <a:endParaRPr lang="en-US" altLang="ja-JP" sz="1800" b="1" dirty="0">
              <a:solidFill>
                <a:srgbClr val="00B050"/>
              </a:solidFill>
            </a:endParaRPr>
          </a:p>
        </p:txBody>
      </p:sp>
      <p:sp>
        <p:nvSpPr>
          <p:cNvPr id="6" name="タイトル 1">
            <a:extLst>
              <a:ext uri="{FF2B5EF4-FFF2-40B4-BE49-F238E27FC236}">
                <a16:creationId xmlns:a16="http://schemas.microsoft.com/office/drawing/2014/main" id="{AF999F2F-E0ED-4109-BBEB-485447FC0852}"/>
              </a:ext>
            </a:extLst>
          </p:cNvPr>
          <p:cNvSpPr>
            <a:spLocks noGrp="1"/>
          </p:cNvSpPr>
          <p:nvPr>
            <p:ph type="title"/>
          </p:nvPr>
        </p:nvSpPr>
        <p:spPr>
          <a:xfrm>
            <a:off x="838200" y="365125"/>
            <a:ext cx="10515600" cy="708301"/>
          </a:xfrm>
        </p:spPr>
        <p:txBody>
          <a:bodyPr/>
          <a:lstStyle/>
          <a:p>
            <a:r>
              <a:rPr kumimoji="1" lang="en-US" altLang="ja-JP" dirty="0"/>
              <a:t>Agreements in RAN#80</a:t>
            </a:r>
            <a:endParaRPr kumimoji="1" lang="ja-JP" altLang="en-US" dirty="0"/>
          </a:p>
        </p:txBody>
      </p:sp>
    </p:spTree>
    <p:extLst>
      <p:ext uri="{BB962C8B-B14F-4D97-AF65-F5344CB8AC3E}">
        <p14:creationId xmlns:p14="http://schemas.microsoft.com/office/powerpoint/2010/main" val="1059872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56342-27A1-4FFF-AAEE-21113481FE3B}"/>
              </a:ext>
            </a:extLst>
          </p:cNvPr>
          <p:cNvSpPr>
            <a:spLocks noGrp="1"/>
          </p:cNvSpPr>
          <p:nvPr>
            <p:ph type="title"/>
          </p:nvPr>
        </p:nvSpPr>
        <p:spPr>
          <a:xfrm>
            <a:off x="838200" y="365125"/>
            <a:ext cx="10515600" cy="708301"/>
          </a:xfrm>
        </p:spPr>
        <p:txBody>
          <a:bodyPr>
            <a:normAutofit/>
          </a:bodyPr>
          <a:lstStyle/>
          <a:p>
            <a:r>
              <a:rPr lang="en-US" altLang="ja-JP" dirty="0"/>
              <a:t>Agreements in RAN#80</a:t>
            </a:r>
            <a:endParaRPr kumimoji="1" lang="ja-JP" altLang="en-US" strike="sngStrike" dirty="0"/>
          </a:p>
        </p:txBody>
      </p:sp>
      <p:sp>
        <p:nvSpPr>
          <p:cNvPr id="3" name="コンテンツ プレースホルダー 2">
            <a:extLst>
              <a:ext uri="{FF2B5EF4-FFF2-40B4-BE49-F238E27FC236}">
                <a16:creationId xmlns:a16="http://schemas.microsoft.com/office/drawing/2014/main" id="{2797F196-136F-41E5-80CB-26F62E0CB760}"/>
              </a:ext>
            </a:extLst>
          </p:cNvPr>
          <p:cNvSpPr>
            <a:spLocks noGrp="1"/>
          </p:cNvSpPr>
          <p:nvPr>
            <p:ph idx="1"/>
          </p:nvPr>
        </p:nvSpPr>
        <p:spPr>
          <a:xfrm>
            <a:off x="838200" y="1311966"/>
            <a:ext cx="10515600" cy="5220665"/>
          </a:xfrm>
        </p:spPr>
        <p:txBody>
          <a:bodyPr>
            <a:normAutofit lnSpcReduction="10000"/>
          </a:bodyPr>
          <a:lstStyle/>
          <a:p>
            <a:r>
              <a:rPr lang="en-US" altLang="ja-JP" sz="2000" b="1" dirty="0"/>
              <a:t>Pi/2 BPSK (feature 1-6, 1-7)</a:t>
            </a:r>
          </a:p>
          <a:p>
            <a:pPr lvl="1"/>
            <a:r>
              <a:rPr lang="en-US" altLang="ja-JP" sz="1800" dirty="0"/>
              <a:t>RAN4 agreements on “Recommendation for TSG-RAN”:</a:t>
            </a:r>
          </a:p>
          <a:p>
            <a:pPr lvl="2"/>
            <a:r>
              <a:rPr lang="en-US" altLang="ja-JP" sz="1600" dirty="0"/>
              <a:t>Optional for FR1, TBD for FR2</a:t>
            </a:r>
          </a:p>
          <a:p>
            <a:pPr lvl="1"/>
            <a:r>
              <a:rPr lang="en-US" altLang="ja-JP" sz="1800" dirty="0">
                <a:solidFill>
                  <a:srgbClr val="FF0000"/>
                </a:solidFill>
              </a:rPr>
              <a:t>Agree mandatory with capability for FR2 </a:t>
            </a:r>
          </a:p>
          <a:p>
            <a:pPr lvl="2"/>
            <a:r>
              <a:rPr lang="en-US" altLang="ja-JP" sz="1700" dirty="0">
                <a:solidFill>
                  <a:srgbClr val="FF0000"/>
                </a:solidFill>
              </a:rPr>
              <a:t>This means to introduce </a:t>
            </a:r>
            <a:r>
              <a:rPr lang="en-US" altLang="ja-JP" sz="1700" dirty="0" err="1">
                <a:solidFill>
                  <a:srgbClr val="FF0000"/>
                </a:solidFill>
              </a:rPr>
              <a:t>IOdT</a:t>
            </a:r>
            <a:r>
              <a:rPr lang="en-US" altLang="ja-JP" sz="1700" dirty="0">
                <a:solidFill>
                  <a:srgbClr val="FF0000"/>
                </a:solidFill>
              </a:rPr>
              <a:t> bits for Pi/2 BPSK for FR2</a:t>
            </a:r>
          </a:p>
          <a:p>
            <a:pPr lvl="1"/>
            <a:endParaRPr lang="en-US" altLang="ja-JP" sz="1400" dirty="0"/>
          </a:p>
          <a:p>
            <a:r>
              <a:rPr lang="en-US" altLang="ja-JP" sz="2000" b="1" dirty="0"/>
              <a:t>Simultaneous reception or transmission with same or different numerologies in CA </a:t>
            </a:r>
            <a:r>
              <a:rPr lang="fr-FR" altLang="ja-JP" sz="2000" b="1" dirty="0"/>
              <a:t>(feature 2-2)</a:t>
            </a:r>
          </a:p>
          <a:p>
            <a:pPr lvl="1"/>
            <a:r>
              <a:rPr lang="en-US" altLang="ja-JP" sz="1800" dirty="0"/>
              <a:t>RAN4 agreements in R4-1803551:</a:t>
            </a:r>
          </a:p>
          <a:p>
            <a:pPr lvl="2"/>
            <a:r>
              <a:rPr lang="en-GB" altLang="ja-JP" sz="1600" dirty="0"/>
              <a:t>Same numerology for intra-band NR CA including both continuous and non-continuous is mandatory support for Rel15</a:t>
            </a:r>
          </a:p>
          <a:p>
            <a:pPr lvl="2"/>
            <a:r>
              <a:rPr lang="en-US" altLang="ja-JP" sz="1600" dirty="0"/>
              <a:t>If a UE supports inter-band NR CA including both FR1 band(s) and FR2 band(s), the UE shall support two mixed numerologies between FR1 band(s) and FR2 band(s) in DL and UL with or without capability signaling</a:t>
            </a:r>
            <a:endParaRPr lang="ja-JP" altLang="ja-JP" sz="1600" dirty="0"/>
          </a:p>
          <a:p>
            <a:pPr lvl="1"/>
            <a:r>
              <a:rPr lang="fr-FR" altLang="ja-JP" sz="1800" dirty="0">
                <a:solidFill>
                  <a:srgbClr val="FF0000"/>
                </a:solidFill>
              </a:rPr>
              <a:t>Agree</a:t>
            </a:r>
            <a:r>
              <a:rPr lang="ja-JP" altLang="en-US" sz="1800" dirty="0">
                <a:solidFill>
                  <a:srgbClr val="FF0000"/>
                </a:solidFill>
              </a:rPr>
              <a:t> </a:t>
            </a:r>
            <a:r>
              <a:rPr lang="en-US" altLang="ja-JP" sz="1800" dirty="0">
                <a:solidFill>
                  <a:srgbClr val="FF0000"/>
                </a:solidFill>
              </a:rPr>
              <a:t>the</a:t>
            </a:r>
            <a:r>
              <a:rPr lang="ja-JP" altLang="en-US" sz="1800" dirty="0">
                <a:solidFill>
                  <a:srgbClr val="FF0000"/>
                </a:solidFill>
              </a:rPr>
              <a:t> </a:t>
            </a:r>
            <a:r>
              <a:rPr lang="en-US" altLang="ja-JP" sz="1800" dirty="0">
                <a:solidFill>
                  <a:srgbClr val="FF0000"/>
                </a:solidFill>
              </a:rPr>
              <a:t>following</a:t>
            </a:r>
            <a:r>
              <a:rPr lang="ja-JP" altLang="en-US" sz="1800" dirty="0">
                <a:solidFill>
                  <a:srgbClr val="FF0000"/>
                </a:solidFill>
              </a:rPr>
              <a:t> </a:t>
            </a:r>
            <a:r>
              <a:rPr lang="fr-FR" altLang="ja-JP" sz="1800" dirty="0">
                <a:solidFill>
                  <a:srgbClr val="FF0000"/>
                </a:solidFill>
              </a:rPr>
              <a:t>for </a:t>
            </a:r>
            <a:r>
              <a:rPr lang="en-US" altLang="ja-JP" sz="1800" dirty="0">
                <a:solidFill>
                  <a:srgbClr val="FF0000"/>
                </a:solidFill>
              </a:rPr>
              <a:t>“TSG-RAN decision” </a:t>
            </a:r>
            <a:r>
              <a:rPr lang="fr-FR" altLang="ja-JP" sz="1800" dirty="0">
                <a:solidFill>
                  <a:srgbClr val="FF0000"/>
                </a:solidFill>
              </a:rPr>
              <a:t>:</a:t>
            </a:r>
          </a:p>
          <a:p>
            <a:pPr lvl="2"/>
            <a:r>
              <a:rPr lang="en-US" altLang="ja-JP" sz="1600" dirty="0">
                <a:solidFill>
                  <a:srgbClr val="FF0000"/>
                </a:solidFill>
              </a:rPr>
              <a:t>Same numerology for intra-band NR CA including both continuous and non-continuous is mandatory with capability in both FR1 and FR2. Two mixed numerologies between FR1 band(s) and FR2 band(s) in DL and UL are mandatory with capability if UE supports inter-band NR CA including both FR1 band(s) and FR2 band(s). Optional for other cases.</a:t>
            </a:r>
            <a:endParaRPr lang="fr-FR" altLang="ja-JP" sz="1600" dirty="0">
              <a:solidFill>
                <a:srgbClr val="FF0000"/>
              </a:solidFill>
            </a:endParaRPr>
          </a:p>
          <a:p>
            <a:endParaRPr lang="fr-FR" altLang="ja-JP" sz="2000" dirty="0"/>
          </a:p>
        </p:txBody>
      </p:sp>
    </p:spTree>
    <p:extLst>
      <p:ext uri="{BB962C8B-B14F-4D97-AF65-F5344CB8AC3E}">
        <p14:creationId xmlns:p14="http://schemas.microsoft.com/office/powerpoint/2010/main" val="2174382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56342-27A1-4FFF-AAEE-21113481FE3B}"/>
              </a:ext>
            </a:extLst>
          </p:cNvPr>
          <p:cNvSpPr>
            <a:spLocks noGrp="1"/>
          </p:cNvSpPr>
          <p:nvPr>
            <p:ph type="title"/>
          </p:nvPr>
        </p:nvSpPr>
        <p:spPr>
          <a:xfrm>
            <a:off x="838200" y="365125"/>
            <a:ext cx="10515600" cy="708301"/>
          </a:xfrm>
        </p:spPr>
        <p:txBody>
          <a:bodyPr/>
          <a:lstStyle/>
          <a:p>
            <a:r>
              <a:rPr lang="en-US" altLang="ja-JP" dirty="0"/>
              <a:t>Remaining parts of RAN4 feature list</a:t>
            </a:r>
            <a:endParaRPr kumimoji="1" lang="ja-JP" altLang="en-US" dirty="0"/>
          </a:p>
        </p:txBody>
      </p:sp>
      <p:sp>
        <p:nvSpPr>
          <p:cNvPr id="3" name="コンテンツ プレースホルダー 2">
            <a:extLst>
              <a:ext uri="{FF2B5EF4-FFF2-40B4-BE49-F238E27FC236}">
                <a16:creationId xmlns:a16="http://schemas.microsoft.com/office/drawing/2014/main" id="{2797F196-136F-41E5-80CB-26F62E0CB760}"/>
              </a:ext>
            </a:extLst>
          </p:cNvPr>
          <p:cNvSpPr>
            <a:spLocks noGrp="1"/>
          </p:cNvSpPr>
          <p:nvPr>
            <p:ph idx="1"/>
          </p:nvPr>
        </p:nvSpPr>
        <p:spPr>
          <a:xfrm>
            <a:off x="838200" y="1311966"/>
            <a:ext cx="10515600" cy="5220665"/>
          </a:xfrm>
        </p:spPr>
        <p:txBody>
          <a:bodyPr>
            <a:normAutofit/>
          </a:bodyPr>
          <a:lstStyle/>
          <a:p>
            <a:r>
              <a:rPr lang="fr-FR" altLang="ja-JP" sz="2000" b="1" dirty="0"/>
              <a:t>Almost contiguous UL CP-OFDM (feature 2-7)</a:t>
            </a:r>
          </a:p>
          <a:p>
            <a:pPr lvl="1"/>
            <a:r>
              <a:rPr kumimoji="1" lang="fr-FR" altLang="ja-JP" sz="1800" dirty="0"/>
              <a:t>Definition of almost contiguou</a:t>
            </a:r>
            <a:r>
              <a:rPr lang="fr-FR" altLang="ja-JP" sz="1800" dirty="0"/>
              <a:t>is is not yet decided in RAN4</a:t>
            </a:r>
          </a:p>
          <a:p>
            <a:pPr lvl="1"/>
            <a:endParaRPr kumimoji="1" lang="fr-FR" altLang="ja-JP" sz="1800" dirty="0"/>
          </a:p>
          <a:p>
            <a:r>
              <a:rPr lang="en-GB" altLang="ja-JP" sz="2000" b="1" dirty="0"/>
              <a:t>PA calibration gap (feature 2-8)</a:t>
            </a:r>
          </a:p>
          <a:p>
            <a:pPr lvl="1"/>
            <a:r>
              <a:rPr lang="fr-FR" altLang="ja-JP" sz="1800" dirty="0"/>
              <a:t>Definition of PA calibration gap is not yet decided in RAN4</a:t>
            </a:r>
          </a:p>
          <a:p>
            <a:pPr lvl="1"/>
            <a:endParaRPr kumimoji="1" lang="en-GB" altLang="ja-JP" sz="1800" dirty="0"/>
          </a:p>
        </p:txBody>
      </p:sp>
    </p:spTree>
    <p:extLst>
      <p:ext uri="{BB962C8B-B14F-4D97-AF65-F5344CB8AC3E}">
        <p14:creationId xmlns:p14="http://schemas.microsoft.com/office/powerpoint/2010/main" val="25433385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TotalTime>
  <Words>773</Words>
  <Application>Microsoft Office PowerPoint</Application>
  <PresentationFormat>ワイド画面</PresentationFormat>
  <Paragraphs>125</Paragraphs>
  <Slides>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6</vt:i4>
      </vt:variant>
    </vt:vector>
  </HeadingPairs>
  <TitlesOfParts>
    <vt:vector size="13" baseType="lpstr">
      <vt:lpstr>ＭＳ Ｐゴシック</vt:lpstr>
      <vt:lpstr>SimSun</vt:lpstr>
      <vt:lpstr>游ゴシック</vt:lpstr>
      <vt:lpstr>游ゴシック Light</vt:lpstr>
      <vt:lpstr>Arial</vt:lpstr>
      <vt:lpstr>Times New Roman</vt:lpstr>
      <vt:lpstr>Office テーマ</vt:lpstr>
      <vt:lpstr>WF on remaining parts of RAN4 feature list</vt:lpstr>
      <vt:lpstr>Agreements in RAN#80</vt:lpstr>
      <vt:lpstr>Agreements in RAN#80</vt:lpstr>
      <vt:lpstr>Agreements in RAN#80</vt:lpstr>
      <vt:lpstr>Agreements in RAN#80</vt:lpstr>
      <vt:lpstr>Remaining parts of RAN4 feature list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Remaining RAN4 features</dc:title>
  <dc:creator>佐野 洋介</dc:creator>
  <cp:lastModifiedBy>佐野 洋介</cp:lastModifiedBy>
  <cp:revision>54</cp:revision>
  <dcterms:created xsi:type="dcterms:W3CDTF">2018-06-13T16:51:27Z</dcterms:created>
  <dcterms:modified xsi:type="dcterms:W3CDTF">2018-06-15T00:34:32Z</dcterms:modified>
</cp:coreProperties>
</file>