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 id="2147483873" r:id="rId11"/>
  </p:sldMasterIdLst>
  <p:notesMasterIdLst>
    <p:notesMasterId r:id="rId15"/>
  </p:notesMasterIdLst>
  <p:handoutMasterIdLst>
    <p:handoutMasterId r:id="rId16"/>
  </p:handoutMasterIdLst>
  <p:sldIdLst>
    <p:sldId id="264" r:id="rId12"/>
    <p:sldId id="266" r:id="rId13"/>
    <p:sldId id="269"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9" d="100"/>
          <a:sy n="79" d="100"/>
        </p:scale>
        <p:origin x="-522" y="-78"/>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2017/4/6</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4/6/2017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xmlns=""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281860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193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4774869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227328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37723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688202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6738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552828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493396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549503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797834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34760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xmlns=""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21"/>
          <p:cNvSpPr>
            <a:spLocks noChangeArrowheads="1"/>
          </p:cNvSpPr>
          <p:nvPr userDrawn="1"/>
        </p:nvSpPr>
        <p:spPr bwMode="auto">
          <a:xfrm>
            <a:off x="5047622" y="6465937"/>
            <a:ext cx="1423420"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xmlns="" val="39653821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a:latin typeface="Times New Roman" pitchFamily="18" charset="0"/>
                <a:cs typeface="Times New Roman" pitchFamily="18" charset="0"/>
              </a:rPr>
              <a:t>Huawei, </a:t>
            </a:r>
            <a:r>
              <a:rPr lang="en-US" altLang="zh-CN" sz="2400" dirty="0" smtClean="0">
                <a:latin typeface="Times New Roman" pitchFamily="18" charset="0"/>
                <a:cs typeface="Times New Roman" pitchFamily="18" charset="0"/>
              </a:rPr>
              <a:t>HiSilicon, </a:t>
            </a:r>
            <a:r>
              <a:rPr lang="en-GB" altLang="zh-CN" dirty="0" smtClean="0">
                <a:latin typeface="Times New Roman" pitchFamily="18" charset="0"/>
                <a:cs typeface="Times New Roman" pitchFamily="18" charset="0"/>
              </a:rPr>
              <a:t>CATR, NTT DOCOMO,</a:t>
            </a:r>
            <a:r>
              <a:rPr lang="en-US" altLang="zh-CN" dirty="0" smtClean="0">
                <a:latin typeface="Times New Roman" pitchFamily="18" charset="0"/>
                <a:cs typeface="Times New Roman" pitchFamily="18" charset="0"/>
              </a:rPr>
              <a:t> Sony,</a:t>
            </a:r>
            <a:r>
              <a:rPr lang="en-GB" altLang="zh-CN" dirty="0" smtClean="0">
                <a:latin typeface="Times New Roman" pitchFamily="18" charset="0"/>
                <a:cs typeface="Times New Roman" pitchFamily="18" charset="0"/>
              </a:rPr>
              <a:t> OPPO, ZTE, ZTE Microelectronics, </a:t>
            </a:r>
            <a:r>
              <a:rPr lang="en-GB" altLang="zh-CN" dirty="0" err="1" smtClean="0">
                <a:latin typeface="Times New Roman" pitchFamily="18" charset="0"/>
                <a:cs typeface="Times New Roman" pitchFamily="18" charset="0"/>
              </a:rPr>
              <a:t>Sequans</a:t>
            </a:r>
            <a:r>
              <a:rPr lang="en-GB" altLang="zh-CN" dirty="0" smtClean="0">
                <a:latin typeface="Times New Roman" pitchFamily="18" charset="0"/>
                <a:cs typeface="Times New Roman" pitchFamily="18" charset="0"/>
              </a:rPr>
              <a:t>,</a:t>
            </a:r>
            <a:r>
              <a:rPr lang="en-US" altLang="zh-CN" dirty="0" smtClean="0">
                <a:latin typeface="Times New Roman" pitchFamily="18" charset="0"/>
                <a:cs typeface="Times New Roman" pitchFamily="18" charset="0"/>
              </a:rPr>
              <a:t> Qualcomm,</a:t>
            </a:r>
            <a:r>
              <a:rPr lang="en-GB" dirty="0" smtClean="0"/>
              <a:t> </a:t>
            </a:r>
            <a:r>
              <a:rPr lang="en-US" altLang="zh-CN" dirty="0" err="1" smtClean="0">
                <a:latin typeface="Times New Roman" pitchFamily="18" charset="0"/>
                <a:cs typeface="Times New Roman" pitchFamily="18" charset="0"/>
              </a:rPr>
              <a:t>Spreadtrum</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InterDigital</a:t>
            </a:r>
            <a:r>
              <a:rPr lang="en-US" altLang="zh-CN" dirty="0" smtClean="0">
                <a:latin typeface="Times New Roman" pitchFamily="18" charset="0"/>
                <a:cs typeface="Times New Roman" pitchFamily="18" charset="0"/>
              </a:rPr>
              <a:t>,</a:t>
            </a:r>
            <a:r>
              <a:rPr lang="en-US" dirty="0" smtClean="0"/>
              <a:t> </a:t>
            </a:r>
            <a:r>
              <a:rPr lang="en-US" altLang="zh-CN" dirty="0" smtClean="0">
                <a:latin typeface="Times New Roman" pitchFamily="18" charset="0"/>
                <a:cs typeface="Times New Roman" pitchFamily="18" charset="0"/>
              </a:rPr>
              <a:t>Fujitsu</a:t>
            </a:r>
            <a:r>
              <a:rPr lang="en-US" altLang="zh-CN" dirty="0" smtClean="0">
                <a:latin typeface="Times New Roman" pitchFamily="18" charset="0"/>
                <a:cs typeface="Times New Roman" pitchFamily="18" charset="0"/>
              </a:rPr>
              <a:t>,[</a:t>
            </a:r>
            <a:r>
              <a:rPr lang="en-GB" altLang="zh-CN" dirty="0" smtClean="0">
                <a:latin typeface="Times New Roman" pitchFamily="18" charset="0"/>
                <a:cs typeface="Times New Roman" pitchFamily="18" charset="0"/>
              </a:rPr>
              <a:t>III</a:t>
            </a:r>
            <a:r>
              <a:rPr lang="en-GB" altLang="zh-CN" dirty="0" smtClean="0">
                <a:latin typeface="Times New Roman" pitchFamily="18" charset="0"/>
                <a:cs typeface="Times New Roman" pitchFamily="18" charset="0"/>
              </a:rPr>
              <a:t>, Panasonic,</a:t>
            </a:r>
            <a:r>
              <a:rPr lang="en-US" altLang="zh-CN"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76885"/>
            <a:ext cx="9144000" cy="646331"/>
          </a:xfrm>
          <a:prstGeom prst="rect">
            <a:avLst/>
          </a:prstGeom>
          <a:noFill/>
          <a:ln w="9525">
            <a:noFill/>
            <a:miter lim="800000"/>
            <a:headEnd/>
            <a:tailEnd/>
          </a:ln>
        </p:spPr>
        <p:txBody>
          <a:bodyPr anchor="ctr">
            <a:spAutoFit/>
          </a:bodyPr>
          <a:lstStyle/>
          <a:p>
            <a:r>
              <a:rPr lang="en-US" b="1" dirty="0" smtClean="0"/>
              <a:t>3GPP TSG RAN WG1 </a:t>
            </a:r>
            <a:r>
              <a:rPr lang="en-GB" b="1" dirty="0" smtClean="0"/>
              <a:t>Meeting #88bis</a:t>
            </a:r>
            <a:r>
              <a:rPr lang="en-US" b="1" dirty="0" smtClean="0"/>
              <a:t>                                                                                  R1-1706747</a:t>
            </a:r>
            <a:endParaRPr lang="en-US" dirty="0" smtClean="0"/>
          </a:p>
          <a:p>
            <a:r>
              <a:rPr lang="en-GB" b="1" dirty="0"/>
              <a:t>Spokane, USA, </a:t>
            </a:r>
            <a:r>
              <a:rPr lang="en-GB" b="1" dirty="0" smtClean="0"/>
              <a:t>3</a:t>
            </a:r>
            <a:r>
              <a:rPr lang="en-GB" b="1" baseline="30000" dirty="0" smtClean="0"/>
              <a:t>rd</a:t>
            </a:r>
            <a:r>
              <a:rPr lang="en-GB" b="1" dirty="0" smtClean="0"/>
              <a:t> – 7</a:t>
            </a:r>
            <a:r>
              <a:rPr lang="en-GB" b="1" baseline="30000" dirty="0" smtClean="0"/>
              <a:t>th</a:t>
            </a:r>
            <a:r>
              <a:rPr lang="en-GB" b="1" dirty="0" smtClean="0"/>
              <a:t> April </a:t>
            </a:r>
            <a:r>
              <a:rPr lang="en-GB" b="1" dirty="0"/>
              <a:t>2017</a:t>
            </a:r>
            <a:endParaRPr lang="en-US" dirty="0"/>
          </a:p>
        </p:txBody>
      </p:sp>
      <p:sp>
        <p:nvSpPr>
          <p:cNvPr id="2053" name="TextBox 4"/>
          <p:cNvSpPr txBox="1">
            <a:spLocks noChangeArrowheads="1"/>
          </p:cNvSpPr>
          <p:nvPr/>
        </p:nvSpPr>
        <p:spPr bwMode="auto">
          <a:xfrm>
            <a:off x="1524001" y="836712"/>
            <a:ext cx="2341795"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8.1.3.3.5</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62500" lnSpcReduction="20000"/>
          </a:bodyPr>
          <a:lstStyle/>
          <a:p>
            <a:r>
              <a:rPr lang="en-US" sz="2400" dirty="0"/>
              <a:t>Agreements (RAN1 NR </a:t>
            </a:r>
            <a:r>
              <a:rPr lang="en-US" sz="2400" dirty="0" err="1"/>
              <a:t>Adhoc</a:t>
            </a:r>
            <a:r>
              <a:rPr lang="en-US" sz="2400" dirty="0"/>
              <a:t> Jan 2017):</a:t>
            </a:r>
          </a:p>
          <a:p>
            <a:pPr lvl="1"/>
            <a:r>
              <a:rPr lang="en-US" dirty="0"/>
              <a:t>For DL, support indication of time and/or frequency region of impacted </a:t>
            </a:r>
            <a:r>
              <a:rPr lang="en-US" dirty="0" err="1"/>
              <a:t>eMBB</a:t>
            </a:r>
            <a:r>
              <a:rPr lang="en-US" dirty="0"/>
              <a:t> resources to respective </a:t>
            </a:r>
            <a:r>
              <a:rPr lang="en-US" dirty="0" err="1"/>
              <a:t>eMBB</a:t>
            </a:r>
            <a:r>
              <a:rPr lang="en-US" dirty="0"/>
              <a:t> UE(s)</a:t>
            </a:r>
          </a:p>
          <a:p>
            <a:pPr lvl="2"/>
            <a:r>
              <a:rPr lang="en-US" dirty="0"/>
              <a:t>FFS: Details of  the granularity for impacted region used in the indication </a:t>
            </a:r>
          </a:p>
          <a:p>
            <a:pPr lvl="3"/>
            <a:r>
              <a:rPr lang="en-US" sz="1450" dirty="0"/>
              <a:t>e.g., PRB (group)/symbol (group)/mini-slot (group)/CB (group)/TB/Slot</a:t>
            </a:r>
          </a:p>
          <a:p>
            <a:pPr lvl="2"/>
            <a:r>
              <a:rPr lang="en-US" dirty="0"/>
              <a:t>The indication is transmitted at one of the following (will be down selected later)</a:t>
            </a:r>
          </a:p>
          <a:p>
            <a:pPr lvl="3"/>
            <a:r>
              <a:rPr lang="en-US" sz="1450" dirty="0"/>
              <a:t>during current </a:t>
            </a:r>
            <a:r>
              <a:rPr lang="en-US" sz="1450" dirty="0" err="1"/>
              <a:t>eMBB</a:t>
            </a:r>
            <a:r>
              <a:rPr lang="en-US" sz="1450" dirty="0"/>
              <a:t> TTI</a:t>
            </a:r>
          </a:p>
          <a:p>
            <a:pPr lvl="3"/>
            <a:r>
              <a:rPr lang="en-US" sz="1450" dirty="0"/>
              <a:t>after current </a:t>
            </a:r>
            <a:r>
              <a:rPr lang="en-US" sz="1450" dirty="0" err="1"/>
              <a:t>eMBB</a:t>
            </a:r>
            <a:r>
              <a:rPr lang="en-US" sz="1450" dirty="0"/>
              <a:t> TTI</a:t>
            </a:r>
          </a:p>
          <a:p>
            <a:pPr lvl="3"/>
            <a:r>
              <a:rPr lang="en-US" sz="1450" dirty="0"/>
              <a:t>during  and after current </a:t>
            </a:r>
            <a:r>
              <a:rPr lang="en-US" sz="1450" dirty="0" err="1"/>
              <a:t>eMBB</a:t>
            </a:r>
            <a:r>
              <a:rPr lang="en-US" sz="1450" dirty="0"/>
              <a:t> TTI</a:t>
            </a:r>
          </a:p>
          <a:p>
            <a:pPr lvl="2"/>
            <a:r>
              <a:rPr lang="en-US" dirty="0"/>
              <a:t>The indication is one of the following (will be down selected later)</a:t>
            </a:r>
          </a:p>
          <a:p>
            <a:pPr lvl="3"/>
            <a:r>
              <a:rPr lang="en-US" sz="1450" dirty="0"/>
              <a:t>explicit</a:t>
            </a:r>
          </a:p>
          <a:p>
            <a:pPr lvl="3"/>
            <a:r>
              <a:rPr lang="en-US" sz="1450" dirty="0"/>
              <a:t>implicit</a:t>
            </a:r>
          </a:p>
          <a:p>
            <a:pPr lvl="3"/>
            <a:r>
              <a:rPr lang="en-US" sz="1450" dirty="0"/>
              <a:t>explicit and implicit</a:t>
            </a:r>
          </a:p>
          <a:p>
            <a:r>
              <a:rPr lang="en-US" sz="2400" dirty="0"/>
              <a:t>Agreements (RAN1 #88):</a:t>
            </a:r>
          </a:p>
          <a:p>
            <a:pPr lvl="1"/>
            <a:r>
              <a:rPr lang="en-US" dirty="0"/>
              <a:t>Indication of URLLC transmission overlapping the resources scheduled for an </a:t>
            </a:r>
            <a:r>
              <a:rPr lang="en-US" dirty="0" err="1"/>
              <a:t>eMBB</a:t>
            </a:r>
            <a:r>
              <a:rPr lang="en-US" dirty="0"/>
              <a:t> UE in downlink can be dynamically signaled to the </a:t>
            </a:r>
            <a:r>
              <a:rPr lang="en-US" dirty="0" err="1"/>
              <a:t>eMBB</a:t>
            </a:r>
            <a:r>
              <a:rPr lang="en-US" dirty="0"/>
              <a:t> UE to facilitate demodulation and decoding</a:t>
            </a:r>
          </a:p>
          <a:p>
            <a:pPr lvl="2"/>
            <a:r>
              <a:rPr lang="en-US" dirty="0"/>
              <a:t>FFS details</a:t>
            </a:r>
          </a:p>
          <a:p>
            <a:pPr lvl="1"/>
            <a:r>
              <a:rPr lang="en-US" dirty="0"/>
              <a:t>Indication can be dynamically signaled to a UE, whose assigned downlink resources have  partially been preempted by another downlink transmission, to increase the likelihood of successful demodulation and decoding  of the TB(s) transmitted within the above mentioned assigned resource</a:t>
            </a:r>
          </a:p>
          <a:p>
            <a:pPr lvl="1"/>
            <a:r>
              <a:rPr lang="en-US" dirty="0"/>
              <a:t>The indication may be used to increase the likelihood of successful demodulation and decoding of the transport block based on the pre-empted transmission and/or subsequent (re)-transmissions of the same </a:t>
            </a:r>
            <a:r>
              <a:rPr lang="en-US" dirty="0" smtClean="0"/>
              <a:t>TB</a:t>
            </a:r>
          </a:p>
          <a:p>
            <a:endParaRPr lang="en-US" dirty="0"/>
          </a:p>
        </p:txBody>
      </p:sp>
    </p:spTree>
    <p:extLst>
      <p:ext uri="{BB962C8B-B14F-4D97-AF65-F5344CB8AC3E}">
        <p14:creationId xmlns:p14="http://schemas.microsoft.com/office/powerpoint/2010/main" xmlns=""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dirty="0" smtClean="0"/>
              <a:t>Pre-emption indication can be explicitly transmitted before the A/N feedback, where the A/N feedback timing was indicated in the DCI that scheduled the impacted transmission</a:t>
            </a:r>
          </a:p>
          <a:p>
            <a:pPr lvl="1"/>
            <a:r>
              <a:rPr lang="en-US" dirty="0" smtClean="0"/>
              <a:t> The UE is configured to receive a downlink control signaling that includes the pre-emption indication</a:t>
            </a:r>
          </a:p>
          <a:p>
            <a:pPr lvl="1"/>
            <a:r>
              <a:rPr lang="en-US" dirty="0" smtClean="0"/>
              <a:t> FFS whether the pre-emption indication need to be transmitted after the A/N feedback</a:t>
            </a:r>
          </a:p>
          <a:p>
            <a:pPr lvl="1">
              <a:buNone/>
            </a:pPr>
            <a:endParaRPr lang="en-US" dirty="0" smtClean="0"/>
          </a:p>
          <a:p>
            <a:pPr lvl="1"/>
            <a:endParaRPr lang="en-US" strike="sngStrike" dirty="0" smtClean="0"/>
          </a:p>
          <a:p>
            <a:pPr lvl="1"/>
            <a:endParaRPr lang="en-US" dirty="0"/>
          </a:p>
        </p:txBody>
      </p:sp>
    </p:spTree>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4439</TotalTime>
  <Words>148</Words>
  <Application>Microsoft Office PowerPoint</Application>
  <PresentationFormat>Custom</PresentationFormat>
  <Paragraphs>29</Paragraphs>
  <Slides>3</Slides>
  <Notes>1</Notes>
  <HiddenSlides>0</HiddenSlides>
  <MMClips>0</MMClips>
  <ScaleCrop>false</ScaleCrop>
  <HeadingPairs>
    <vt:vector size="4" baseType="variant">
      <vt:variant>
        <vt:lpstr>Theme</vt:lpstr>
      </vt:variant>
      <vt:variant>
        <vt:i4>11</vt:i4>
      </vt:variant>
      <vt:variant>
        <vt:lpstr>Slide Titles</vt:lpstr>
      </vt:variant>
      <vt:variant>
        <vt:i4>3</vt:i4>
      </vt:variant>
    </vt:vector>
  </HeadingPairs>
  <TitlesOfParts>
    <vt:vector size="14" baseType="lpstr">
      <vt:lpstr>Blank</vt:lpstr>
      <vt:lpstr>1_主题1</vt:lpstr>
      <vt:lpstr>4_主题1</vt:lpstr>
      <vt:lpstr>5_主题1</vt:lpstr>
      <vt:lpstr>6_主题1</vt:lpstr>
      <vt:lpstr>7_主题1</vt:lpstr>
      <vt:lpstr>8_主题1</vt:lpstr>
      <vt:lpstr>9_主题1</vt:lpstr>
      <vt:lpstr>10_主题1</vt:lpstr>
      <vt:lpstr>Office 主题</vt:lpstr>
      <vt:lpstr>1_Office 主题</vt:lpstr>
      <vt:lpstr>WF on pre-emption indication</vt:lpstr>
      <vt:lpstr>Background</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HW</cp:lastModifiedBy>
  <cp:revision>122</cp:revision>
  <dcterms:created xsi:type="dcterms:W3CDTF">2011-12-01T07:18:24Z</dcterms:created>
  <dcterms:modified xsi:type="dcterms:W3CDTF">2017-04-06T22:46:47Z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(2)Mz7Y0Q1xMNCCuQhHAt2LD86u2eUipuMBwE67FX3wIK7OTcEqTKarXK2kW97cyk7Dt/chxv4B
JOvXfsPkpqu/SklD5XMmDrMbYGyxWEK/29Matfm5tD6DWBvZrHK4+yJ+Wugg6mMK1JavIp1t
D0RmvXvBu3oc2OS9b4E+KjYfOJxhnEFb7gVQsOELrlbaD/dt2tcLINhaIpwp7ip2/K2+M4Cc
HSKRavWQmAC8baohuW</vt:lpwstr>
  </property>
  <property fmtid="{D5CDD505-2E9C-101B-9397-08002B2CF9AE}" pid="7" name="_2015_ms_pID_7253431">
    <vt:lpwstr>AjF/PKx6IwhejJAFC8mT3LzKn1hgjXhkGqFuBjodvIUDewr1lxN7BT
23/SHzvs6dSmyc0YAC7Sok8ehb7AxNIx4pE9riipsJkN90ZE/Yt6Qwuh2K9BlZSCi02Wkmqw
tHk5f1tBeCvtHjkRAQp4zwsIri3Zcvs9ukVSg7Wv+bHPlZIkxdaS5Jafg7vKauZNQzv5wi+V
eKPqbW0Jws9BoLTx</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1491515136</vt:lpwstr>
  </property>
</Properties>
</file>