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840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351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721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812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827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61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042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591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674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635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680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0F0113-E0BA-4658-8D5A-EFBFCF8C5204}" type="datetimeFigureOut">
              <a:rPr lang="en-US" smtClean="0"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E2CA0-B542-42CD-9407-05E159B7F9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999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629045"/>
            <a:ext cx="12191999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Calibration Support for Beam Correspondence</a:t>
            </a:r>
            <a:br>
              <a:rPr lang="en-US" dirty="0" smtClean="0"/>
            </a:br>
            <a:r>
              <a:rPr lang="en-US" sz="3000" dirty="0" smtClean="0"/>
              <a:t>Qualcomm, Interdigital, National Instruments, Fujitsu,[Cohere Technologies] </a:t>
            </a:r>
            <a:endParaRPr lang="en-US" sz="3000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799" y="212635"/>
            <a:ext cx="1177982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3GPP TSG RAN WG1 #87			                                                          R1-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1613602</a:t>
            </a:r>
            <a:endParaRPr lang="en-US" altLang="zh-CN" sz="2400" b="1" dirty="0" smtClean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Reno, Nevada, USA, 14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– 18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November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7.1.3.3</a:t>
            </a:r>
          </a:p>
        </p:txBody>
      </p:sp>
    </p:spTree>
    <p:extLst>
      <p:ext uri="{BB962C8B-B14F-4D97-AF65-F5344CB8AC3E}">
        <p14:creationId xmlns:p14="http://schemas.microsoft.com/office/powerpoint/2010/main" val="7388253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 -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altLang="ko-KR" sz="2400" dirty="0" smtClean="0"/>
              <a:t>Following definition of beam reciprocity was agreed in last RAN1 meeting [1]</a:t>
            </a:r>
          </a:p>
          <a:p>
            <a:pPr lvl="0"/>
            <a:r>
              <a:rPr lang="en-GB" altLang="ko-KR" sz="2400" dirty="0" smtClean="0">
                <a:solidFill>
                  <a:srgbClr val="0070C0"/>
                </a:solidFill>
              </a:rPr>
              <a:t>The </a:t>
            </a:r>
            <a:r>
              <a:rPr lang="en-GB" altLang="ko-KR" sz="2400" dirty="0">
                <a:solidFill>
                  <a:srgbClr val="0070C0"/>
                </a:solidFill>
              </a:rPr>
              <a:t>followings are defined for </a:t>
            </a:r>
            <a:r>
              <a:rPr lang="en-US" altLang="ko-KR" sz="2400" dirty="0" err="1">
                <a:solidFill>
                  <a:srgbClr val="0070C0"/>
                </a:solidFill>
              </a:rPr>
              <a:t>Tx</a:t>
            </a:r>
            <a:r>
              <a:rPr lang="en-US" altLang="ko-KR" sz="2400" dirty="0">
                <a:solidFill>
                  <a:srgbClr val="0070C0"/>
                </a:solidFill>
              </a:rPr>
              <a:t>/Rx </a:t>
            </a:r>
            <a:r>
              <a:rPr lang="en-GB" altLang="ko-KR" sz="2400" dirty="0">
                <a:solidFill>
                  <a:srgbClr val="0070C0"/>
                </a:solidFill>
              </a:rPr>
              <a:t>beam </a:t>
            </a:r>
            <a:r>
              <a:rPr lang="en-GB" altLang="ko-KR" sz="2400" dirty="0" smtClean="0">
                <a:solidFill>
                  <a:srgbClr val="0070C0"/>
                </a:solidFill>
              </a:rPr>
              <a:t>correspondence </a:t>
            </a:r>
            <a:r>
              <a:rPr lang="en-GB" altLang="ko-KR" sz="2400" dirty="0">
                <a:solidFill>
                  <a:srgbClr val="0070C0"/>
                </a:solidFill>
              </a:rPr>
              <a:t>at TRP and UE :</a:t>
            </a:r>
            <a:endParaRPr lang="en-US" sz="2400" dirty="0">
              <a:solidFill>
                <a:srgbClr val="0070C0"/>
              </a:solidFill>
            </a:endParaRPr>
          </a:p>
          <a:p>
            <a:pPr lvl="1"/>
            <a:r>
              <a:rPr lang="en-US" sz="2000" b="1" dirty="0" err="1">
                <a:solidFill>
                  <a:srgbClr val="0070C0"/>
                </a:solidFill>
              </a:rPr>
              <a:t>Tx</a:t>
            </a:r>
            <a:r>
              <a:rPr lang="en-US" sz="2000" b="1" dirty="0">
                <a:solidFill>
                  <a:srgbClr val="0070C0"/>
                </a:solidFill>
              </a:rPr>
              <a:t>/Rx beam </a:t>
            </a:r>
            <a:r>
              <a:rPr lang="en-US" sz="2000" b="1" dirty="0" smtClean="0">
                <a:solidFill>
                  <a:srgbClr val="0070C0"/>
                </a:solidFill>
              </a:rPr>
              <a:t>correspondence </a:t>
            </a:r>
            <a:r>
              <a:rPr lang="en-US" sz="2000" b="1" dirty="0">
                <a:solidFill>
                  <a:srgbClr val="0070C0"/>
                </a:solidFill>
              </a:rPr>
              <a:t>at TRP:</a:t>
            </a:r>
          </a:p>
          <a:p>
            <a:pPr lvl="2"/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en-US" sz="1600" dirty="0">
                <a:solidFill>
                  <a:srgbClr val="0070C0"/>
                </a:solidFill>
              </a:rPr>
              <a:t>TRP is able to determine a TRP Rx beam for the uplink reception based on UE’s downlink measurement report on TRP’s </a:t>
            </a:r>
            <a:r>
              <a:rPr lang="en-US" sz="1600" dirty="0" err="1">
                <a:solidFill>
                  <a:srgbClr val="0070C0"/>
                </a:solidFill>
              </a:rPr>
              <a:t>Tx</a:t>
            </a:r>
            <a:r>
              <a:rPr lang="en-US" sz="1600" dirty="0">
                <a:solidFill>
                  <a:srgbClr val="0070C0"/>
                </a:solidFill>
              </a:rPr>
              <a:t> beam.</a:t>
            </a:r>
          </a:p>
          <a:p>
            <a:pPr lvl="2"/>
            <a:r>
              <a:rPr lang="en-GB" altLang="ko-KR" sz="1600" dirty="0">
                <a:solidFill>
                  <a:srgbClr val="0070C0"/>
                </a:solidFill>
              </a:rPr>
              <a:t>TRP is able to determine a TRP </a:t>
            </a:r>
            <a:r>
              <a:rPr lang="en-GB" altLang="ko-KR" sz="1600" dirty="0" err="1">
                <a:solidFill>
                  <a:srgbClr val="0070C0"/>
                </a:solidFill>
              </a:rPr>
              <a:t>Tx</a:t>
            </a:r>
            <a:r>
              <a:rPr lang="en-GB" altLang="ko-KR" sz="1600" dirty="0">
                <a:solidFill>
                  <a:srgbClr val="0070C0"/>
                </a:solidFill>
              </a:rPr>
              <a:t> beam for the downlink transmission based on TRPs uplink measurement on TRP’s Rx beams</a:t>
            </a:r>
            <a:endParaRPr lang="en-US" sz="1600" dirty="0">
              <a:solidFill>
                <a:srgbClr val="0070C0"/>
              </a:solidFill>
            </a:endParaRPr>
          </a:p>
          <a:p>
            <a:pPr lvl="1"/>
            <a:r>
              <a:rPr lang="en-US" altLang="ko-KR" sz="2000" b="1" dirty="0" err="1">
                <a:solidFill>
                  <a:srgbClr val="0070C0"/>
                </a:solidFill>
              </a:rPr>
              <a:t>Tx</a:t>
            </a:r>
            <a:r>
              <a:rPr lang="en-US" altLang="ko-KR" sz="2000" b="1" dirty="0">
                <a:solidFill>
                  <a:srgbClr val="0070C0"/>
                </a:solidFill>
              </a:rPr>
              <a:t>/Rx beam </a:t>
            </a:r>
            <a:r>
              <a:rPr lang="en-US" altLang="ko-KR" sz="2000" b="1" dirty="0" smtClean="0">
                <a:solidFill>
                  <a:srgbClr val="0070C0"/>
                </a:solidFill>
              </a:rPr>
              <a:t>correspondence </a:t>
            </a:r>
            <a:r>
              <a:rPr lang="en-US" altLang="ko-KR" sz="2000" b="1" dirty="0">
                <a:solidFill>
                  <a:srgbClr val="0070C0"/>
                </a:solidFill>
              </a:rPr>
              <a:t>at UE:</a:t>
            </a:r>
            <a:r>
              <a:rPr lang="en-US" sz="2000" dirty="0">
                <a:solidFill>
                  <a:srgbClr val="0070C0"/>
                </a:solidFill>
              </a:rPr>
              <a:t> </a:t>
            </a:r>
          </a:p>
          <a:p>
            <a:pPr lvl="2"/>
            <a:r>
              <a:rPr lang="en-US" sz="1600" dirty="0">
                <a:solidFill>
                  <a:srgbClr val="0070C0"/>
                </a:solidFill>
              </a:rPr>
              <a:t>UE is able to determine a UE </a:t>
            </a:r>
            <a:r>
              <a:rPr lang="en-US" sz="1600" dirty="0" err="1">
                <a:solidFill>
                  <a:srgbClr val="0070C0"/>
                </a:solidFill>
              </a:rPr>
              <a:t>Tx</a:t>
            </a:r>
            <a:r>
              <a:rPr lang="en-US" sz="1600" dirty="0">
                <a:solidFill>
                  <a:srgbClr val="0070C0"/>
                </a:solidFill>
              </a:rPr>
              <a:t> beam for the uplink transmission based on UE’s downlink measurement on UE’s Rx beams.</a:t>
            </a:r>
          </a:p>
          <a:p>
            <a:pPr lvl="2"/>
            <a:r>
              <a:rPr lang="en-GB" altLang="ko-KR" sz="1600" dirty="0">
                <a:solidFill>
                  <a:srgbClr val="0070C0"/>
                </a:solidFill>
              </a:rPr>
              <a:t>UE is able to determine a UE Rx beam for the downlink reception based TRP uplink measurement on UE’s </a:t>
            </a:r>
            <a:r>
              <a:rPr lang="en-GB" altLang="ko-KR" sz="1600" dirty="0" err="1">
                <a:solidFill>
                  <a:srgbClr val="0070C0"/>
                </a:solidFill>
              </a:rPr>
              <a:t>Tx</a:t>
            </a:r>
            <a:r>
              <a:rPr lang="en-GB" altLang="ko-KR" sz="1600" dirty="0">
                <a:solidFill>
                  <a:srgbClr val="0070C0"/>
                </a:solidFill>
              </a:rPr>
              <a:t> beam</a:t>
            </a:r>
            <a:r>
              <a:rPr lang="en-GB" altLang="ko-KR" sz="1600" dirty="0"/>
              <a:t>.</a:t>
            </a:r>
            <a:endParaRPr lang="en-GB" altLang="ko-KR" dirty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8536" y="6176963"/>
            <a:ext cx="1067492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R1-1610849, “Way forward on definition beam reciprocity”, 3GPP TSG RAN1 86bis, Lisbon, </a:t>
            </a:r>
            <a:r>
              <a:rPr lang="en-US" sz="1400" dirty="0" err="1" smtClean="0"/>
              <a:t>Neveda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62901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 - 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TX/RX beam correspondence is available at </a:t>
            </a:r>
            <a:r>
              <a:rPr lang="en-US" dirty="0" err="1" smtClean="0"/>
              <a:t>gNB</a:t>
            </a:r>
            <a:r>
              <a:rPr lang="en-US" dirty="0" smtClean="0"/>
              <a:t> and UE, a good beam pair obtained from DL beam sweep can be used in UL</a:t>
            </a:r>
          </a:p>
          <a:p>
            <a:r>
              <a:rPr lang="en-US" dirty="0" smtClean="0"/>
              <a:t>System does not need to allow full beam sweep in both directions</a:t>
            </a:r>
          </a:p>
          <a:p>
            <a:pPr lvl="1"/>
            <a:r>
              <a:rPr lang="en-US" dirty="0"/>
              <a:t>Overhead of beam training reduces </a:t>
            </a:r>
            <a:r>
              <a:rPr lang="en-US" dirty="0" smtClean="0"/>
              <a:t>significantly</a:t>
            </a:r>
          </a:p>
          <a:p>
            <a:r>
              <a:rPr lang="en-US" dirty="0" smtClean="0"/>
              <a:t>If TX/RX channel correspondence is available at </a:t>
            </a:r>
            <a:r>
              <a:rPr lang="en-US" dirty="0" err="1" smtClean="0"/>
              <a:t>gNB</a:t>
            </a:r>
            <a:r>
              <a:rPr lang="en-US" dirty="0" smtClean="0"/>
              <a:t> and UE, CSI obtained in one direction can be used in the other link</a:t>
            </a:r>
          </a:p>
          <a:p>
            <a:pPr lvl="1"/>
            <a:r>
              <a:rPr lang="en-US" dirty="0" smtClean="0"/>
              <a:t>Overhead of channel estimation reduces significantly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505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78088"/>
            <a:ext cx="10515600" cy="1325563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690544"/>
            <a:ext cx="11353801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NR studies calibration techniques to achieve beam correspondence at UE</a:t>
            </a:r>
          </a:p>
          <a:p>
            <a:pPr lvl="1"/>
            <a:r>
              <a:rPr lang="en-US" dirty="0"/>
              <a:t>Study self-calibration and over-the-air calibration </a:t>
            </a:r>
            <a:r>
              <a:rPr lang="en-US" dirty="0" smtClean="0"/>
              <a:t>techniques for beam correspondence</a:t>
            </a:r>
            <a:endParaRPr lang="en-US" dirty="0"/>
          </a:p>
          <a:p>
            <a:pPr lvl="1"/>
            <a:r>
              <a:rPr lang="en-US" dirty="0"/>
              <a:t>Other techniques to achieve </a:t>
            </a:r>
            <a:r>
              <a:rPr lang="en-US" dirty="0" smtClean="0"/>
              <a:t>beam correspondence </a:t>
            </a:r>
            <a:r>
              <a:rPr lang="en-US" dirty="0"/>
              <a:t>are not precluded</a:t>
            </a:r>
          </a:p>
          <a:p>
            <a:pPr lvl="1"/>
            <a:r>
              <a:rPr lang="en-US" dirty="0"/>
              <a:t>FFS: Indication of UE’s state of </a:t>
            </a:r>
            <a:r>
              <a:rPr lang="en-US" dirty="0" smtClean="0"/>
              <a:t>calibration</a:t>
            </a:r>
          </a:p>
          <a:p>
            <a:pPr lvl="1"/>
            <a:r>
              <a:rPr lang="en-US" dirty="0" smtClean="0"/>
              <a:t>FFS: Study calibration techniques for channel correspondence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10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2489</TotalTime>
  <Words>283</Words>
  <Application>Microsoft Office PowerPoint</Application>
  <PresentationFormat>Widescreen</PresentationFormat>
  <Paragraphs>28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Malgun Gothic</vt:lpstr>
      <vt:lpstr>Malgun Gothic</vt:lpstr>
      <vt:lpstr>Arial</vt:lpstr>
      <vt:lpstr>Calibri</vt:lpstr>
      <vt:lpstr>Calibri Light</vt:lpstr>
      <vt:lpstr>Times New Roman</vt:lpstr>
      <vt:lpstr>Office Theme</vt:lpstr>
      <vt:lpstr>Calibration Support for Beam Correspondence Qualcomm, Interdigital, National Instruments, Fujitsu,[Cohere Technologies] </vt:lpstr>
      <vt:lpstr>Background - I</vt:lpstr>
      <vt:lpstr>Background - II</vt:lpstr>
      <vt:lpstr>Proposal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Calibration Study for Beam Reciprocity</dc:title>
  <dc:creator>Islam, Nazmul</dc:creator>
  <cp:lastModifiedBy>Nazmul Islam</cp:lastModifiedBy>
  <cp:revision>29</cp:revision>
  <dcterms:created xsi:type="dcterms:W3CDTF">2016-11-13T22:37:07Z</dcterms:created>
  <dcterms:modified xsi:type="dcterms:W3CDTF">2016-11-17T05:30:17Z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734986314</vt:i4>
  </property>
  <property fmtid="{D5CDD505-2E9C-101B-9397-08002B2CF9AE}" pid="3" name="_NewReviewCycle">
    <vt:lpwstr/>
  </property>
  <property fmtid="{D5CDD505-2E9C-101B-9397-08002B2CF9AE}" pid="4" name="_EmailSubject">
    <vt:lpwstr>Our way forward on calibration study</vt:lpwstr>
  </property>
  <property fmtid="{D5CDD505-2E9C-101B-9397-08002B2CF9AE}" pid="5" name="_AuthorEmail">
    <vt:lpwstr>mislam@qti.qualcomm.com</vt:lpwstr>
  </property>
  <property fmtid="{D5CDD505-2E9C-101B-9397-08002B2CF9AE}" pid="6" name="_AuthorEmailDisplayName">
    <vt:lpwstr>Islam, Nazmul</vt:lpwstr>
  </property>
</Properties>
</file>