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68" r:id="rId5"/>
    <p:sldId id="274" r:id="rId6"/>
    <p:sldId id="275" r:id="rId7"/>
    <p:sldId id="269" r:id="rId8"/>
    <p:sldId id="272" r:id="rId9"/>
    <p:sldId id="267" r:id="rId10"/>
    <p:sldId id="273" r:id="rId11"/>
    <p:sldId id="28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2" autoAdjust="0"/>
    <p:restoredTop sz="94660"/>
  </p:normalViewPr>
  <p:slideViewPr>
    <p:cSldViewPr>
      <p:cViewPr varScale="1">
        <p:scale>
          <a:sx n="93" d="100"/>
          <a:sy n="93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Multiplexing </a:t>
            </a:r>
            <a:r>
              <a:rPr lang="en-US" dirty="0" err="1" smtClean="0"/>
              <a:t>eMBB</a:t>
            </a:r>
            <a:r>
              <a:rPr lang="en-US" dirty="0" smtClean="0"/>
              <a:t> and URLLC in DL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Samsung, </a:t>
            </a:r>
            <a:r>
              <a:rPr lang="en-US" altLang="ko-KR" dirty="0" smtClean="0"/>
              <a:t>ZTE</a:t>
            </a:r>
            <a:r>
              <a:rPr lang="en-US" altLang="ko-KR" dirty="0"/>
              <a:t>, ZTE </a:t>
            </a:r>
            <a:r>
              <a:rPr lang="en-US" altLang="ko-KR" dirty="0" smtClean="0"/>
              <a:t>Microelectronics, </a:t>
            </a:r>
            <a:r>
              <a:rPr lang="en-US" dirty="0" smtClean="0"/>
              <a:t>Sony, Sharp, OPPO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26918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#87</a:t>
            </a:r>
            <a:endParaRPr kumimoji="1" lang="zh-CN" altLang="zh-CN" sz="2000" dirty="0" smtClean="0"/>
          </a:p>
          <a:p>
            <a:r>
              <a:rPr kumimoji="1" lang="en-US" altLang="ko-KR" sz="2000" dirty="0" smtClean="0"/>
              <a:t>Reno</a:t>
            </a:r>
            <a:r>
              <a:rPr kumimoji="1" lang="en-US" altLang="zh-CN" sz="2000" dirty="0" smtClean="0"/>
              <a:t>, USA,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18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November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7.1.4.4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R1-1613507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/>
          </a:bodyPr>
          <a:lstStyle/>
          <a:p>
            <a:r>
              <a:rPr lang="en-GB" altLang="ko-KR" sz="2000" u="sng" dirty="0" smtClean="0"/>
              <a:t>R1-1612537</a:t>
            </a:r>
          </a:p>
          <a:p>
            <a:endParaRPr lang="en-GB" altLang="ko-KR" sz="2000" u="sng" dirty="0"/>
          </a:p>
          <a:p>
            <a:endParaRPr lang="en-GB" altLang="ko-KR" sz="2000" u="sng" dirty="0" smtClean="0"/>
          </a:p>
          <a:p>
            <a:endParaRPr lang="en-GB" altLang="ko-KR" sz="2000" u="sng" dirty="0"/>
          </a:p>
          <a:p>
            <a:endParaRPr lang="en-GB" altLang="ko-KR" sz="2000" u="sng" dirty="0" smtClean="0"/>
          </a:p>
          <a:p>
            <a:endParaRPr lang="en-GB" altLang="ko-KR" sz="2000" u="sng" dirty="0"/>
          </a:p>
          <a:p>
            <a:endParaRPr lang="en-GB" altLang="ko-KR" sz="2000" u="sng" dirty="0" smtClean="0"/>
          </a:p>
          <a:p>
            <a:endParaRPr lang="en-GB" altLang="ko-KR" sz="2000" u="sng" dirty="0" smtClean="0"/>
          </a:p>
          <a:p>
            <a:endParaRPr lang="en-GB" altLang="ko-KR" sz="2000" u="sng" dirty="0" smtClean="0"/>
          </a:p>
          <a:p>
            <a:endParaRPr lang="en-GB" altLang="ko-KR" sz="2000" u="sng" dirty="0"/>
          </a:p>
          <a:p>
            <a:endParaRPr lang="en-GB" altLang="ko-KR" sz="2000" u="sng" dirty="0" smtClean="0"/>
          </a:p>
          <a:p>
            <a:pPr lvl="1"/>
            <a:r>
              <a:rPr lang="en-US" altLang="ko-KR" sz="1600" b="1" u="sng" dirty="0" smtClean="0"/>
              <a:t>Observation </a:t>
            </a:r>
            <a:r>
              <a:rPr lang="en-US" altLang="ko-KR" sz="1600" b="1" u="sng" dirty="0"/>
              <a:t>2</a:t>
            </a:r>
            <a:r>
              <a:rPr lang="en-US" altLang="ko-KR" sz="1600" dirty="0"/>
              <a:t>: Superposition based multiplexing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 can be a good alternative for compensating weak points of preemption based multiplexing scheme, especially for large URLLC traffics.</a:t>
            </a:r>
            <a:endParaRPr lang="ko-KR" altLang="en-US" sz="1600" i="1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086" y="1733550"/>
            <a:ext cx="6728114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998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Autofit/>
          </a:bodyPr>
          <a:lstStyle/>
          <a:p>
            <a:r>
              <a:rPr lang="en-US" altLang="ko-KR" sz="1800" dirty="0"/>
              <a:t>NR supports URLLC transmission by preemption or superposition on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 transmission resources. </a:t>
            </a:r>
          </a:p>
          <a:p>
            <a:pPr lvl="1"/>
            <a:r>
              <a:rPr lang="en-US" altLang="ko-KR" sz="1600" dirty="0" smtClean="0"/>
              <a:t>Support </a:t>
            </a:r>
            <a:r>
              <a:rPr lang="en-US" altLang="ko-KR" sz="1600" dirty="0"/>
              <a:t>indication of preempted or interfered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resources </a:t>
            </a:r>
            <a:r>
              <a:rPr lang="en-US" altLang="ko-KR" sz="1600" dirty="0" smtClean="0"/>
              <a:t>to </a:t>
            </a:r>
            <a:r>
              <a:rPr lang="en-US" altLang="ko-KR" sz="1600" dirty="0"/>
              <a:t>respective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UE(s) </a:t>
            </a:r>
            <a:endParaRPr lang="en-US" altLang="ko-KR" sz="1600" dirty="0" smtClean="0"/>
          </a:p>
          <a:p>
            <a:pPr lvl="1"/>
            <a:r>
              <a:rPr lang="en-US" altLang="ko-KR" sz="1600" dirty="0" smtClean="0"/>
              <a:t>FFS</a:t>
            </a:r>
            <a:r>
              <a:rPr lang="en-US" altLang="ko-KR" sz="1600" dirty="0"/>
              <a:t>: Indication can be </a:t>
            </a:r>
            <a:r>
              <a:rPr lang="en-US" altLang="ko-KR" sz="1600" dirty="0" smtClean="0"/>
              <a:t>implicit </a:t>
            </a:r>
            <a:r>
              <a:rPr lang="en-US" altLang="ko-KR" sz="1600" dirty="0"/>
              <a:t>by </a:t>
            </a:r>
            <a:r>
              <a:rPr lang="en-US" altLang="ko-KR" sz="1600" dirty="0" smtClean="0"/>
              <a:t>blind </a:t>
            </a:r>
            <a:r>
              <a:rPr lang="en-US" altLang="ko-KR" sz="1600" dirty="0"/>
              <a:t>detection </a:t>
            </a:r>
            <a:r>
              <a:rPr lang="en-US" altLang="ko-KR" sz="1600" dirty="0" smtClean="0"/>
              <a:t>from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UE of URLLC transmission </a:t>
            </a:r>
            <a:r>
              <a:rPr lang="en-US" altLang="ko-KR" sz="1600" dirty="0" smtClean="0"/>
              <a:t>location</a:t>
            </a:r>
            <a:endParaRPr lang="en-US" altLang="ko-KR" sz="1600" dirty="0"/>
          </a:p>
          <a:p>
            <a:pPr lvl="1"/>
            <a:r>
              <a:rPr lang="en-US" altLang="ko-KR" sz="1600" dirty="0" smtClean="0"/>
              <a:t>FFS</a:t>
            </a:r>
            <a:r>
              <a:rPr lang="en-US" altLang="ko-KR" sz="1600" dirty="0"/>
              <a:t>: Indication can be </a:t>
            </a:r>
            <a:r>
              <a:rPr lang="en-US" altLang="ko-KR" sz="1600" dirty="0" smtClean="0"/>
              <a:t>explicit </a:t>
            </a:r>
            <a:r>
              <a:rPr lang="en-US" altLang="ko-KR" sz="1600" dirty="0"/>
              <a:t>by </a:t>
            </a:r>
            <a:r>
              <a:rPr lang="en-US" altLang="ko-KR" sz="1600" dirty="0" smtClean="0"/>
              <a:t>signaling punctured </a:t>
            </a:r>
            <a:r>
              <a:rPr lang="en-US" altLang="ko-KR" sz="1600" dirty="0"/>
              <a:t>symbols, and/or punctured PRB(s</a:t>
            </a:r>
            <a:r>
              <a:rPr lang="en-US" altLang="ko-KR" sz="1600" dirty="0" smtClean="0"/>
              <a:t>)</a:t>
            </a:r>
            <a:endParaRPr lang="en-US" altLang="ko-KR" sz="1600" dirty="0"/>
          </a:p>
          <a:p>
            <a:pPr lvl="2"/>
            <a:r>
              <a:rPr lang="en-US" altLang="ko-KR" sz="1400" dirty="0" smtClean="0"/>
              <a:t>Indication </a:t>
            </a:r>
            <a:r>
              <a:rPr lang="en-US" altLang="ko-KR" sz="1400" dirty="0"/>
              <a:t>of additional information is not </a:t>
            </a:r>
            <a:r>
              <a:rPr lang="en-US" altLang="ko-KR" sz="1400" dirty="0" smtClean="0"/>
              <a:t>precluded</a:t>
            </a:r>
            <a:endParaRPr lang="en-US" altLang="ko-KR" sz="1400" dirty="0"/>
          </a:p>
          <a:p>
            <a:pPr lvl="2"/>
            <a:r>
              <a:rPr lang="en-US" altLang="ko-KR" sz="1400" dirty="0"/>
              <a:t>Indication signaling can be </a:t>
            </a:r>
            <a:r>
              <a:rPr lang="en-US" altLang="ko-KR" sz="1400" dirty="0" smtClean="0"/>
              <a:t>during </a:t>
            </a:r>
            <a:r>
              <a:rPr lang="en-US" altLang="ko-KR" sz="1400" dirty="0" err="1"/>
              <a:t>eMBB</a:t>
            </a:r>
            <a:r>
              <a:rPr lang="en-US" altLang="ko-KR" sz="1400" dirty="0"/>
              <a:t> transmission or after </a:t>
            </a:r>
            <a:r>
              <a:rPr lang="en-US" altLang="ko-KR" sz="1400" dirty="0" err="1" smtClean="0"/>
              <a:t>eMBB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transmission</a:t>
            </a:r>
            <a:endParaRPr lang="en-US" altLang="ko-KR" sz="1600" dirty="0"/>
          </a:p>
          <a:p>
            <a:endParaRPr lang="en-US" altLang="ko-KR" sz="1600" dirty="0" smtClean="0"/>
          </a:p>
          <a:p>
            <a:r>
              <a:rPr lang="en-US" altLang="ko-KR" sz="1800" dirty="0" smtClean="0"/>
              <a:t>Study retransmission </a:t>
            </a:r>
            <a:r>
              <a:rPr lang="en-US" altLang="ko-KR" sz="1800" dirty="0"/>
              <a:t>methods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 transmission preempted or </a:t>
            </a:r>
            <a:r>
              <a:rPr lang="en-US" altLang="ko-KR" sz="1800" dirty="0" smtClean="0"/>
              <a:t>impacted by </a:t>
            </a:r>
            <a:r>
              <a:rPr lang="en-US" altLang="ko-KR" sz="1800" dirty="0"/>
              <a:t>URLLC</a:t>
            </a:r>
          </a:p>
          <a:p>
            <a:pPr lvl="1"/>
            <a:r>
              <a:rPr lang="en-US" altLang="ko-KR" sz="1600" dirty="0"/>
              <a:t>HARQ retransmission with indication to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UE of symbols and/or PRBs of the previous transmission for the same HARQ process that were </a:t>
            </a:r>
            <a:r>
              <a:rPr lang="en-US" altLang="ko-KR" sz="1600" dirty="0" smtClean="0"/>
              <a:t>preempted </a:t>
            </a:r>
            <a:r>
              <a:rPr lang="en-US" altLang="ko-KR" sz="1600" dirty="0"/>
              <a:t>or interfered by the URLLC transmission</a:t>
            </a:r>
          </a:p>
          <a:p>
            <a:pPr lvl="1"/>
            <a:r>
              <a:rPr lang="en-US" altLang="ko-KR" sz="1600" dirty="0"/>
              <a:t>Retransmission of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data preempted or </a:t>
            </a:r>
            <a:r>
              <a:rPr lang="en-US" altLang="ko-KR" sz="1600" dirty="0" smtClean="0"/>
              <a:t>impacted</a:t>
            </a:r>
            <a:r>
              <a:rPr lang="en-US" altLang="ko-KR" sz="1600" dirty="0" smtClean="0">
                <a:solidFill>
                  <a:srgbClr val="FF0000"/>
                </a:solidFill>
              </a:rPr>
              <a:t> </a:t>
            </a:r>
            <a:r>
              <a:rPr lang="en-US" altLang="ko-KR" sz="1600" dirty="0" smtClean="0"/>
              <a:t>by URLLC </a:t>
            </a:r>
            <a:r>
              <a:rPr lang="en-US" altLang="ko-KR" sz="1600" dirty="0"/>
              <a:t>transmission prior to </a:t>
            </a:r>
            <a:r>
              <a:rPr lang="en-US" altLang="ko-KR" sz="1600" dirty="0" smtClean="0"/>
              <a:t>HARQ-ACK </a:t>
            </a:r>
            <a:r>
              <a:rPr lang="en-US" altLang="ko-KR" sz="1600" dirty="0"/>
              <a:t>feedback by the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UE</a:t>
            </a:r>
          </a:p>
          <a:p>
            <a:pPr lvl="2"/>
            <a:r>
              <a:rPr lang="en-US" altLang="ko-KR" sz="1400" dirty="0" smtClean="0"/>
              <a:t>Note: This does not preclude transmission of </a:t>
            </a:r>
            <a:r>
              <a:rPr lang="en-US" altLang="ko-KR" sz="1400" dirty="0" err="1" smtClean="0"/>
              <a:t>eMBB</a:t>
            </a:r>
            <a:r>
              <a:rPr lang="en-US" altLang="ko-KR" sz="1400" dirty="0" smtClean="0"/>
              <a:t> data preempted only.</a:t>
            </a:r>
            <a:endParaRPr lang="en-US" altLang="ko-KR" sz="14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1800" dirty="0" smtClean="0"/>
              <a:t>FFS </a:t>
            </a:r>
            <a:r>
              <a:rPr lang="en-US" altLang="ko-KR" sz="1800" dirty="0"/>
              <a:t>whether one or both approaches are supported</a:t>
            </a:r>
            <a:endParaRPr lang="en-GB" altLang="ko-KR" sz="18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2118932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ko-KR" sz="2400" dirty="0" smtClean="0"/>
              <a:t>RAN1#86 Agreements:</a:t>
            </a:r>
            <a:endParaRPr lang="en-US" altLang="ko-KR" sz="2400" dirty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ko-KR" sz="2000" dirty="0" smtClean="0"/>
              <a:t>At </a:t>
            </a:r>
            <a:r>
              <a:rPr lang="en-US" altLang="ko-KR" sz="2000" dirty="0"/>
              <a:t>least the following potential options should be considered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At </a:t>
            </a:r>
            <a:r>
              <a:rPr lang="en-US" altLang="ko-KR" sz="1600" dirty="0"/>
              <a:t>least for shorter transmission UL, semi-static 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FDM </a:t>
            </a:r>
            <a:r>
              <a:rPr lang="en-US" altLang="ko-KR" sz="1200" dirty="0"/>
              <a:t>and/or TDM manner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UL </a:t>
            </a:r>
            <a:r>
              <a:rPr lang="en-US" altLang="ko-KR" sz="1200" dirty="0"/>
              <a:t>grant-free transmission for URLLC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Dynamic </a:t>
            </a:r>
            <a:r>
              <a:rPr lang="en-US" altLang="ko-KR" sz="1600" dirty="0"/>
              <a:t>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For </a:t>
            </a:r>
            <a:r>
              <a:rPr lang="en-US" altLang="ko-KR" sz="1200" dirty="0"/>
              <a:t>DL, mechanisms to schedule a transmission where the resources of it can overlap with resources of ongoing/scheduled longer transmission at least from network perspective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FFS</a:t>
            </a:r>
            <a:r>
              <a:rPr lang="en-US" altLang="ko-KR" sz="1200" dirty="0"/>
              <a:t>: A similar or same mechanism applicability to UL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Preemption </a:t>
            </a:r>
            <a:r>
              <a:rPr lang="en-US" altLang="ko-KR" sz="1200" dirty="0"/>
              <a:t>or superposition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 </a:t>
            </a:r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Scheduling </a:t>
            </a:r>
            <a:r>
              <a:rPr lang="en-US" altLang="ko-KR" sz="1200" dirty="0"/>
              <a:t>based approaches (e.g., by adapting transmission duration or by using different </a:t>
            </a:r>
            <a:r>
              <a:rPr lang="en-US" altLang="ko-KR" sz="1200" dirty="0" err="1"/>
              <a:t>subbands</a:t>
            </a:r>
            <a:r>
              <a:rPr lang="en-US" altLang="ko-KR" sz="1200" dirty="0"/>
              <a:t>) to allow multiplexing of different durations of transmission</a:t>
            </a:r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UL </a:t>
            </a:r>
            <a:r>
              <a:rPr lang="en-US" altLang="ko-KR" sz="1200" dirty="0"/>
              <a:t>grant-free transmission for URLLC</a:t>
            </a:r>
          </a:p>
          <a:p>
            <a:pPr lvl="3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mechanisms are not </a:t>
            </a:r>
            <a:r>
              <a:rPr lang="en-US" altLang="ko-KR" sz="1600" dirty="0" smtClean="0"/>
              <a:t>precluded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693690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en-US" altLang="ko-KR" sz="2400" dirty="0" smtClean="0"/>
          </a:p>
          <a:p>
            <a:pPr>
              <a:lnSpc>
                <a:spcPct val="130000"/>
              </a:lnSpc>
            </a:pPr>
            <a:r>
              <a:rPr lang="en-US" altLang="ko-KR" sz="2400" dirty="0" smtClean="0"/>
              <a:t>RAN1#86bis Agreements:</a:t>
            </a:r>
            <a:endParaRPr lang="en-US" altLang="ko-KR" sz="2400" dirty="0"/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From </a:t>
            </a:r>
            <a:r>
              <a:rPr lang="en-US" altLang="ko-KR" sz="1800" dirty="0"/>
              <a:t>network perspective, multiplexing of transmissions with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 is supported by  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the same sub-carrier spacing with the same CP overhead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different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different sub-carrier spacing 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NR </a:t>
            </a:r>
            <a:r>
              <a:rPr lang="en-US" altLang="ko-KR" sz="1600" dirty="0"/>
              <a:t>supports both approaches by specification</a:t>
            </a:r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NR </a:t>
            </a:r>
            <a:r>
              <a:rPr lang="en-US" altLang="ko-KR" sz="1800" dirty="0"/>
              <a:t>should support dynamic resource sharing between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425155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Autofit/>
          </a:bodyPr>
          <a:lstStyle/>
          <a:p>
            <a:r>
              <a:rPr lang="en-GB" altLang="ko-KR" sz="2000" u="sng" dirty="0" smtClean="0"/>
              <a:t>R1-1612538</a:t>
            </a:r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GB" altLang="ko-KR" sz="2000" b="1" i="1" u="sng" dirty="0" smtClean="0"/>
          </a:p>
          <a:p>
            <a:endParaRPr lang="en-GB" altLang="ko-KR" sz="2000" b="1" i="1" u="sng" dirty="0"/>
          </a:p>
          <a:p>
            <a:endParaRPr lang="en-US" altLang="ko-KR" sz="2000" u="sng" dirty="0"/>
          </a:p>
          <a:p>
            <a:pPr lvl="1"/>
            <a:r>
              <a:rPr lang="en-US" altLang="ko-KR" sz="1600" b="1" u="sng" dirty="0"/>
              <a:t>Observation 1</a:t>
            </a:r>
            <a:r>
              <a:rPr lang="en-US" altLang="ko-KR" sz="1600" dirty="0"/>
              <a:t>: If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does not know which region should be punctured,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BLER performance can be significantly degraded. However, if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can be aware of the puncturing regions,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BLER performance can be significantly improved.</a:t>
            </a:r>
          </a:p>
          <a:p>
            <a:pPr lvl="1"/>
            <a:r>
              <a:rPr lang="en-US" altLang="ko-KR" sz="1600" b="1" u="sng" dirty="0"/>
              <a:t>Proposal 1</a:t>
            </a:r>
            <a:r>
              <a:rPr lang="en-US" altLang="ko-KR" sz="1600" dirty="0"/>
              <a:t>: Study how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knows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puncturing regions in case of preemption-based dynamic resource sharing between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URLLC.</a:t>
            </a:r>
            <a:endParaRPr lang="ko-KR" altLang="ko-KR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771" y="1659770"/>
            <a:ext cx="6340459" cy="325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0169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Autofit/>
          </a:bodyPr>
          <a:lstStyle/>
          <a:p>
            <a:r>
              <a:rPr lang="en-GB" altLang="ko-KR" sz="2000" u="sng" dirty="0" smtClean="0"/>
              <a:t>R1-1612539</a:t>
            </a:r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GB" altLang="ko-KR" sz="2000" b="1" i="1" u="sng" dirty="0"/>
          </a:p>
          <a:p>
            <a:endParaRPr lang="en-US" altLang="ko-KR" sz="2000" u="sng" dirty="0"/>
          </a:p>
          <a:p>
            <a:pPr lvl="1"/>
            <a:r>
              <a:rPr lang="en-US" altLang="ko-KR" sz="1600" b="1" u="sng" dirty="0"/>
              <a:t>Observation 1</a:t>
            </a:r>
            <a:r>
              <a:rPr lang="en-US" altLang="ko-KR" sz="1600" dirty="0"/>
              <a:t>: If the QAM order of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is different from that of URLLC, the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with blind detection can provide quite better performance compared with the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not performing blind detection, and its performance is close to that of the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using ideal puncturing information.</a:t>
            </a:r>
          </a:p>
          <a:p>
            <a:pPr lvl="1"/>
            <a:r>
              <a:rPr lang="en-US" altLang="ko-KR" sz="1600" b="1" u="sng" dirty="0"/>
              <a:t>Observation 2</a:t>
            </a:r>
            <a:r>
              <a:rPr lang="en-US" altLang="ko-KR" sz="1600" dirty="0"/>
              <a:t>: If the QAM order of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is equal to that of URLLC, there is no performance gain by applying blind detection.</a:t>
            </a:r>
          </a:p>
          <a:p>
            <a:pPr lvl="1"/>
            <a:r>
              <a:rPr lang="en-US" altLang="ko-KR" sz="1600" b="1" u="sng" dirty="0"/>
              <a:t>Proposal 1</a:t>
            </a:r>
            <a:r>
              <a:rPr lang="en-US" altLang="ko-KR" sz="1600" dirty="0"/>
              <a:t>: Study methods to distinguish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 even though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 employ same QAM order.</a:t>
            </a:r>
            <a:endParaRPr lang="ko-KR" altLang="ko-KR" sz="1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752" y="1371600"/>
            <a:ext cx="5405648" cy="279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182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Autofit/>
          </a:bodyPr>
          <a:lstStyle/>
          <a:p>
            <a:r>
              <a:rPr lang="en-GB" altLang="ko-KR" sz="2000" u="sng" dirty="0" smtClean="0"/>
              <a:t>R1-1612539</a:t>
            </a:r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GB" altLang="ko-KR" sz="2000" b="1" i="1" u="sng" dirty="0"/>
          </a:p>
          <a:p>
            <a:endParaRPr lang="en-US" altLang="ko-KR" sz="2000" u="sng" dirty="0" smtClean="0"/>
          </a:p>
          <a:p>
            <a:endParaRPr lang="en-US" altLang="ko-KR" sz="2000" u="sng" dirty="0"/>
          </a:p>
          <a:p>
            <a:pPr lvl="1"/>
            <a:endParaRPr lang="en-US" altLang="ko-KR" sz="1600" b="1" u="sng" dirty="0" smtClean="0"/>
          </a:p>
          <a:p>
            <a:pPr lvl="1"/>
            <a:endParaRPr lang="en-US" altLang="ko-KR" sz="1600" b="1" u="sng" dirty="0"/>
          </a:p>
          <a:p>
            <a:pPr lvl="1"/>
            <a:r>
              <a:rPr lang="en-US" altLang="ko-KR" sz="1600" b="1" u="sng" dirty="0" smtClean="0"/>
              <a:t>Observation </a:t>
            </a:r>
            <a:r>
              <a:rPr lang="en-US" altLang="ko-KR" sz="1600" b="1" u="sng" dirty="0"/>
              <a:t>3</a:t>
            </a:r>
            <a:r>
              <a:rPr lang="en-US" altLang="ko-KR" sz="1600" dirty="0"/>
              <a:t>: URLLC with constant phase shifted QAM can be a good alternative for blindly detecting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puncturing information at the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receiver, especially for the case when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 apply same QAM order.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5911718" cy="302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884" y="2563520"/>
            <a:ext cx="2981240" cy="1559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640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Autofit/>
          </a:bodyPr>
          <a:lstStyle/>
          <a:p>
            <a:r>
              <a:rPr lang="en-GB" altLang="ko-KR" sz="2000" u="sng" dirty="0" smtClean="0"/>
              <a:t>R1-1612536</a:t>
            </a:r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GB" altLang="ko-KR" sz="2000" b="1" i="1" u="sng" dirty="0" smtClean="0"/>
          </a:p>
          <a:p>
            <a:endParaRPr lang="en-GB" altLang="ko-KR" sz="2000" b="1" i="1" u="sng" dirty="0"/>
          </a:p>
          <a:p>
            <a:endParaRPr lang="en-GB" altLang="ko-KR" sz="2000" u="sng" dirty="0" smtClean="0"/>
          </a:p>
          <a:p>
            <a:endParaRPr lang="en-GB" altLang="ko-KR" sz="2000" u="sng" dirty="0" smtClean="0"/>
          </a:p>
          <a:p>
            <a:pPr lvl="1"/>
            <a:r>
              <a:rPr lang="en-GB" altLang="ko-KR" sz="1600" b="1" u="sng" dirty="0" smtClean="0"/>
              <a:t>Observation 1</a:t>
            </a:r>
            <a:r>
              <a:rPr lang="en-GB" altLang="ko-KR" sz="1600" u="sng" dirty="0" smtClean="0"/>
              <a:t>:</a:t>
            </a:r>
            <a:r>
              <a:rPr lang="en-GB" altLang="ko-KR" sz="1600" dirty="0" smtClean="0"/>
              <a:t> </a:t>
            </a:r>
            <a:r>
              <a:rPr lang="en-GB" altLang="ko-KR" sz="1600" i="1" dirty="0"/>
              <a:t>In case of </a:t>
            </a:r>
            <a:r>
              <a:rPr lang="en-GB" altLang="ko-KR" sz="1600" i="1" dirty="0" err="1"/>
              <a:t>preemption</a:t>
            </a:r>
            <a:r>
              <a:rPr lang="en-GB" altLang="ko-KR" sz="1600" i="1" dirty="0"/>
              <a:t>-based multiplexing between </a:t>
            </a:r>
            <a:r>
              <a:rPr lang="en-GB" altLang="ko-KR" sz="1600" i="1" dirty="0" err="1"/>
              <a:t>eMBB</a:t>
            </a:r>
            <a:r>
              <a:rPr lang="en-GB" altLang="ko-KR" sz="1600" i="1" dirty="0"/>
              <a:t> and URLLC, BLER performance of </a:t>
            </a:r>
            <a:r>
              <a:rPr lang="en-GB" altLang="ko-KR" sz="1600" i="1" dirty="0" err="1"/>
              <a:t>eMBB</a:t>
            </a:r>
            <a:r>
              <a:rPr lang="en-GB" altLang="ko-KR" sz="1600" i="1" dirty="0"/>
              <a:t> with HARQ retransmission can be quite degraded compared with no URLLC case if the </a:t>
            </a:r>
            <a:r>
              <a:rPr lang="en-GB" altLang="ko-KR" sz="1600" i="1" dirty="0" err="1"/>
              <a:t>eMBB</a:t>
            </a:r>
            <a:r>
              <a:rPr lang="en-GB" altLang="ko-KR" sz="1600" i="1" dirty="0"/>
              <a:t> receiver cannot use puncturing information for the first transmission in the second reception as well as the first reception.</a:t>
            </a:r>
            <a:endParaRPr lang="ko-KR" altLang="ko-KR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13" y="1752600"/>
            <a:ext cx="6581775" cy="342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8608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Autofit/>
          </a:bodyPr>
          <a:lstStyle/>
          <a:p>
            <a:r>
              <a:rPr lang="en-GB" altLang="ko-KR" sz="2000" u="sng" dirty="0" smtClean="0"/>
              <a:t>R1-1612536</a:t>
            </a:r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US" altLang="ko-KR" sz="2000" b="1" i="1" dirty="0"/>
          </a:p>
          <a:p>
            <a:endParaRPr lang="en-US" altLang="ko-KR" sz="2000" b="1" i="1" dirty="0" smtClean="0"/>
          </a:p>
          <a:p>
            <a:endParaRPr lang="en-GB" altLang="ko-KR" sz="2000" b="1" i="1" u="sng" dirty="0" smtClean="0"/>
          </a:p>
          <a:p>
            <a:endParaRPr lang="en-GB" altLang="ko-KR" sz="2000" b="1" i="1" u="sng" dirty="0"/>
          </a:p>
          <a:p>
            <a:endParaRPr lang="en-GB" altLang="ko-KR" sz="2000" u="sng" dirty="0" smtClean="0"/>
          </a:p>
          <a:p>
            <a:pPr lvl="1"/>
            <a:r>
              <a:rPr lang="en-US" altLang="ko-KR" sz="1600" b="1" u="sng" dirty="0" smtClean="0"/>
              <a:t>Observation </a:t>
            </a:r>
            <a:r>
              <a:rPr lang="en-US" altLang="ko-KR" sz="1600" b="1" u="sng" dirty="0"/>
              <a:t>2:</a:t>
            </a:r>
            <a:r>
              <a:rPr lang="en-US" altLang="ko-KR" sz="1600" dirty="0"/>
              <a:t> If an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can be aware of punctured regions in previous received signals at the current reception, BLER performance of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with HARQ can be dramatically improved.</a:t>
            </a:r>
          </a:p>
          <a:p>
            <a:pPr lvl="1"/>
            <a:r>
              <a:rPr lang="en-US" altLang="ko-KR" sz="1600" b="1" u="sng" dirty="0"/>
              <a:t>Proposal 1</a:t>
            </a:r>
            <a:r>
              <a:rPr lang="en-US" altLang="ko-KR" sz="1600" dirty="0"/>
              <a:t>: Study methods on how to inform the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receiver its puncturing regions in previous received signals in case of preemption-based dynamic resource sharing between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URLLC.</a:t>
            </a:r>
            <a:endParaRPr lang="ko-KR" altLang="ko-KR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1676400"/>
            <a:ext cx="6191250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060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 fontScale="92500" lnSpcReduction="10000"/>
          </a:bodyPr>
          <a:lstStyle/>
          <a:p>
            <a:r>
              <a:rPr lang="en-GB" altLang="ko-KR" sz="2000" u="sng" dirty="0" smtClean="0"/>
              <a:t>R1-1612537</a:t>
            </a:r>
          </a:p>
          <a:p>
            <a:endParaRPr lang="en-GB" altLang="ko-KR" sz="2000" u="sng" dirty="0"/>
          </a:p>
          <a:p>
            <a:endParaRPr lang="en-GB" altLang="ko-KR" sz="2000" u="sng" dirty="0" smtClean="0"/>
          </a:p>
          <a:p>
            <a:endParaRPr lang="en-GB" altLang="ko-KR" sz="2000" u="sng" dirty="0"/>
          </a:p>
          <a:p>
            <a:endParaRPr lang="en-GB" altLang="ko-KR" sz="2000" u="sng" dirty="0" smtClean="0"/>
          </a:p>
          <a:p>
            <a:endParaRPr lang="en-GB" altLang="ko-KR" sz="2000" u="sng" dirty="0"/>
          </a:p>
          <a:p>
            <a:endParaRPr lang="en-GB" altLang="ko-KR" sz="2000" u="sng" dirty="0" smtClean="0"/>
          </a:p>
          <a:p>
            <a:endParaRPr lang="en-GB" altLang="ko-KR" sz="2000" u="sng" dirty="0" smtClean="0"/>
          </a:p>
          <a:p>
            <a:endParaRPr lang="en-GB" altLang="ko-KR" sz="2000" u="sng" dirty="0" smtClean="0"/>
          </a:p>
          <a:p>
            <a:endParaRPr lang="en-GB" altLang="ko-KR" sz="2000" u="sng" dirty="0"/>
          </a:p>
          <a:p>
            <a:endParaRPr lang="en-GB" altLang="ko-KR" sz="2000" u="sng" dirty="0" smtClean="0"/>
          </a:p>
          <a:p>
            <a:endParaRPr lang="en-US" altLang="ko-KR" sz="2000" u="sng" dirty="0"/>
          </a:p>
          <a:p>
            <a:pPr lvl="1"/>
            <a:r>
              <a:rPr lang="en-US" altLang="ko-KR" sz="1600" b="1" u="sng" dirty="0"/>
              <a:t>Observation 1</a:t>
            </a:r>
            <a:r>
              <a:rPr lang="en-US" altLang="ko-KR" sz="1600" dirty="0"/>
              <a:t>: With increasing total URLLC traffic during an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transmission,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performance can be significantly degraded in case of preemption-based multiplexing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URLLC.</a:t>
            </a:r>
          </a:p>
          <a:p>
            <a:pPr lvl="1"/>
            <a:r>
              <a:rPr lang="en-US" altLang="ko-KR" sz="1600" b="1" u="sng" dirty="0"/>
              <a:t>Proposal 1</a:t>
            </a:r>
            <a:r>
              <a:rPr lang="en-US" altLang="ko-KR" sz="1600" dirty="0"/>
              <a:t>: Study methods to decrease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performance degradation incurred by large URLLC traffics for preemption-based dynamic resource sharing between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 and URLLC.</a:t>
            </a:r>
            <a:endParaRPr lang="ko-KR" altLang="en-US" sz="1600" i="1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6341682" y="3008531"/>
            <a:ext cx="25737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600" dirty="0" smtClean="0"/>
              <a:t>With puncturing information</a:t>
            </a:r>
          </a:p>
          <a:p>
            <a:r>
              <a:rPr lang="en-GB" altLang="ko-KR" sz="1600" dirty="0" smtClean="0"/>
              <a:t>at the </a:t>
            </a:r>
            <a:r>
              <a:rPr lang="en-GB" altLang="ko-KR" sz="1600" dirty="0" err="1" smtClean="0"/>
              <a:t>eMBB</a:t>
            </a:r>
            <a:r>
              <a:rPr lang="en-GB" altLang="ko-KR" sz="1600" dirty="0" smtClean="0"/>
              <a:t> receiver</a:t>
            </a:r>
            <a:endParaRPr lang="en-GB" altLang="ko-KR" sz="1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717" y="1676400"/>
            <a:ext cx="4235083" cy="329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596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6104</TotalTime>
  <Words>820</Words>
  <Application>Microsoft Office PowerPoint</Application>
  <PresentationFormat>화면 슬라이드 쇼(4:3)</PresentationFormat>
  <Paragraphs>139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Theme</vt:lpstr>
      <vt:lpstr>WF on Multiplexing eMBB and URLLC in DL</vt:lpstr>
      <vt:lpstr>Background</vt:lpstr>
      <vt:lpstr>Background</vt:lpstr>
      <vt:lpstr>Background</vt:lpstr>
      <vt:lpstr>Background</vt:lpstr>
      <vt:lpstr>Background</vt:lpstr>
      <vt:lpstr>Background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Yeohun</cp:lastModifiedBy>
  <cp:revision>185</cp:revision>
  <dcterms:created xsi:type="dcterms:W3CDTF">2016-05-23T04:09:27Z</dcterms:created>
  <dcterms:modified xsi:type="dcterms:W3CDTF">2016-11-16T17:28:41Z</dcterms:modified>
</cp:coreProperties>
</file>