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65" r:id="rId3"/>
    <p:sldId id="258" r:id="rId4"/>
    <p:sldId id="259" r:id="rId5"/>
    <p:sldId id="260" r:id="rId6"/>
    <p:sldId id="261" r:id="rId7"/>
    <p:sldId id="262" r:id="rId8"/>
    <p:sldId id="263" r:id="rId9"/>
    <p:sldId id="264" r:id="rId10"/>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EADF18-D574-46FC-BB0C-EEAEAE387FF8}" type="datetimeFigureOut">
              <a:rPr lang="sv-SE" smtClean="0"/>
              <a:pPr/>
              <a:t>2016-11-15</a:t>
            </a:fld>
            <a:endParaRPr lang="sv-S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5E0142-4552-4B61-8072-F6A3437CBEFF}" type="slidenum">
              <a:rPr lang="sv-SE" smtClean="0"/>
              <a:pPr/>
              <a:t>‹#›</a:t>
            </a:fld>
            <a:endParaRPr lang="sv-S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endParaRPr lang="zh-CN" altLang="en-US" smtClean="0"/>
          </a:p>
        </p:txBody>
      </p:sp>
      <p:sp>
        <p:nvSpPr>
          <p:cNvPr id="6148" name="Slide Number Placeholder 3"/>
          <p:cNvSpPr>
            <a:spLocks noGrp="1"/>
          </p:cNvSpPr>
          <p:nvPr>
            <p:ph type="sldNum" sz="quarter" idx="5"/>
          </p:nvPr>
        </p:nvSpPr>
        <p:spPr bwMode="auto">
          <a:ln>
            <a:miter lim="800000"/>
            <a:headEnd/>
            <a:tailEnd/>
          </a:ln>
        </p:spPr>
        <p:txBody>
          <a:bodyPr/>
          <a:lstStyle/>
          <a:p>
            <a:pPr>
              <a:defRPr/>
            </a:pPr>
            <a:fld id="{A80E56FD-E825-40DD-8135-36DD46C1F2CD}" type="slidenum">
              <a:rPr lang="ja-JP" altLang="en-US" smtClean="0">
                <a:ea typeface="ＭＳ Ｐゴシック" pitchFamily="34" charset="-128"/>
              </a:rPr>
              <a:pPr>
                <a:defRPr/>
              </a:pPr>
              <a:t>2</a:t>
            </a:fld>
            <a:endParaRPr lang="ja-JP" altLang="en-US"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noFill/>
        </p:spPr>
        <p:txBody>
          <a:bodyPr/>
          <a:lstStyle/>
          <a:p>
            <a:endParaRPr lang="zh-CN" altLang="en-US" smtClean="0"/>
          </a:p>
        </p:txBody>
      </p:sp>
      <p:sp>
        <p:nvSpPr>
          <p:cNvPr id="6148" name="Slide Number Placeholder 3"/>
          <p:cNvSpPr>
            <a:spLocks noGrp="1"/>
          </p:cNvSpPr>
          <p:nvPr>
            <p:ph type="sldNum" sz="quarter" idx="5"/>
          </p:nvPr>
        </p:nvSpPr>
        <p:spPr bwMode="auto">
          <a:ln>
            <a:miter lim="800000"/>
            <a:headEnd/>
            <a:tailEnd/>
          </a:ln>
        </p:spPr>
        <p:txBody>
          <a:bodyPr/>
          <a:lstStyle/>
          <a:p>
            <a:pPr>
              <a:defRPr/>
            </a:pPr>
            <a:fld id="{A80E56FD-E825-40DD-8135-36DD46C1F2CD}" type="slidenum">
              <a:rPr lang="ja-JP" altLang="en-US" smtClean="0">
                <a:ea typeface="ＭＳ Ｐゴシック" pitchFamily="34" charset="-128"/>
              </a:rPr>
              <a:pPr>
                <a:defRPr/>
              </a:pPr>
              <a:t>3</a:t>
            </a:fld>
            <a:endParaRPr lang="ja-JP" altLang="en-US"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v-S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Date Placeholder 4"/>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7" name="Date Placeholder 6"/>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v-SE"/>
          </a:p>
        </p:txBody>
      </p:sp>
      <p:sp>
        <p:nvSpPr>
          <p:cNvPr id="3" name="Date Placeholder 2"/>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1D1C0B-DC46-47A6-99D2-A988471A5163}" type="datetimeFigureOut">
              <a:rPr lang="sv-SE" smtClean="0"/>
              <a:pPr/>
              <a:t>2016-11-15</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FD1A247-B303-4159-BF0B-0E3900919171}" type="slidenum">
              <a:rPr lang="sv-SE" smtClean="0"/>
              <a:pPr/>
              <a:t>‹#›</a:t>
            </a:fld>
            <a:endParaRPr lang="sv-S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sv-S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1D1C0B-DC46-47A6-99D2-A988471A5163}" type="datetimeFigureOut">
              <a:rPr lang="sv-SE" smtClean="0"/>
              <a:pPr/>
              <a:t>2016-11-15</a:t>
            </a:fld>
            <a:endParaRPr lang="sv-S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1A247-B303-4159-BF0B-0E3900919171}" type="slidenum">
              <a:rPr lang="sv-SE" smtClean="0"/>
              <a:pPr/>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Office_Excel_Worksheet1.xls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nvSpPr>
        <p:spPr bwMode="auto">
          <a:xfrm>
            <a:off x="539750" y="2644775"/>
            <a:ext cx="8064500" cy="1470025"/>
          </a:xfrm>
          <a:prstGeom prst="rect">
            <a:avLst/>
          </a:prstGeom>
          <a:noFill/>
          <a:ln w="9525">
            <a:noFill/>
            <a:miter lim="800000"/>
            <a:headEnd/>
            <a:tailEnd/>
          </a:ln>
        </p:spPr>
        <p:txBody>
          <a:bodyPr anchor="ctr"/>
          <a:lstStyle/>
          <a:p>
            <a:pPr algn="ctr"/>
            <a:r>
              <a:rPr lang="en-US" altLang="ja-JP" sz="4400" dirty="0">
                <a:latin typeface="Calibri" pitchFamily="34" charset="0"/>
              </a:rPr>
              <a:t>Way Forward </a:t>
            </a:r>
            <a:r>
              <a:rPr lang="en-US" altLang="ja-JP" sz="4400" dirty="0" smtClean="0">
                <a:latin typeface="Calibri" pitchFamily="34" charset="0"/>
              </a:rPr>
              <a:t>- </a:t>
            </a:r>
            <a:r>
              <a:rPr lang="en-US" altLang="ja-JP" sz="4400" dirty="0" smtClean="0">
                <a:latin typeface="Calibri" pitchFamily="34" charset="0"/>
              </a:rPr>
              <a:t> </a:t>
            </a:r>
          </a:p>
          <a:p>
            <a:pPr algn="ctr"/>
            <a:r>
              <a:rPr lang="en-US" altLang="ja-JP" sz="4400" dirty="0" smtClean="0">
                <a:latin typeface="Calibri" pitchFamily="34" charset="0"/>
              </a:rPr>
              <a:t>F</a:t>
            </a:r>
            <a:r>
              <a:rPr lang="en-US" altLang="ja-JP" sz="4400" dirty="0" smtClean="0">
                <a:latin typeface="Calibri" pitchFamily="34" charset="0"/>
              </a:rPr>
              <a:t>ractional </a:t>
            </a:r>
            <a:r>
              <a:rPr lang="en-US" altLang="ja-JP" sz="4400" dirty="0" smtClean="0">
                <a:latin typeface="Calibri" pitchFamily="34" charset="0"/>
              </a:rPr>
              <a:t>PRB</a:t>
            </a:r>
            <a:endParaRPr lang="ja-JP" altLang="en-US" sz="4400">
              <a:latin typeface="Calibri" pitchFamily="34" charset="0"/>
            </a:endParaRPr>
          </a:p>
        </p:txBody>
      </p:sp>
      <p:sp>
        <p:nvSpPr>
          <p:cNvPr id="2051" name="サブタイトル 2"/>
          <p:cNvSpPr>
            <a:spLocks noGrp="1"/>
          </p:cNvSpPr>
          <p:nvPr/>
        </p:nvSpPr>
        <p:spPr bwMode="auto">
          <a:xfrm>
            <a:off x="1042988" y="4976813"/>
            <a:ext cx="7100887" cy="1404937"/>
          </a:xfrm>
          <a:prstGeom prst="rect">
            <a:avLst/>
          </a:prstGeom>
          <a:noFill/>
          <a:ln w="9525">
            <a:noFill/>
            <a:miter lim="800000"/>
            <a:headEnd/>
            <a:tailEnd/>
          </a:ln>
        </p:spPr>
        <p:txBody>
          <a:bodyPr/>
          <a:lstStyle/>
          <a:p>
            <a:pPr algn="ctr">
              <a:spcBef>
                <a:spcPct val="20000"/>
              </a:spcBef>
              <a:buFont typeface="Arial" charset="0"/>
              <a:buNone/>
            </a:pPr>
            <a:r>
              <a:rPr lang="en-US" altLang="ko-KR" sz="2400" dirty="0"/>
              <a:t>ZTE, ZTE Microelectronics, </a:t>
            </a:r>
            <a:r>
              <a:rPr lang="en-US" altLang="ko-KR" sz="2400" dirty="0" smtClean="0"/>
              <a:t>Samsung, Panasonic, Deutsche Telekom, </a:t>
            </a:r>
            <a:r>
              <a:rPr lang="en-US" altLang="ko-KR" sz="2400" dirty="0" err="1" smtClean="0"/>
              <a:t>Docomo</a:t>
            </a:r>
            <a:r>
              <a:rPr lang="en-US" altLang="ko-KR" sz="2400" dirty="0" smtClean="0"/>
              <a:t>, </a:t>
            </a:r>
            <a:r>
              <a:rPr lang="en-US" altLang="ko-KR" sz="2400" dirty="0" err="1" smtClean="0"/>
              <a:t>Etri</a:t>
            </a:r>
            <a:r>
              <a:rPr lang="en-US" altLang="ko-KR" sz="2400" dirty="0" smtClean="0"/>
              <a:t> </a:t>
            </a:r>
            <a:endParaRPr lang="ja-JP" altLang="en-US" sz="2400"/>
          </a:p>
        </p:txBody>
      </p:sp>
      <p:sp>
        <p:nvSpPr>
          <p:cNvPr id="2052" name="テキスト ボックス 3"/>
          <p:cNvSpPr txBox="1">
            <a:spLocks noChangeArrowheads="1"/>
          </p:cNvSpPr>
          <p:nvPr/>
        </p:nvSpPr>
        <p:spPr bwMode="auto">
          <a:xfrm>
            <a:off x="6837116" y="703263"/>
            <a:ext cx="1689886" cy="461665"/>
          </a:xfrm>
          <a:prstGeom prst="rect">
            <a:avLst/>
          </a:prstGeom>
          <a:noFill/>
          <a:ln w="9525">
            <a:noFill/>
            <a:miter lim="800000"/>
            <a:headEnd/>
            <a:tailEnd/>
          </a:ln>
        </p:spPr>
        <p:txBody>
          <a:bodyPr wrap="none">
            <a:spAutoFit/>
          </a:bodyPr>
          <a:lstStyle/>
          <a:p>
            <a:r>
              <a:rPr lang="sv-SE" sz="2400" smtClean="0"/>
              <a:t>R1-1613447</a:t>
            </a:r>
            <a:endParaRPr lang="ja-JP" altLang="en-US" sz="2400">
              <a:latin typeface="Calibri" pitchFamily="34" charset="0"/>
            </a:endParaRPr>
          </a:p>
        </p:txBody>
      </p:sp>
      <p:sp>
        <p:nvSpPr>
          <p:cNvPr id="2053" name="テキスト ボックス 4"/>
          <p:cNvSpPr txBox="1">
            <a:spLocks noChangeArrowheads="1"/>
          </p:cNvSpPr>
          <p:nvPr/>
        </p:nvSpPr>
        <p:spPr bwMode="auto">
          <a:xfrm>
            <a:off x="323850" y="703263"/>
            <a:ext cx="4970335" cy="1200329"/>
          </a:xfrm>
          <a:prstGeom prst="rect">
            <a:avLst/>
          </a:prstGeom>
          <a:noFill/>
          <a:ln w="9525">
            <a:noFill/>
            <a:miter lim="800000"/>
            <a:headEnd/>
            <a:tailEnd/>
          </a:ln>
        </p:spPr>
        <p:txBody>
          <a:bodyPr wrap="none">
            <a:spAutoFit/>
          </a:bodyPr>
          <a:lstStyle/>
          <a:p>
            <a:r>
              <a:rPr lang="en-US" altLang="ja-JP" sz="2400" dirty="0">
                <a:latin typeface="Calibri" pitchFamily="34" charset="0"/>
              </a:rPr>
              <a:t>3GPP TSG RAN WG1 #</a:t>
            </a:r>
            <a:r>
              <a:rPr lang="en-US" altLang="ja-JP" sz="2400" dirty="0" smtClean="0">
                <a:latin typeface="Calibri" pitchFamily="34" charset="0"/>
              </a:rPr>
              <a:t>87</a:t>
            </a:r>
            <a:endParaRPr lang="en-US" altLang="ja-JP" sz="2400" dirty="0">
              <a:latin typeface="Calibri" pitchFamily="34" charset="0"/>
            </a:endParaRPr>
          </a:p>
          <a:p>
            <a:r>
              <a:rPr lang="en-US" altLang="ko-KR" sz="2400" dirty="0" smtClean="0">
                <a:latin typeface="Calibri" pitchFamily="34" charset="0"/>
              </a:rPr>
              <a:t>Reno, USA, 14</a:t>
            </a:r>
            <a:r>
              <a:rPr lang="en-US" altLang="ko-KR" sz="2400" baseline="30000" dirty="0" smtClean="0">
                <a:latin typeface="Calibri" pitchFamily="34" charset="0"/>
              </a:rPr>
              <a:t>th</a:t>
            </a:r>
            <a:r>
              <a:rPr lang="en-US" altLang="ko-KR" sz="2400" dirty="0" smtClean="0">
                <a:latin typeface="Calibri" pitchFamily="34" charset="0"/>
              </a:rPr>
              <a:t> </a:t>
            </a:r>
            <a:r>
              <a:rPr lang="en-US" altLang="ko-KR" sz="2400" dirty="0">
                <a:latin typeface="Calibri" pitchFamily="34" charset="0"/>
              </a:rPr>
              <a:t>– </a:t>
            </a:r>
            <a:r>
              <a:rPr lang="en-US" altLang="ko-KR" sz="2400" dirty="0" smtClean="0">
                <a:latin typeface="Calibri" pitchFamily="34" charset="0"/>
              </a:rPr>
              <a:t>18</a:t>
            </a:r>
            <a:r>
              <a:rPr lang="en-US" altLang="ko-KR" sz="2400" baseline="30000" dirty="0" smtClean="0">
                <a:latin typeface="Calibri" pitchFamily="34" charset="0"/>
              </a:rPr>
              <a:t>th</a:t>
            </a:r>
            <a:r>
              <a:rPr lang="en-US" altLang="ko-KR" sz="2400" dirty="0" smtClean="0">
                <a:latin typeface="Calibri" pitchFamily="34" charset="0"/>
              </a:rPr>
              <a:t> November </a:t>
            </a:r>
            <a:r>
              <a:rPr lang="en-US" altLang="ko-KR" sz="2400" dirty="0">
                <a:latin typeface="Calibri" pitchFamily="34" charset="0"/>
              </a:rPr>
              <a:t>2016</a:t>
            </a:r>
            <a:endParaRPr lang="en-US" altLang="ja-JP" sz="2400" dirty="0">
              <a:latin typeface="Calibri" pitchFamily="34" charset="0"/>
            </a:endParaRPr>
          </a:p>
          <a:p>
            <a:r>
              <a:rPr lang="en-US" altLang="ja-JP" sz="2400" dirty="0">
                <a:latin typeface="Calibri" pitchFamily="34" charset="0"/>
              </a:rPr>
              <a:t>Agenda item </a:t>
            </a:r>
            <a:r>
              <a:rPr lang="en-US" altLang="ja-JP" sz="2400" dirty="0" smtClean="0">
                <a:latin typeface="Calibri" pitchFamily="34" charset="0"/>
              </a:rPr>
              <a:t>7.1.1</a:t>
            </a:r>
            <a:endParaRPr lang="ja-JP" altLang="en-US" sz="240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サブタイトル 2"/>
          <p:cNvSpPr txBox="1">
            <a:spLocks/>
          </p:cNvSpPr>
          <p:nvPr/>
        </p:nvSpPr>
        <p:spPr bwMode="auto">
          <a:xfrm>
            <a:off x="1357313" y="338138"/>
            <a:ext cx="6400800" cy="642937"/>
          </a:xfrm>
          <a:prstGeom prst="rect">
            <a:avLst/>
          </a:prstGeom>
          <a:noFill/>
          <a:ln w="9525">
            <a:noFill/>
            <a:miter lim="800000"/>
            <a:headEnd/>
            <a:tailEnd/>
          </a:ln>
        </p:spPr>
        <p:txBody>
          <a:bodyPr/>
          <a:lstStyle/>
          <a:p>
            <a:pPr marL="342900" indent="-342900" algn="ctr">
              <a:spcBef>
                <a:spcPct val="20000"/>
              </a:spcBef>
            </a:pPr>
            <a:r>
              <a:rPr lang="en-US" altLang="ja-JP" sz="3600" b="1">
                <a:latin typeface="Calibri" pitchFamily="34" charset="0"/>
              </a:rPr>
              <a:t>Background</a:t>
            </a:r>
            <a:endParaRPr lang="ja-JP" altLang="en-US" sz="3600" b="1">
              <a:latin typeface="Calibri" pitchFamily="34" charset="0"/>
            </a:endParaRPr>
          </a:p>
        </p:txBody>
      </p:sp>
      <p:sp>
        <p:nvSpPr>
          <p:cNvPr id="10" name="TextBox 9"/>
          <p:cNvSpPr txBox="1"/>
          <p:nvPr/>
        </p:nvSpPr>
        <p:spPr>
          <a:xfrm>
            <a:off x="357158" y="2786058"/>
            <a:ext cx="7858180" cy="1877437"/>
          </a:xfrm>
          <a:prstGeom prst="rect">
            <a:avLst/>
          </a:prstGeom>
          <a:noFill/>
        </p:spPr>
        <p:txBody>
          <a:bodyPr wrap="square" rtlCol="0">
            <a:spAutoFit/>
          </a:bodyPr>
          <a:lstStyle/>
          <a:p>
            <a:endParaRPr lang="en-GB" sz="2000" b="1" u="sng" dirty="0"/>
          </a:p>
          <a:p>
            <a:r>
              <a:rPr lang="en-GB" sz="2000" b="1" u="sng" dirty="0" smtClean="0"/>
              <a:t>RAN4 #80b (Oct’16)</a:t>
            </a:r>
          </a:p>
          <a:p>
            <a:pPr lvl="0"/>
            <a:endParaRPr lang="en-US" dirty="0" smtClean="0"/>
          </a:p>
          <a:p>
            <a:endParaRPr lang="sv-SE" sz="2000" dirty="0" smtClean="0"/>
          </a:p>
          <a:p>
            <a:pPr lvl="0"/>
            <a:endParaRPr lang="en-US" sz="2000" dirty="0" smtClean="0"/>
          </a:p>
          <a:p>
            <a:endParaRPr lang="sv-SE" dirty="0"/>
          </a:p>
        </p:txBody>
      </p:sp>
      <p:sp>
        <p:nvSpPr>
          <p:cNvPr id="9" name="Rectangle 8"/>
          <p:cNvSpPr/>
          <p:nvPr/>
        </p:nvSpPr>
        <p:spPr>
          <a:xfrm>
            <a:off x="571472" y="3682486"/>
            <a:ext cx="8286808" cy="2308324"/>
          </a:xfrm>
          <a:prstGeom prst="rect">
            <a:avLst/>
          </a:prstGeom>
        </p:spPr>
        <p:txBody>
          <a:bodyPr wrap="square">
            <a:spAutoFit/>
          </a:bodyPr>
          <a:lstStyle/>
          <a:p>
            <a:r>
              <a:rPr lang="sv-SE" sz="1600" b="1" u="sng" dirty="0" smtClean="0"/>
              <a:t>Agreements</a:t>
            </a:r>
            <a:r>
              <a:rPr lang="sv-SE" sz="1600" b="1" u="sng" dirty="0"/>
              <a:t>:</a:t>
            </a:r>
          </a:p>
          <a:p>
            <a:r>
              <a:rPr lang="en-US" sz="1600" dirty="0"/>
              <a:t>•       Carrier spectrum utilization, denoted by Y</a:t>
            </a:r>
            <a:r>
              <a:rPr lang="en-US" sz="1600" b="1" dirty="0">
                <a:solidFill>
                  <a:srgbClr val="0070C0"/>
                </a:solidFill>
              </a:rPr>
              <a:t>, is assumed to be higher than 90% </a:t>
            </a:r>
            <a:r>
              <a:rPr lang="en-US" sz="1600" dirty="0"/>
              <a:t>in RAN4 future study and RAN4 requirements should be defined based on this assumption. </a:t>
            </a:r>
          </a:p>
          <a:p>
            <a:r>
              <a:rPr lang="en-US" sz="1600" dirty="0"/>
              <a:t>–    Y may depend on specific numerology and carrier bandwidth. It is FFS how the guard band at the edge of a channel should be defined when different numerologies are frequency multiplied</a:t>
            </a:r>
          </a:p>
          <a:p>
            <a:r>
              <a:rPr lang="en-US" sz="1600" dirty="0"/>
              <a:t>–    Y may depend on the BS/UE implementation complexity and declared capability. It is possible to define different value of Y for different BS/UE capabilities with compliance of related RF requirements, e.g. EVM, ACLR, SEM, etc. It is important to verify both the spectrum and EVM results at the same time in order to ensure well performing and robust system</a:t>
            </a:r>
            <a:endParaRPr lang="sv-SE" sz="1600" dirty="0"/>
          </a:p>
        </p:txBody>
      </p:sp>
      <p:sp>
        <p:nvSpPr>
          <p:cNvPr id="11" name="Rounded Rectangle 10"/>
          <p:cNvSpPr/>
          <p:nvPr/>
        </p:nvSpPr>
        <p:spPr>
          <a:xfrm>
            <a:off x="428596" y="3500438"/>
            <a:ext cx="8358246" cy="27146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TextBox 11"/>
          <p:cNvSpPr txBox="1"/>
          <p:nvPr/>
        </p:nvSpPr>
        <p:spPr>
          <a:xfrm>
            <a:off x="353646" y="714356"/>
            <a:ext cx="7858180" cy="1877437"/>
          </a:xfrm>
          <a:prstGeom prst="rect">
            <a:avLst/>
          </a:prstGeom>
          <a:noFill/>
        </p:spPr>
        <p:txBody>
          <a:bodyPr wrap="square" rtlCol="0">
            <a:spAutoFit/>
          </a:bodyPr>
          <a:lstStyle/>
          <a:p>
            <a:endParaRPr lang="en-GB" sz="2000" b="1" u="sng" dirty="0"/>
          </a:p>
          <a:p>
            <a:r>
              <a:rPr lang="en-GB" sz="2000" b="1" u="sng" dirty="0" smtClean="0"/>
              <a:t>RAN1 #86 (Aug’16)</a:t>
            </a:r>
          </a:p>
          <a:p>
            <a:pPr lvl="0"/>
            <a:endParaRPr lang="en-US" dirty="0" smtClean="0"/>
          </a:p>
          <a:p>
            <a:endParaRPr lang="sv-SE" sz="2000" dirty="0" smtClean="0"/>
          </a:p>
          <a:p>
            <a:pPr lvl="0"/>
            <a:endParaRPr lang="en-US" sz="2000" dirty="0" smtClean="0"/>
          </a:p>
          <a:p>
            <a:endParaRPr lang="sv-SE" dirty="0"/>
          </a:p>
        </p:txBody>
      </p:sp>
      <p:sp>
        <p:nvSpPr>
          <p:cNvPr id="13" name="Rounded Rectangle 12"/>
          <p:cNvSpPr/>
          <p:nvPr/>
        </p:nvSpPr>
        <p:spPr>
          <a:xfrm>
            <a:off x="455064" y="1500174"/>
            <a:ext cx="8358246" cy="157163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Rectangle 13"/>
          <p:cNvSpPr/>
          <p:nvPr/>
        </p:nvSpPr>
        <p:spPr>
          <a:xfrm>
            <a:off x="571472" y="1500174"/>
            <a:ext cx="8072494" cy="1200329"/>
          </a:xfrm>
          <a:prstGeom prst="rect">
            <a:avLst/>
          </a:prstGeom>
        </p:spPr>
        <p:txBody>
          <a:bodyPr wrap="square">
            <a:spAutoFit/>
          </a:bodyPr>
          <a:lstStyle/>
          <a:p>
            <a:r>
              <a:rPr lang="sv-SE" b="1" u="sng" dirty="0"/>
              <a:t>Agreement:</a:t>
            </a:r>
          </a:p>
          <a:p>
            <a:r>
              <a:rPr lang="en-US" dirty="0"/>
              <a:t>•       It is recommended that RAN4 should target to support </a:t>
            </a:r>
            <a:r>
              <a:rPr lang="en-US" dirty="0" err="1"/>
              <a:t>eNB</a:t>
            </a:r>
            <a:r>
              <a:rPr lang="en-US" dirty="0"/>
              <a:t>/UE with Y significantly higher than 90% when defining the RAN4 requirements where the specification of Y should consider complexity and latency constraints</a:t>
            </a:r>
            <a:endParaRPr lang="sv-S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サブタイトル 2"/>
          <p:cNvSpPr txBox="1">
            <a:spLocks/>
          </p:cNvSpPr>
          <p:nvPr/>
        </p:nvSpPr>
        <p:spPr bwMode="auto">
          <a:xfrm>
            <a:off x="1357313" y="338138"/>
            <a:ext cx="6400800" cy="642937"/>
          </a:xfrm>
          <a:prstGeom prst="rect">
            <a:avLst/>
          </a:prstGeom>
          <a:noFill/>
          <a:ln w="9525">
            <a:noFill/>
            <a:miter lim="800000"/>
            <a:headEnd/>
            <a:tailEnd/>
          </a:ln>
        </p:spPr>
        <p:txBody>
          <a:bodyPr/>
          <a:lstStyle/>
          <a:p>
            <a:pPr marL="342900" indent="-342900" algn="ctr">
              <a:spcBef>
                <a:spcPct val="20000"/>
              </a:spcBef>
            </a:pPr>
            <a:r>
              <a:rPr lang="en-US" altLang="ja-JP" sz="3600" b="1">
                <a:latin typeface="Calibri" pitchFamily="34" charset="0"/>
              </a:rPr>
              <a:t>Background</a:t>
            </a:r>
            <a:endParaRPr lang="ja-JP" altLang="en-US" sz="3600" b="1">
              <a:latin typeface="Calibri" pitchFamily="34" charset="0"/>
            </a:endParaRPr>
          </a:p>
        </p:txBody>
      </p:sp>
      <p:sp>
        <p:nvSpPr>
          <p:cNvPr id="10" name="TextBox 9"/>
          <p:cNvSpPr txBox="1"/>
          <p:nvPr/>
        </p:nvSpPr>
        <p:spPr>
          <a:xfrm>
            <a:off x="571472" y="1146935"/>
            <a:ext cx="7858180" cy="1569660"/>
          </a:xfrm>
          <a:prstGeom prst="rect">
            <a:avLst/>
          </a:prstGeom>
          <a:noFill/>
        </p:spPr>
        <p:txBody>
          <a:bodyPr wrap="square" rtlCol="0">
            <a:spAutoFit/>
          </a:bodyPr>
          <a:lstStyle/>
          <a:p>
            <a:r>
              <a:rPr lang="en-GB" sz="2000" b="1" u="sng" dirty="0" smtClean="0"/>
              <a:t>Outcome from RAN1#86b</a:t>
            </a:r>
          </a:p>
          <a:p>
            <a:pPr lvl="0"/>
            <a:endParaRPr lang="en-US" dirty="0" smtClean="0"/>
          </a:p>
          <a:p>
            <a:endParaRPr lang="sv-SE" sz="2000" dirty="0" smtClean="0"/>
          </a:p>
          <a:p>
            <a:pPr lvl="0"/>
            <a:endParaRPr lang="en-US" sz="2000" dirty="0" smtClean="0"/>
          </a:p>
          <a:p>
            <a:endParaRPr lang="sv-SE" dirty="0"/>
          </a:p>
        </p:txBody>
      </p:sp>
      <p:pic>
        <p:nvPicPr>
          <p:cNvPr id="1026" name="Picture 2"/>
          <p:cNvPicPr>
            <a:picLocks noChangeAspect="1" noChangeArrowheads="1"/>
          </p:cNvPicPr>
          <p:nvPr/>
        </p:nvPicPr>
        <p:blipFill>
          <a:blip r:embed="rId3" cstate="print"/>
          <a:srcRect/>
          <a:stretch>
            <a:fillRect/>
          </a:stretch>
        </p:blipFill>
        <p:spPr bwMode="auto">
          <a:xfrm>
            <a:off x="326664" y="1500174"/>
            <a:ext cx="8412454" cy="410688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14325" y="274638"/>
            <a:ext cx="8686800" cy="1143000"/>
          </a:xfrm>
        </p:spPr>
        <p:txBody>
          <a:bodyPr/>
          <a:lstStyle/>
          <a:p>
            <a:r>
              <a:rPr lang="sv-SE" dirty="0" smtClean="0"/>
              <a:t>Background</a:t>
            </a:r>
          </a:p>
        </p:txBody>
      </p:sp>
      <p:sp>
        <p:nvSpPr>
          <p:cNvPr id="5" name="Content Placeholder 4"/>
          <p:cNvSpPr>
            <a:spLocks noGrp="1"/>
          </p:cNvSpPr>
          <p:nvPr>
            <p:ph idx="1"/>
          </p:nvPr>
        </p:nvSpPr>
        <p:spPr>
          <a:xfrm>
            <a:off x="142844" y="1600200"/>
            <a:ext cx="8229600" cy="4525963"/>
          </a:xfrm>
        </p:spPr>
        <p:txBody>
          <a:bodyPr/>
          <a:lstStyle/>
          <a:p>
            <a:pPr lvl="1"/>
            <a:r>
              <a:rPr lang="en-US" dirty="0" smtClean="0"/>
              <a:t>3 areas where fractional PRB shows benefits have been identified</a:t>
            </a:r>
          </a:p>
          <a:p>
            <a:pPr lvl="2"/>
            <a:r>
              <a:rPr lang="en-US" dirty="0" smtClean="0"/>
              <a:t>Mitigation of Inter-numerology-interference (INI), when numerologies are mixed within an NR band</a:t>
            </a:r>
          </a:p>
          <a:p>
            <a:pPr lvl="2"/>
            <a:r>
              <a:rPr lang="en-US" dirty="0" smtClean="0"/>
              <a:t>Impact on LTE performance for LTE/NR co-existence</a:t>
            </a:r>
          </a:p>
          <a:p>
            <a:pPr lvl="2"/>
            <a:r>
              <a:rPr lang="en-US" dirty="0" smtClean="0"/>
              <a:t>Spectrum edge utilization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14325" y="274638"/>
            <a:ext cx="8686800" cy="1143000"/>
          </a:xfrm>
        </p:spPr>
        <p:txBody>
          <a:bodyPr/>
          <a:lstStyle/>
          <a:p>
            <a:r>
              <a:rPr lang="sv-SE" dirty="0" smtClean="0"/>
              <a:t>Background - Mitigate intra-band INI</a:t>
            </a:r>
          </a:p>
        </p:txBody>
      </p:sp>
      <p:sp>
        <p:nvSpPr>
          <p:cNvPr id="5" name="Content Placeholder 4"/>
          <p:cNvSpPr>
            <a:spLocks noGrp="1"/>
          </p:cNvSpPr>
          <p:nvPr>
            <p:ph idx="1"/>
          </p:nvPr>
        </p:nvSpPr>
        <p:spPr>
          <a:xfrm>
            <a:off x="457200" y="1285860"/>
            <a:ext cx="8229600" cy="2043114"/>
          </a:xfrm>
        </p:spPr>
        <p:txBody>
          <a:bodyPr>
            <a:normAutofit fontScale="92500" lnSpcReduction="10000"/>
          </a:bodyPr>
          <a:lstStyle/>
          <a:p>
            <a:pPr lvl="1"/>
            <a:r>
              <a:rPr lang="en-US" sz="2400" dirty="0" smtClean="0"/>
              <a:t>In [1] and [2]</a:t>
            </a:r>
          </a:p>
          <a:p>
            <a:pPr lvl="2"/>
            <a:r>
              <a:rPr lang="en-US" sz="2000" dirty="0" smtClean="0"/>
              <a:t>A few guard tones are enough to mitigate the INI</a:t>
            </a:r>
          </a:p>
          <a:p>
            <a:pPr lvl="1"/>
            <a:r>
              <a:rPr lang="en-US" sz="2400" dirty="0" smtClean="0"/>
              <a:t>Whole PRB as guard will lead to resource waste</a:t>
            </a:r>
          </a:p>
          <a:p>
            <a:pPr lvl="2"/>
            <a:r>
              <a:rPr lang="en-US" sz="2000" dirty="0" smtClean="0"/>
              <a:t>Especially for wide SCS and when multiple numerologies are scheduled at the same time  </a:t>
            </a:r>
          </a:p>
          <a:p>
            <a:pPr lvl="2"/>
            <a:r>
              <a:rPr lang="en-US" sz="2000" dirty="0" smtClean="0">
                <a:solidFill>
                  <a:srgbClr val="FF0000"/>
                </a:solidFill>
              </a:rPr>
              <a:t>=&gt; Beneficial to support fractional PRB</a:t>
            </a:r>
          </a:p>
        </p:txBody>
      </p:sp>
      <p:pic>
        <p:nvPicPr>
          <p:cNvPr id="2050" name="Picture 2"/>
          <p:cNvPicPr>
            <a:picLocks noChangeAspect="1" noChangeArrowheads="1"/>
          </p:cNvPicPr>
          <p:nvPr/>
        </p:nvPicPr>
        <p:blipFill>
          <a:blip r:embed="rId2" cstate="print"/>
          <a:srcRect/>
          <a:stretch>
            <a:fillRect/>
          </a:stretch>
        </p:blipFill>
        <p:spPr bwMode="auto">
          <a:xfrm>
            <a:off x="4470348" y="3714752"/>
            <a:ext cx="4055871" cy="2571768"/>
          </a:xfrm>
          <a:prstGeom prst="rect">
            <a:avLst/>
          </a:prstGeom>
          <a:noFill/>
          <a:ln w="9525">
            <a:noFill/>
            <a:miter lim="800000"/>
            <a:headEnd/>
            <a:tailEnd/>
          </a:ln>
          <a:effectLst/>
        </p:spPr>
      </p:pic>
      <p:sp>
        <p:nvSpPr>
          <p:cNvPr id="6" name="TextBox 5"/>
          <p:cNvSpPr txBox="1"/>
          <p:nvPr/>
        </p:nvSpPr>
        <p:spPr>
          <a:xfrm>
            <a:off x="500034" y="4486922"/>
            <a:ext cx="3643338" cy="923330"/>
          </a:xfrm>
          <a:prstGeom prst="rect">
            <a:avLst/>
          </a:prstGeom>
          <a:noFill/>
        </p:spPr>
        <p:txBody>
          <a:bodyPr wrap="square" rtlCol="0">
            <a:spAutoFit/>
          </a:bodyPr>
          <a:lstStyle/>
          <a:p>
            <a:r>
              <a:rPr lang="sv-SE" dirty="0" smtClean="0"/>
              <a:t>Resource utilization efficiency descreases for multiple numerologies with integer guard</a:t>
            </a:r>
            <a:endParaRPr lang="sv-SE" dirty="0"/>
          </a:p>
        </p:txBody>
      </p:sp>
      <p:sp>
        <p:nvSpPr>
          <p:cNvPr id="7" name="Rounded Rectangle 6"/>
          <p:cNvSpPr/>
          <p:nvPr/>
        </p:nvSpPr>
        <p:spPr>
          <a:xfrm>
            <a:off x="428596" y="4429132"/>
            <a:ext cx="3571900" cy="100013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00098" y="274638"/>
            <a:ext cx="10215634" cy="1143000"/>
          </a:xfrm>
        </p:spPr>
        <p:txBody>
          <a:bodyPr/>
          <a:lstStyle/>
          <a:p>
            <a:r>
              <a:rPr lang="sv-SE" sz="4000" dirty="0" smtClean="0"/>
              <a:t>Background - Impact on LTE performance</a:t>
            </a:r>
          </a:p>
        </p:txBody>
      </p:sp>
      <p:sp>
        <p:nvSpPr>
          <p:cNvPr id="5" name="Content Placeholder 4"/>
          <p:cNvSpPr>
            <a:spLocks noGrp="1"/>
          </p:cNvSpPr>
          <p:nvPr>
            <p:ph idx="1"/>
          </p:nvPr>
        </p:nvSpPr>
        <p:spPr>
          <a:xfrm>
            <a:off x="71406" y="1357298"/>
            <a:ext cx="8686800" cy="4857784"/>
          </a:xfrm>
        </p:spPr>
        <p:txBody>
          <a:bodyPr/>
          <a:lstStyle/>
          <a:p>
            <a:pPr lvl="1"/>
            <a:r>
              <a:rPr lang="en-GB" sz="2000" dirty="0" smtClean="0"/>
              <a:t>In TR 38.913 it has been stated "The New RAT shall be able to co-exist with LTE on adjacent spectrum in the same band in the same geographical area, including collocated deployments of the same or different operators; where the ability to coexist is based upon an agreed maximum degradation of throughput that is found acceptable on LTE.“</a:t>
            </a:r>
          </a:p>
          <a:p>
            <a:pPr lvl="1"/>
            <a:r>
              <a:rPr lang="en-GB" sz="2000" dirty="0" smtClean="0"/>
              <a:t>LTE and NR with 60 kHz may co-exist</a:t>
            </a:r>
          </a:p>
          <a:p>
            <a:pPr lvl="1"/>
            <a:r>
              <a:rPr lang="en-GB" sz="2000" dirty="0" smtClean="0"/>
              <a:t>Simulation in [1] show: Wide SCS has more INI impact on narrow SCS</a:t>
            </a:r>
          </a:p>
          <a:p>
            <a:pPr lvl="1"/>
            <a:r>
              <a:rPr lang="en-GB" sz="2000" dirty="0" smtClean="0"/>
              <a:t>38.913: LTE performance in throughput cannot be decreased below an certain minimum</a:t>
            </a:r>
          </a:p>
          <a:p>
            <a:pPr lvl="2"/>
            <a:r>
              <a:rPr lang="en-GB" sz="1600" dirty="0" smtClean="0"/>
              <a:t>=&gt; Guard needs to  be implemented on NR side</a:t>
            </a:r>
          </a:p>
          <a:p>
            <a:pPr lvl="1"/>
            <a:r>
              <a:rPr lang="en-GB" sz="2000" dirty="0" smtClean="0"/>
              <a:t>At least 720 kHz (one PRB at SCS = 60 kHz) would be needed</a:t>
            </a:r>
          </a:p>
          <a:p>
            <a:pPr lvl="2"/>
            <a:r>
              <a:rPr lang="en-GB" sz="1600" dirty="0" smtClean="0"/>
              <a:t>=&gt; Spectrum waste</a:t>
            </a:r>
          </a:p>
          <a:p>
            <a:pPr lvl="2"/>
            <a:r>
              <a:rPr lang="en-GB" sz="2000" dirty="0" smtClean="0">
                <a:solidFill>
                  <a:srgbClr val="FF0000"/>
                </a:solidFill>
              </a:rPr>
              <a:t>=&gt; Beneficial to support fractional PRB</a:t>
            </a:r>
          </a:p>
          <a:p>
            <a:pPr lvl="1"/>
            <a:endParaRPr lang="sv-SE" sz="2000" dirty="0" smtClean="0"/>
          </a:p>
          <a:p>
            <a:pPr lvl="1"/>
            <a:endParaRPr lang="en-US" sz="20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00098" y="274638"/>
            <a:ext cx="10215634" cy="1143000"/>
          </a:xfrm>
        </p:spPr>
        <p:txBody>
          <a:bodyPr/>
          <a:lstStyle/>
          <a:p>
            <a:r>
              <a:rPr lang="sv-SE" sz="4000" dirty="0" smtClean="0"/>
              <a:t>Background – Band edge utilization</a:t>
            </a:r>
          </a:p>
        </p:txBody>
      </p:sp>
      <p:sp>
        <p:nvSpPr>
          <p:cNvPr id="5" name="Content Placeholder 4"/>
          <p:cNvSpPr>
            <a:spLocks noGrp="1"/>
          </p:cNvSpPr>
          <p:nvPr>
            <p:ph idx="1"/>
          </p:nvPr>
        </p:nvSpPr>
        <p:spPr>
          <a:xfrm>
            <a:off x="71406" y="1357298"/>
            <a:ext cx="8686800" cy="4857784"/>
          </a:xfrm>
        </p:spPr>
        <p:txBody>
          <a:bodyPr/>
          <a:lstStyle/>
          <a:p>
            <a:pPr lvl="1"/>
            <a:r>
              <a:rPr lang="sv-SE" sz="2000" dirty="0" smtClean="0"/>
              <a:t>In RAN4, it has been agreed that spectrum utilization shall be &gt; 90%</a:t>
            </a:r>
          </a:p>
          <a:p>
            <a:pPr lvl="1"/>
            <a:r>
              <a:rPr lang="sv-SE" sz="2000" dirty="0" smtClean="0"/>
              <a:t>Withouth fractional PRB, this is not possible to satify for certain BW/SCS combinations</a:t>
            </a:r>
          </a:p>
          <a:p>
            <a:pPr lvl="1"/>
            <a:r>
              <a:rPr lang="sv-SE" sz="2000" dirty="0" smtClean="0">
                <a:solidFill>
                  <a:srgbClr val="FF0000"/>
                </a:solidFill>
              </a:rPr>
              <a:t>=&gt; Support of Fractional PRB is needed to meet RAN4 requirements</a:t>
            </a:r>
          </a:p>
          <a:p>
            <a:pPr lvl="1"/>
            <a:endParaRPr lang="en-US" sz="2000" dirty="0" smtClean="0"/>
          </a:p>
        </p:txBody>
      </p:sp>
      <p:graphicFrame>
        <p:nvGraphicFramePr>
          <p:cNvPr id="3075" name="Object 3"/>
          <p:cNvGraphicFramePr>
            <a:graphicFrameLocks noChangeAspect="1"/>
          </p:cNvGraphicFramePr>
          <p:nvPr/>
        </p:nvGraphicFramePr>
        <p:xfrm>
          <a:off x="949325" y="3071810"/>
          <a:ext cx="7212013" cy="2295525"/>
        </p:xfrm>
        <a:graphic>
          <a:graphicData uri="http://schemas.openxmlformats.org/presentationml/2006/ole">
            <p:oleObj spid="_x0000_s1026" name="Worksheet" r:id="rId3" imgW="5057882" imgH="1571553" progId="Excel.Sheet.12">
              <p:embed/>
            </p:oleObj>
          </a:graphicData>
        </a:graphic>
      </p:graphicFrame>
      <p:sp>
        <p:nvSpPr>
          <p:cNvPr id="6" name="TextBox 5"/>
          <p:cNvSpPr txBox="1"/>
          <p:nvPr/>
        </p:nvSpPr>
        <p:spPr>
          <a:xfrm>
            <a:off x="500034" y="5715016"/>
            <a:ext cx="4357718" cy="369332"/>
          </a:xfrm>
          <a:prstGeom prst="rect">
            <a:avLst/>
          </a:prstGeom>
          <a:noFill/>
        </p:spPr>
        <p:txBody>
          <a:bodyPr wrap="square" rtlCol="0">
            <a:spAutoFit/>
          </a:bodyPr>
          <a:lstStyle/>
          <a:p>
            <a:r>
              <a:rPr lang="sv-SE" dirty="0" smtClean="0"/>
              <a:t>(*): Need of such a scenario is FFS itself</a:t>
            </a:r>
            <a:endParaRPr lang="sv-SE"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00098" y="274638"/>
            <a:ext cx="10215634" cy="1143000"/>
          </a:xfrm>
        </p:spPr>
        <p:txBody>
          <a:bodyPr/>
          <a:lstStyle/>
          <a:p>
            <a:r>
              <a:rPr lang="sv-SE" sz="4000" dirty="0" smtClean="0"/>
              <a:t>Proposals</a:t>
            </a:r>
          </a:p>
        </p:txBody>
      </p:sp>
      <p:sp>
        <p:nvSpPr>
          <p:cNvPr id="5" name="Content Placeholder 4"/>
          <p:cNvSpPr>
            <a:spLocks noGrp="1"/>
          </p:cNvSpPr>
          <p:nvPr>
            <p:ph idx="1"/>
          </p:nvPr>
        </p:nvSpPr>
        <p:spPr>
          <a:xfrm>
            <a:off x="-285784" y="1214422"/>
            <a:ext cx="9429784" cy="5143536"/>
          </a:xfrm>
        </p:spPr>
        <p:txBody>
          <a:bodyPr>
            <a:normAutofit fontScale="77500" lnSpcReduction="20000"/>
          </a:bodyPr>
          <a:lstStyle/>
          <a:p>
            <a:pPr lvl="1"/>
            <a:r>
              <a:rPr lang="sv-SE" sz="3100" dirty="0" smtClean="0"/>
              <a:t>Fractional PRB, less than 12 subcarriers, is supported for NR at least for data</a:t>
            </a:r>
          </a:p>
          <a:p>
            <a:pPr lvl="1"/>
            <a:r>
              <a:rPr lang="en-US" sz="3100" dirty="0" smtClean="0"/>
              <a:t>Fractional </a:t>
            </a:r>
            <a:r>
              <a:rPr lang="en-US" sz="3100" dirty="0" smtClean="0"/>
              <a:t>PRB is only used when </a:t>
            </a:r>
            <a:r>
              <a:rPr lang="en-US" sz="3100" dirty="0" smtClean="0"/>
              <a:t>an </a:t>
            </a:r>
            <a:r>
              <a:rPr lang="en-US" sz="3100" dirty="0" smtClean="0"/>
              <a:t>adjacent full PRB is used with the same numerology. </a:t>
            </a:r>
            <a:endParaRPr lang="en-US" sz="3100" dirty="0" smtClean="0"/>
          </a:p>
          <a:p>
            <a:pPr lvl="1"/>
            <a:r>
              <a:rPr lang="sv-SE" sz="3100" dirty="0" smtClean="0"/>
              <a:t>No </a:t>
            </a:r>
            <a:r>
              <a:rPr lang="sv-SE" sz="3100" dirty="0" smtClean="0"/>
              <a:t>special handling of DMRS (like DMRS location) due to the presence of fractional PRB. To use the closest RS in adjacent full PRB for demodulation should be possible.</a:t>
            </a:r>
          </a:p>
          <a:p>
            <a:pPr lvl="1"/>
            <a:r>
              <a:rPr lang="en-US" sz="3100" dirty="0" smtClean="0"/>
              <a:t>Fractional </a:t>
            </a:r>
            <a:r>
              <a:rPr lang="en-US" sz="3100" dirty="0"/>
              <a:t>PRB is </a:t>
            </a:r>
            <a:r>
              <a:rPr lang="en-US" sz="3100" dirty="0" smtClean="0"/>
              <a:t>applied to OFDM, FFS </a:t>
            </a:r>
            <a:r>
              <a:rPr lang="en-US" sz="3100" dirty="0" smtClean="0"/>
              <a:t>if </a:t>
            </a:r>
            <a:r>
              <a:rPr lang="en-US" sz="3100" dirty="0" smtClean="0"/>
              <a:t>DFT-s-OFDM is supported</a:t>
            </a:r>
            <a:endParaRPr lang="en-US" sz="3100" dirty="0" smtClean="0"/>
          </a:p>
          <a:p>
            <a:pPr lvl="1"/>
            <a:r>
              <a:rPr lang="en-US" sz="3100" dirty="0" smtClean="0"/>
              <a:t>For other topics, RAN1 shall strive for </a:t>
            </a:r>
            <a:r>
              <a:rPr lang="en-US" sz="3100" dirty="0"/>
              <a:t>keeping the design of the fractional  PRB simple and to minimize the standardization impact, e.g</a:t>
            </a:r>
            <a:r>
              <a:rPr lang="en-US" sz="3100" dirty="0" smtClean="0"/>
              <a:t>.:</a:t>
            </a:r>
          </a:p>
          <a:p>
            <a:pPr lvl="2"/>
            <a:r>
              <a:rPr lang="en-US" sz="2600" dirty="0"/>
              <a:t>Transport block size handling in the same </a:t>
            </a:r>
            <a:r>
              <a:rPr lang="en-US" sz="2600" dirty="0" smtClean="0"/>
              <a:t>manner as it </a:t>
            </a:r>
            <a:r>
              <a:rPr lang="en-US" sz="2600" dirty="0"/>
              <a:t>would be done for the flexible </a:t>
            </a:r>
            <a:r>
              <a:rPr lang="en-US" sz="2600" dirty="0" smtClean="0"/>
              <a:t>slot/</a:t>
            </a:r>
            <a:r>
              <a:rPr lang="en-US" sz="2600" dirty="0" err="1" smtClean="0"/>
              <a:t>subslot</a:t>
            </a:r>
            <a:r>
              <a:rPr lang="en-US" sz="2600" dirty="0" smtClean="0"/>
              <a:t> length</a:t>
            </a:r>
          </a:p>
          <a:p>
            <a:pPr lvl="2"/>
            <a:r>
              <a:rPr lang="sv-SE" sz="2600" dirty="0" smtClean="0"/>
              <a:t>Transmit power control handling in the same manner as it would be done for flexible scheduling in the number of PRBs</a:t>
            </a:r>
            <a:endParaRPr lang="en-US" sz="2600" dirty="0" smtClean="0"/>
          </a:p>
          <a:p>
            <a:pPr lvl="2"/>
            <a:endParaRPr lang="sv-SE" dirty="0" smtClean="0"/>
          </a:p>
          <a:p>
            <a:pPr lvl="1"/>
            <a:endParaRPr lang="en-US" sz="20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14325" y="274638"/>
            <a:ext cx="8686800" cy="1143000"/>
          </a:xfrm>
        </p:spPr>
        <p:txBody>
          <a:bodyPr/>
          <a:lstStyle/>
          <a:p>
            <a:r>
              <a:rPr lang="sv-SE" dirty="0" smtClean="0"/>
              <a:t>References</a:t>
            </a:r>
          </a:p>
        </p:txBody>
      </p:sp>
      <p:sp>
        <p:nvSpPr>
          <p:cNvPr id="5" name="Content Placeholder 4"/>
          <p:cNvSpPr>
            <a:spLocks noGrp="1"/>
          </p:cNvSpPr>
          <p:nvPr>
            <p:ph idx="1"/>
          </p:nvPr>
        </p:nvSpPr>
        <p:spPr>
          <a:xfrm>
            <a:off x="214282" y="1600200"/>
            <a:ext cx="8229600" cy="4525963"/>
          </a:xfrm>
        </p:spPr>
        <p:txBody>
          <a:bodyPr/>
          <a:lstStyle/>
          <a:p>
            <a:pPr lvl="1">
              <a:buNone/>
            </a:pPr>
            <a:r>
              <a:rPr lang="en-US" sz="2000" dirty="0" smtClean="0"/>
              <a:t>[1] R1-1611285 About INI and fractional PRB, ZTE, Reno, Nov 2016</a:t>
            </a:r>
          </a:p>
          <a:p>
            <a:pPr lvl="1">
              <a:buNone/>
            </a:pPr>
            <a:r>
              <a:rPr lang="en-US" sz="2000" dirty="0" smtClean="0"/>
              <a:t>[2] R1-1612445 Guard band Considering Inter-Numerology Interference, Samsung, Reno, Nov 2016</a:t>
            </a:r>
          </a:p>
          <a:p>
            <a:pPr lvl="1">
              <a:buNone/>
            </a:pPr>
            <a:r>
              <a:rPr lang="en-US" sz="2000" dirty="0" smtClean="0"/>
              <a:t>[3] R1-1612446 Guard band Considering Channel Bandwidth for Mixed Numerologies, Samsung, Reno, Nov 2016</a:t>
            </a:r>
          </a:p>
          <a:p>
            <a:pPr lvl="1">
              <a:buNone/>
            </a:pPr>
            <a:r>
              <a:rPr lang="en-US" sz="2000" dirty="0" smtClean="0"/>
              <a:t>[4] R1-1611893 </a:t>
            </a:r>
            <a:r>
              <a:rPr lang="en-GB" sz="2000" dirty="0" smtClean="0"/>
              <a:t>Discussion and evaluation results on fractional PRB usage, Panasonic, Reno, Nov 2016</a:t>
            </a:r>
          </a:p>
          <a:p>
            <a:pPr lvl="1">
              <a:buNone/>
            </a:pPr>
            <a:r>
              <a:rPr lang="en-GB" sz="2000" dirty="0" smtClean="0"/>
              <a:t>[5] R1-1612216 </a:t>
            </a:r>
            <a:r>
              <a:rPr lang="en-US" sz="2000" dirty="0" smtClean="0"/>
              <a:t>Remaining issues on NR frame structure, ETRI, Reno, Nov 2016</a:t>
            </a:r>
          </a:p>
          <a:p>
            <a:pPr lvl="1">
              <a:buNone/>
            </a:pPr>
            <a:r>
              <a:rPr lang="en-US" sz="2000" dirty="0" smtClean="0"/>
              <a:t>[6] R1-1612714 Frequency-domain aspects of frame structure, NTT </a:t>
            </a:r>
            <a:r>
              <a:rPr lang="en-US" sz="2000" dirty="0" err="1" smtClean="0"/>
              <a:t>Docomo</a:t>
            </a:r>
            <a:r>
              <a:rPr lang="en-US" sz="2000" dirty="0" smtClean="0"/>
              <a:t>, Reno, Nov 2016</a:t>
            </a:r>
          </a:p>
          <a:p>
            <a:pPr lvl="1">
              <a:buNone/>
            </a:pPr>
            <a:endParaRPr lang="sv-SE"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2078</TotalTime>
  <Words>766</Words>
  <Application>Microsoft Office PowerPoint</Application>
  <PresentationFormat>On-screen Show (4:3)</PresentationFormat>
  <Paragraphs>69</Paragraphs>
  <Slides>9</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Office Theme</vt:lpstr>
      <vt:lpstr>Worksheet</vt:lpstr>
      <vt:lpstr>Slide 1</vt:lpstr>
      <vt:lpstr>Slide 2</vt:lpstr>
      <vt:lpstr>Slide 3</vt:lpstr>
      <vt:lpstr>Background</vt:lpstr>
      <vt:lpstr>Background - Mitigate intra-band INI</vt:lpstr>
      <vt:lpstr>Background - Impact on LTE performance</vt:lpstr>
      <vt:lpstr>Background – Band edge utilization</vt:lpstr>
      <vt:lpstr>Proposals</vt:lpstr>
      <vt:lpstr>References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Thorsten</dc:creator>
  <cp:lastModifiedBy>Thorsten</cp:lastModifiedBy>
  <cp:revision>43</cp:revision>
  <dcterms:created xsi:type="dcterms:W3CDTF">2016-11-09T07:14:21Z</dcterms:created>
  <dcterms:modified xsi:type="dcterms:W3CDTF">2016-11-16T04:42:15Z</dcterms:modified>
</cp:coreProperties>
</file>