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lam, Nazmul" initials="IN" lastIdx="3" clrIdx="0">
    <p:extLst/>
  </p:cmAuthor>
  <p:cmAuthor id="2" name="Ly, Hung" initials="LH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205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5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6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823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27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927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6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09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08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FB2B-E82E-42F3-872D-59DD2E1BD99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5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365" y="1122363"/>
            <a:ext cx="10692244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Updated Link Level Evaluation Assumptions for Initial Access in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NTT </a:t>
            </a:r>
            <a:r>
              <a:rPr lang="en-US" dirty="0" err="1" smtClean="0"/>
              <a:t>Docomo</a:t>
            </a:r>
            <a:r>
              <a:rPr lang="en-US" dirty="0" smtClean="0"/>
              <a:t>, Samsung, Intel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199" y="381000"/>
            <a:ext cx="11481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3GPP </a:t>
            </a:r>
            <a:r>
              <a:rPr lang="en-GB" sz="2400" dirty="0" smtClean="0"/>
              <a:t>TSG-RAN1 </a:t>
            </a:r>
            <a:r>
              <a:rPr lang="en-GB" sz="2400" dirty="0"/>
              <a:t>Meeting </a:t>
            </a:r>
            <a:r>
              <a:rPr lang="en-GB" sz="2400" dirty="0" smtClean="0"/>
              <a:t>#86b		</a:t>
            </a:r>
            <a:r>
              <a:rPr lang="en-GB" sz="2400" i="1" dirty="0"/>
              <a:t>	</a:t>
            </a:r>
            <a:r>
              <a:rPr lang="en-GB" sz="2400" i="1" dirty="0" smtClean="0"/>
              <a:t>			         </a:t>
            </a:r>
            <a:r>
              <a:rPr lang="en-GB" sz="2400" i="1" dirty="0" smtClean="0"/>
              <a:t>R1-1610987</a:t>
            </a:r>
            <a:endParaRPr lang="en-US" sz="2400" i="1" dirty="0"/>
          </a:p>
          <a:p>
            <a:r>
              <a:rPr lang="en-US" sz="2400" dirty="0" smtClean="0"/>
              <a:t>Lisbon, Portugal, 10th – 14th October 2016</a:t>
            </a:r>
          </a:p>
          <a:p>
            <a:r>
              <a:rPr lang="en-US" sz="2400" dirty="0" smtClean="0"/>
              <a:t>Agenda Item: 8.1.5.1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586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770" y="0"/>
            <a:ext cx="10515600" cy="944130"/>
          </a:xfrm>
        </p:spPr>
        <p:txBody>
          <a:bodyPr/>
          <a:lstStyle/>
          <a:p>
            <a:pPr algn="ctr"/>
            <a:r>
              <a:rPr lang="en-US" dirty="0" smtClean="0"/>
              <a:t>Revised Link-Level Evaluation Assumptions - I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559542"/>
              </p:ext>
            </p:extLst>
          </p:nvPr>
        </p:nvGraphicFramePr>
        <p:xfrm>
          <a:off x="1012074" y="861002"/>
          <a:ext cx="10330297" cy="548857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94873"/>
                <a:gridCol w="3767712"/>
                <a:gridCol w="3767712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(other CDL models are not precluded)</a:t>
                      </a: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scaling values of 100 ns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(mandatory)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300 ns</a:t>
                      </a:r>
                      <a:r>
                        <a:rPr lang="en-GB" altLang="ja-JP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 </a:t>
                      </a:r>
                      <a:r>
                        <a:rPr lang="en-GB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and 1000 ns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4 GHz, 30 ns for 30/70 GHz</a:t>
                      </a:r>
                      <a:endParaRPr lang="en-US" altLang="ja-JP" sz="14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all combination of ASA and ASD scaling values 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above 6 GHz cases</a:t>
                      </a: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ZSA = 5 degree, ZSD = 1 degree </a:t>
                      </a:r>
                    </a:p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The CDL table is translated so that the strongest cluster’s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4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occur at a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random angle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for both the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antenna panels of 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TRP and UE in the local coordinate. The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value of the random angle is selected to be uniformly distributed from 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+30 to -30 degree. The random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value is chosen independently for both </a:t>
                      </a:r>
                      <a:r>
                        <a:rPr lang="en-US" sz="1400" b="1" baseline="0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4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endParaRPr lang="en-US" altLang="ja-JP" sz="1400" b="1" baseline="0" dirty="0" smtClean="0"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altLang="ja-JP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-6dB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speed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km/h and 120 km/h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(mandatory)</a:t>
                      </a:r>
                      <a:endParaRPr lang="en-US" sz="1400" b="1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30km/h and 500km/h (optional)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km/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hr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</a:t>
                      </a:r>
                      <a:r>
                        <a:rPr lang="en-GB" sz="1400" dirty="0" smtClean="0">
                          <a:effectLst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u="sng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Optional: </a:t>
                      </a:r>
                      <a:r>
                        <a:rPr lang="en-GB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M,N,P,Mg,Ng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(4,8,2,2,2). (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(0.5, 0.5)</a:t>
                      </a:r>
                      <a:r>
                        <a:rPr lang="en-GB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(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g,V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g,H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(2.0, 4.0)</a:t>
                      </a:r>
                      <a:r>
                        <a:rPr lang="en-GB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</a:t>
                      </a:r>
                      <a:r>
                        <a:rPr lang="en-GB" sz="1400" dirty="0" smtClean="0">
                          <a:effectLst/>
                        </a:rPr>
                        <a:t>UE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 N, P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2, 4, 2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 directional antenna element</a:t>
                      </a:r>
                      <a:r>
                        <a:rPr lang="en-GB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(HPBW=90</a:t>
                      </a:r>
                      <a:r>
                        <a:rPr lang="en-GB" sz="1400" u="non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directivity 5dB).</a:t>
                      </a:r>
                      <a:r>
                        <a:rPr lang="en-US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21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4130"/>
          </a:xfrm>
        </p:spPr>
        <p:txBody>
          <a:bodyPr/>
          <a:lstStyle/>
          <a:p>
            <a:pPr algn="ctr"/>
            <a:r>
              <a:rPr lang="en-US" dirty="0" smtClean="0"/>
              <a:t>Revised Link-Level Evaluation Assumptions - II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249306"/>
              </p:ext>
            </p:extLst>
          </p:nvPr>
        </p:nvGraphicFramePr>
        <p:xfrm>
          <a:off x="1191491" y="1309256"/>
          <a:ext cx="8229599" cy="38532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(each company to choose one)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953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Phase Rotation Model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34988" marR="0" lvl="1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ja-JP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Follow the PN</a:t>
                      </a:r>
                      <a:r>
                        <a:rPr lang="en-US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model of [1]</a:t>
                      </a:r>
                      <a:endParaRPr lang="en-US" altLang="ja-JP" sz="1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mandatory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0dB, 2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-3dB;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SIR is defined as the ratio of power between a reference cell and interfered cell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 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: optional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2920" y="6217920"/>
            <a:ext cx="860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[1] R1-165005, “On the Evaluation of PN Model</a:t>
            </a:r>
            <a:r>
              <a:rPr 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”, </a:t>
            </a:r>
            <a:r>
              <a:rPr lang="en-GB" dirty="0"/>
              <a:t>3GPP TSG-RAN WG1 Meeting #85</a:t>
            </a:r>
            <a:r>
              <a:rPr 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6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517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Performance Metric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2365991"/>
              </p:ext>
            </p:extLst>
          </p:nvPr>
        </p:nvGraphicFramePr>
        <p:xfrm>
          <a:off x="3034463" y="1505080"/>
          <a:ext cx="6571932" cy="2052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1205"/>
                <a:gridCol w="3740727"/>
              </a:tblGrid>
              <a:tr h="5162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Metrics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Comments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Joint PSS and SSS detection latency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and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sz="1400" b="0" baseline="30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5041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Residual carrier frequency offset to the detected TRP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and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sz="1400" b="0" baseline="30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Residual timing offset to the detected TRP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GB" sz="1400" b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sz="1400" b="0" baseline="3000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38200" y="3718679"/>
            <a:ext cx="1115187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A predefined maximum timing error (e.g. 50% of CP length) may be set to determine whether the </a:t>
            </a:r>
            <a:r>
              <a:rPr lang="en-US" dirty="0" smtClean="0">
                <a:solidFill>
                  <a:srgbClr val="0070C0"/>
                </a:solidFill>
              </a:rPr>
              <a:t>PSS </a:t>
            </a:r>
            <a:r>
              <a:rPr lang="en-US" dirty="0" smtClean="0">
                <a:solidFill>
                  <a:srgbClr val="0070C0"/>
                </a:solidFill>
              </a:rPr>
              <a:t>timing of the detected cell is correct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Joint </a:t>
            </a:r>
            <a:r>
              <a:rPr lang="en-US" dirty="0" smtClean="0"/>
              <a:t>PSS and SSS detection false alarm rate should be fixed to </a:t>
            </a:r>
            <a:r>
              <a:rPr lang="en-US" dirty="0" smtClean="0"/>
              <a:t>no more than </a:t>
            </a:r>
            <a:r>
              <a:rPr lang="en-US" dirty="0" smtClean="0"/>
              <a:t>1</a:t>
            </a:r>
            <a:r>
              <a:rPr lang="en-US" dirty="0" smtClean="0"/>
              <a:t>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Other metrics (e.g., PAPR) are not precluded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Companies </a:t>
            </a:r>
            <a:r>
              <a:rPr lang="en-US" dirty="0"/>
              <a:t>are encouraged to provide PSS only performance results (e.g. timing error after PSS</a:t>
            </a:r>
            <a:r>
              <a:rPr lang="en-US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Companies are encouraged to provide joint PSS and SSS misdetection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PBCH processing is not precluded from this study and companies are encouraged to provide related performance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Search duty cycle is 100% (i.e. receiver is always ON)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</a:t>
            </a:r>
            <a:r>
              <a:rPr lang="en-US" dirty="0"/>
              <a:t>: C</a:t>
            </a:r>
            <a:r>
              <a:rPr lang="en-US" dirty="0" smtClean="0"/>
              <a:t>ompanies </a:t>
            </a:r>
            <a:r>
              <a:rPr lang="en-US" dirty="0"/>
              <a:t>should comment on the complexity of their synchronization </a:t>
            </a:r>
            <a:r>
              <a:rPr lang="en-US" dirty="0" smtClean="0"/>
              <a:t>algorithm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 Companies should open detailed synchronization signal designs including synchronization signal bandwidth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1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</TotalTime>
  <Words>710</Words>
  <Application>Microsoft Office PowerPoint</Application>
  <PresentationFormat>Widescreen</PresentationFormat>
  <Paragraphs>76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SimSun</vt:lpstr>
      <vt:lpstr>Arial</vt:lpstr>
      <vt:lpstr>Calibri</vt:lpstr>
      <vt:lpstr>Calibri Light</vt:lpstr>
      <vt:lpstr>Courier New</vt:lpstr>
      <vt:lpstr>Times New Roman</vt:lpstr>
      <vt:lpstr>Office Theme</vt:lpstr>
      <vt:lpstr>WF on Updated Link Level Evaluation Assumptions for Initial Access in NR</vt:lpstr>
      <vt:lpstr>Revised Link-Level Evaluation Assumptions - I</vt:lpstr>
      <vt:lpstr>Revised Link-Level Evaluation Assumptions - II</vt:lpstr>
      <vt:lpstr>Performance Metric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Updated Evaluation Assumptions for Initial Access in NR</dc:title>
  <dc:creator>Islam, Nazmul</dc:creator>
  <cp:lastModifiedBy>Islam, Nazmul</cp:lastModifiedBy>
  <cp:revision>47</cp:revision>
  <dcterms:created xsi:type="dcterms:W3CDTF">2016-10-11T14:57:17Z</dcterms:created>
  <dcterms:modified xsi:type="dcterms:W3CDTF">2016-10-13T15:02:40Z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818033987</vt:i4>
  </property>
  <property fmtid="{D5CDD505-2E9C-101B-9397-08002B2CF9AE}" pid="3" name="_NewReviewCycle">
    <vt:lpwstr/>
  </property>
  <property fmtid="{D5CDD505-2E9C-101B-9397-08002B2CF9AE}" pid="4" name="_EmailSubject">
    <vt:lpwstr>WF on Updated evaluation assumption for initial access</vt:lpwstr>
  </property>
  <property fmtid="{D5CDD505-2E9C-101B-9397-08002B2CF9AE}" pid="5" name="_AuthorEmail">
    <vt:lpwstr>hdly@qti.qualcomm.com</vt:lpwstr>
  </property>
  <property fmtid="{D5CDD505-2E9C-101B-9397-08002B2CF9AE}" pid="6" name="_AuthorEmailDisplayName">
    <vt:lpwstr>Ly, Hung</vt:lpwstr>
  </property>
  <property fmtid="{D5CDD505-2E9C-101B-9397-08002B2CF9AE}" pid="7" name="_PreviousAdHocReviewCycleID">
    <vt:i4>-510051536</vt:i4>
  </property>
</Properties>
</file>