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5"/>
  </p:notesMasterIdLst>
  <p:handoutMasterIdLst>
    <p:handoutMasterId r:id="rId16"/>
  </p:handoutMasterIdLst>
  <p:sldIdLst>
    <p:sldId id="264" r:id="rId12"/>
    <p:sldId id="258" r:id="rId13"/>
    <p:sldId id="263"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3" d="100"/>
          <a:sy n="73" d="100"/>
        </p:scale>
        <p:origin x="-1626" y="-10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2016/10/12</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10/12/2016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0A1FDF-32F7-4048-8B00-1753A9D0C71C}" type="slidenum">
              <a:rPr lang="en-US" smtClean="0"/>
              <a:pPr/>
              <a:t>‹#›</a:t>
            </a:fld>
            <a:endParaRPr lang="en-US"/>
          </a:p>
        </p:txBody>
      </p:sp>
    </p:spTree>
    <p:extLst>
      <p:ext uri="{BB962C8B-B14F-4D97-AF65-F5344CB8AC3E}">
        <p14:creationId xmlns=""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10/12/2016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dynamic resource sharing between </a:t>
            </a:r>
            <a:r>
              <a:rPr lang="en-US" altLang="zh-CN" dirty="0" err="1" smtClean="0"/>
              <a:t>eMBB</a:t>
            </a:r>
            <a:r>
              <a:rPr lang="en-US" altLang="zh-CN" dirty="0" smtClean="0"/>
              <a:t> and URLLC in DL </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pPr eaLnBrk="0" hangingPunct="0"/>
            <a:r>
              <a:rPr lang="en-GB" altLang="ko-KR" b="1" dirty="0">
                <a:cs typeface="Times New Roman" pitchFamily="18" charset="0"/>
              </a:rPr>
              <a:t>3GPP TSG RAN WG1 #</a:t>
            </a:r>
            <a:r>
              <a:rPr lang="en-GB" altLang="ko-KR" b="1" dirty="0" smtClean="0">
                <a:cs typeface="Times New Roman" pitchFamily="18" charset="0"/>
              </a:rPr>
              <a:t>86bis</a:t>
            </a:r>
            <a:r>
              <a:rPr lang="en-GB" altLang="ko-KR" b="1" dirty="0">
                <a:cs typeface="Times New Roman" pitchFamily="18" charset="0"/>
              </a:rPr>
              <a:t>	             			</a:t>
            </a:r>
            <a:r>
              <a:rPr lang="en-GB" altLang="ko-KR" b="1" dirty="0" smtClean="0">
                <a:cs typeface="Times New Roman" pitchFamily="18" charset="0"/>
              </a:rPr>
              <a:t>                                            </a:t>
            </a:r>
            <a:r>
              <a:rPr lang="en-US" altLang="zh-CN" b="1" dirty="0" smtClean="0">
                <a:ea typeface="Malgun Gothic" pitchFamily="34" charset="-127"/>
                <a:cs typeface="Times New Roman" pitchFamily="18" charset="0"/>
              </a:rPr>
              <a:t>R1-1610712</a:t>
            </a:r>
            <a:endParaRPr lang="en-US" altLang="ko-KR" b="1" dirty="0">
              <a:solidFill>
                <a:srgbClr val="FF0000"/>
              </a:solidFill>
              <a:cs typeface="Times New Roman" pitchFamily="18" charset="0"/>
            </a:endParaRPr>
          </a:p>
          <a:p>
            <a:pPr eaLnBrk="0" hangingPunct="0"/>
            <a:r>
              <a:rPr lang="en-US" altLang="zh-CN" b="1" dirty="0" smtClean="0"/>
              <a:t>Lisbon, Portugal ,Oct 10-14, 2016</a:t>
            </a:r>
            <a:endParaRPr lang="en-GB" altLang="ko-KR" b="1" dirty="0">
              <a:cs typeface="Times New Roman" pitchFamily="18" charset="0"/>
            </a:endParaRPr>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8.1.2.2</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p:txBody>
          <a:bodyPr>
            <a:normAutofit fontScale="62500" lnSpcReduction="20000"/>
          </a:bodyPr>
          <a:lstStyle/>
          <a:p>
            <a:r>
              <a:rPr lang="en-GB" sz="2400" b="1" u="sng" dirty="0" smtClean="0"/>
              <a:t>Agreements from RAN1#86</a:t>
            </a:r>
            <a:endParaRPr lang="en-US" sz="3600" dirty="0"/>
          </a:p>
          <a:p>
            <a:pPr lvl="1"/>
            <a:r>
              <a:rPr lang="en-GB" dirty="0"/>
              <a:t>At least the following potential options should be considered</a:t>
            </a:r>
            <a:endParaRPr lang="en-US" sz="3300" dirty="0"/>
          </a:p>
          <a:p>
            <a:pPr lvl="2"/>
            <a:r>
              <a:rPr lang="en-GB" dirty="0"/>
              <a:t>At least for shorter transmission UL, semi-static resource sharing between URLLC and </a:t>
            </a:r>
            <a:r>
              <a:rPr lang="en-GB" dirty="0" err="1"/>
              <a:t>eMBB</a:t>
            </a:r>
            <a:endParaRPr lang="en-US" sz="2500" dirty="0"/>
          </a:p>
          <a:p>
            <a:pPr lvl="3"/>
            <a:r>
              <a:rPr lang="en-GB" sz="1450" dirty="0"/>
              <a:t>FDM and/or TDM manner</a:t>
            </a:r>
            <a:endParaRPr lang="en-US" sz="2250" dirty="0"/>
          </a:p>
          <a:p>
            <a:pPr lvl="4"/>
            <a:r>
              <a:rPr lang="en-GB" sz="1400" dirty="0"/>
              <a:t>UL grant-free transmission for URLLC</a:t>
            </a:r>
            <a:endParaRPr lang="en-US" sz="2000" dirty="0"/>
          </a:p>
          <a:p>
            <a:pPr lvl="4"/>
            <a:r>
              <a:rPr lang="en-GB" sz="1400" dirty="0"/>
              <a:t>Other schemes are not precluded</a:t>
            </a:r>
            <a:endParaRPr lang="en-US" sz="2000" dirty="0"/>
          </a:p>
          <a:p>
            <a:pPr lvl="2"/>
            <a:r>
              <a:rPr lang="en-GB" dirty="0"/>
              <a:t>Dynamic resource sharing between URLLC and </a:t>
            </a:r>
            <a:r>
              <a:rPr lang="en-GB" dirty="0" err="1"/>
              <a:t>eMBB</a:t>
            </a:r>
            <a:endParaRPr lang="en-US" sz="2500" dirty="0"/>
          </a:p>
          <a:p>
            <a:pPr lvl="3"/>
            <a:r>
              <a:rPr lang="en-GB" sz="1450" dirty="0"/>
              <a:t>For DL, mechanisms to schedule a transmission where the resources of it can overlap with resources of ongoing/scheduled longer transmission at least from network perspective</a:t>
            </a:r>
            <a:endParaRPr lang="en-US" sz="2250" dirty="0"/>
          </a:p>
          <a:p>
            <a:pPr lvl="4"/>
            <a:r>
              <a:rPr lang="en-GB" sz="1400" dirty="0"/>
              <a:t>FFS: A similar or same mechanism applicability to UL</a:t>
            </a:r>
            <a:endParaRPr lang="en-US" sz="2000" dirty="0"/>
          </a:p>
          <a:p>
            <a:pPr lvl="4"/>
            <a:r>
              <a:rPr lang="en-GB" sz="1400" dirty="0" err="1"/>
              <a:t>Preemption</a:t>
            </a:r>
            <a:r>
              <a:rPr lang="en-GB" sz="1400" dirty="0"/>
              <a:t> or superposition</a:t>
            </a:r>
            <a:endParaRPr lang="en-US" sz="2000" dirty="0"/>
          </a:p>
          <a:p>
            <a:pPr lvl="4"/>
            <a:r>
              <a:rPr lang="en-GB" sz="1400" dirty="0"/>
              <a:t>Other schemes are not precluded </a:t>
            </a:r>
            <a:endParaRPr lang="en-US" sz="2000" dirty="0"/>
          </a:p>
          <a:p>
            <a:pPr lvl="3"/>
            <a:r>
              <a:rPr lang="en-GB" sz="1450" dirty="0"/>
              <a:t>Scheduling based approaches (e.g., by adapting transmission duration or by using different </a:t>
            </a:r>
            <a:r>
              <a:rPr lang="en-GB" sz="1450" dirty="0" err="1"/>
              <a:t>subbands</a:t>
            </a:r>
            <a:r>
              <a:rPr lang="en-GB" sz="1450" dirty="0"/>
              <a:t>) to allow multiplexing of different durations of transmission</a:t>
            </a:r>
            <a:endParaRPr lang="en-US" sz="2250" dirty="0"/>
          </a:p>
          <a:p>
            <a:pPr lvl="3"/>
            <a:r>
              <a:rPr lang="en-GB" sz="1450" dirty="0"/>
              <a:t>UL grant-free transmission for URLLC</a:t>
            </a:r>
            <a:endParaRPr lang="en-US" sz="2250" dirty="0"/>
          </a:p>
          <a:p>
            <a:pPr lvl="3"/>
            <a:r>
              <a:rPr lang="en-GB" sz="1450" dirty="0"/>
              <a:t>Other schemes are not precluded</a:t>
            </a:r>
            <a:endParaRPr lang="en-US" sz="2250" dirty="0"/>
          </a:p>
          <a:p>
            <a:pPr lvl="1"/>
            <a:r>
              <a:rPr lang="en-GB" dirty="0"/>
              <a:t>Other mechanisms are not </a:t>
            </a:r>
            <a:r>
              <a:rPr lang="en-GB" dirty="0" smtClean="0"/>
              <a:t>precluded</a:t>
            </a:r>
          </a:p>
          <a:p>
            <a:r>
              <a:rPr lang="en-GB" dirty="0" smtClean="0"/>
              <a:t>The scheduling unit for URLLC should be sufficiently small in order to meet the stringent latency requirement, i.e. 0.5ms one way user plane latency</a:t>
            </a:r>
          </a:p>
          <a:p>
            <a:r>
              <a:rPr lang="en-GB" dirty="0" smtClean="0"/>
              <a:t>If the scheduling unit for </a:t>
            </a:r>
            <a:r>
              <a:rPr lang="en-GB" dirty="0" err="1" smtClean="0"/>
              <a:t>eMBB</a:t>
            </a:r>
            <a:r>
              <a:rPr lang="en-GB" dirty="0" smtClean="0"/>
              <a:t> is same as URLLC, the spectrum efficiency will be decreased due to excessive control signalling overhead </a:t>
            </a:r>
            <a:endParaRPr lang="en-GB" dirty="0" smtClean="0"/>
          </a:p>
          <a:p>
            <a:r>
              <a:rPr lang="en-US" sz="3200" b="1" u="sng" dirty="0" smtClean="0"/>
              <a:t>Agreements from RAN1#86bis:</a:t>
            </a:r>
          </a:p>
          <a:p>
            <a:pPr>
              <a:buNone/>
            </a:pPr>
            <a:r>
              <a:rPr lang="en-US" dirty="0" smtClean="0"/>
              <a:t/>
            </a:r>
            <a:br>
              <a:rPr lang="en-US" dirty="0" smtClean="0"/>
            </a:br>
            <a:r>
              <a:rPr lang="en-US" sz="2000" dirty="0" smtClean="0"/>
              <a:t>• Slot aggregation is supported</a:t>
            </a:r>
          </a:p>
          <a:p>
            <a:pPr>
              <a:buNone/>
            </a:pPr>
            <a:r>
              <a:rPr lang="en-US" sz="2000" dirty="0" smtClean="0"/>
              <a:t>      • Data transmission can be scheduled to span one or multiple slots</a:t>
            </a:r>
            <a:endParaRPr lang="en-US" dirty="0" smtClean="0"/>
          </a:p>
          <a:p>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a:xfrm>
            <a:off x="611560" y="1556792"/>
            <a:ext cx="7886700" cy="4351338"/>
          </a:xfrm>
        </p:spPr>
        <p:txBody>
          <a:bodyPr>
            <a:normAutofit/>
          </a:bodyPr>
          <a:lstStyle/>
          <a:p>
            <a:r>
              <a:rPr lang="en-US" dirty="0" smtClean="0"/>
              <a:t>At least for the case where slot or aggregated slots are used as scheduling unit, dynamic resource sharing between URLLC and </a:t>
            </a:r>
            <a:r>
              <a:rPr lang="en-US" dirty="0" err="1" smtClean="0"/>
              <a:t>eMBB</a:t>
            </a:r>
            <a:r>
              <a:rPr lang="en-US" dirty="0" smtClean="0"/>
              <a:t> for DL should be supported to </a:t>
            </a:r>
            <a:r>
              <a:rPr lang="en-GB" dirty="0" smtClean="0"/>
              <a:t>allow multiplexing of same and different durations of transmission, at least for the case where URLLC data and </a:t>
            </a:r>
            <a:r>
              <a:rPr lang="en-GB" dirty="0" err="1" smtClean="0"/>
              <a:t>eMBB</a:t>
            </a:r>
            <a:r>
              <a:rPr lang="en-GB" dirty="0" smtClean="0"/>
              <a:t> data are transmitted in orthogonal resources</a:t>
            </a:r>
          </a:p>
          <a:p>
            <a:pPr lvl="1"/>
            <a:r>
              <a:rPr lang="en-GB" dirty="0" smtClean="0"/>
              <a:t>In case of scheduling same transmission durations for </a:t>
            </a:r>
            <a:r>
              <a:rPr lang="en-GB" dirty="0" err="1" smtClean="0"/>
              <a:t>eMBB</a:t>
            </a:r>
            <a:r>
              <a:rPr lang="en-GB" dirty="0" smtClean="0"/>
              <a:t> and URLLC, e.g. using slot as scheduling unit</a:t>
            </a:r>
          </a:p>
          <a:p>
            <a:pPr lvl="2"/>
            <a:r>
              <a:rPr lang="en-US" dirty="0" err="1" smtClean="0"/>
              <a:t>eMBB</a:t>
            </a:r>
            <a:r>
              <a:rPr lang="en-US" dirty="0" smtClean="0"/>
              <a:t>  data can be transmitted to the remaining resources (e.g. all or some PRBs in a slot) where no URLLC data is scheduled</a:t>
            </a:r>
            <a:endParaRPr lang="en-GB" dirty="0" smtClean="0"/>
          </a:p>
          <a:p>
            <a:pPr lvl="1"/>
            <a:r>
              <a:rPr lang="en-GB" dirty="0" smtClean="0"/>
              <a:t>In case of scheduling different transmission durations for </a:t>
            </a:r>
            <a:r>
              <a:rPr lang="en-GB" dirty="0" err="1" smtClean="0"/>
              <a:t>eMBB</a:t>
            </a:r>
            <a:r>
              <a:rPr lang="en-GB" dirty="0" smtClean="0"/>
              <a:t> and URLLC, e.g. using aggregated slots as </a:t>
            </a:r>
            <a:r>
              <a:rPr lang="en-GB" dirty="0" err="1" smtClean="0"/>
              <a:t>eMBB</a:t>
            </a:r>
            <a:r>
              <a:rPr lang="en-GB" dirty="0" smtClean="0"/>
              <a:t> scheduling unit and using slot as URLLC scheduling unit</a:t>
            </a:r>
            <a:endParaRPr lang="en-US" dirty="0" smtClean="0"/>
          </a:p>
          <a:p>
            <a:pPr lvl="2"/>
            <a:r>
              <a:rPr lang="en-US" dirty="0" err="1" smtClean="0"/>
              <a:t>eMBB</a:t>
            </a:r>
            <a:r>
              <a:rPr lang="en-US" dirty="0" smtClean="0"/>
              <a:t>  data can be transmitted to the remaining resources (e.g. all or some PRBs in one or more slots) where no URLLC data is scheduled</a:t>
            </a:r>
            <a:endParaRPr lang="en-GB" dirty="0" smtClean="0"/>
          </a:p>
          <a:p>
            <a:pPr lvl="2"/>
            <a:r>
              <a:rPr lang="en-GB" dirty="0" smtClean="0"/>
              <a:t>Study mechanisms to ensure UE knows where its </a:t>
            </a:r>
            <a:r>
              <a:rPr lang="en-GB" dirty="0" err="1" smtClean="0"/>
              <a:t>eMBB</a:t>
            </a:r>
            <a:r>
              <a:rPr lang="en-GB" dirty="0" smtClean="0"/>
              <a:t> data is received</a:t>
            </a:r>
          </a:p>
          <a:p>
            <a:pPr lvl="1"/>
            <a:r>
              <a:rPr lang="en-GB" dirty="0" smtClean="0"/>
              <a:t>Other solutions are not precluded</a:t>
            </a:r>
          </a:p>
          <a:p>
            <a:pPr lvl="2"/>
            <a:endParaRPr lang="en-GB" dirty="0" smtClean="0"/>
          </a:p>
          <a:p>
            <a:pPr lvl="2">
              <a:buNone/>
            </a:pPr>
            <a:endParaRPr lang="en-US" dirty="0" smtClean="0"/>
          </a:p>
          <a:p>
            <a:endParaRPr lang="en-US" dirty="0"/>
          </a:p>
        </p:txBody>
      </p:sp>
    </p:spTree>
    <p:extLst>
      <p:ext uri="{BB962C8B-B14F-4D97-AF65-F5344CB8AC3E}">
        <p14:creationId xmlns=""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715</TotalTime>
  <Words>384</Words>
  <Application>Microsoft Office PowerPoint</Application>
  <PresentationFormat>On-screen Show (4:3)</PresentationFormat>
  <Paragraphs>36</Paragraphs>
  <Slides>3</Slides>
  <Notes>1</Notes>
  <HiddenSlides>0</HiddenSlides>
  <MMClips>0</MMClips>
  <ScaleCrop>false</ScaleCrop>
  <HeadingPairs>
    <vt:vector size="4" baseType="variant">
      <vt:variant>
        <vt:lpstr>Theme</vt:lpstr>
      </vt:variant>
      <vt:variant>
        <vt:i4>11</vt:i4>
      </vt:variant>
      <vt:variant>
        <vt:lpstr>Slide Titles</vt:lpstr>
      </vt:variant>
      <vt:variant>
        <vt:i4>3</vt:i4>
      </vt:variant>
    </vt:vector>
  </HeadingPairs>
  <TitlesOfParts>
    <vt:vector size="14"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dynamic resource sharing between eMBB and URLLC in DL </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cp:lastModifiedBy>
  <cp:revision>40</cp:revision>
  <dcterms:created xsi:type="dcterms:W3CDTF">2011-12-01T07:18:24Z</dcterms:created>
  <dcterms:modified xsi:type="dcterms:W3CDTF">2016-10-12T10:39:31Z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(2)nUX12RECbPaxtbGYQnCTYX+JeAHgAOsPl2+sOPn4sMyReaTrYSHmC4lKCZWI2niDqbacl8IY
2f2rSaaw/hpp+RtnmqtLTgiK4BJuFlUddn7iqLm+J+X2XUV7b2r3+ZrU0Uv5qumMlvS7BEj9
izFxBlsBDRg9Fx+Hmun0an+95nhuvdBgZFp+wTPSwtmHmxz9maJugt0WVaHVi49hty7EMYME
UA/cUO+puyMCw203Ol</vt:lpwstr>
  </property>
  <property fmtid="{D5CDD505-2E9C-101B-9397-08002B2CF9AE}" pid="7" name="_2015_ms_pID_7253431">
    <vt:lpwstr>GbJfv2KXOfyv+XrYY3xIC9Z8utWV81LMmJEvWEFBxhNQ4e92On0qAj
NRzBZGTnMa33uQotrq/3gr1kd0Vaak/lN48wHH2sxaR3lOr4cS4MRfRmIO5mU7u+1MaLGuvu
LLUIe4ZAqz3lc+N3UIbYZynRHvJJD2MSyfydP8FK1ajpw8PTTXj0f9vDJTjEnUlEiC4H0FRF
gUVdYsEgkOwLWiNz</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1476262054</vt:lpwstr>
  </property>
</Properties>
</file>