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9"/>
  </p:notesMasterIdLst>
  <p:sldIdLst>
    <p:sldId id="256" r:id="rId2"/>
    <p:sldId id="268" r:id="rId3"/>
    <p:sldId id="280" r:id="rId4"/>
    <p:sldId id="269" r:id="rId5"/>
    <p:sldId id="276" r:id="rId6"/>
    <p:sldId id="278" r:id="rId7"/>
    <p:sldId id="28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85" autoAdjust="0"/>
    <p:restoredTop sz="94660"/>
  </p:normalViewPr>
  <p:slideViewPr>
    <p:cSldViewPr>
      <p:cViewPr varScale="1">
        <p:scale>
          <a:sx n="49" d="100"/>
          <a:sy n="49" d="100"/>
        </p:scale>
        <p:origin x="1349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6" Type="http://schemas.openxmlformats.org/officeDocument/2006/relationships/image" Target="../media/image6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8B54F3-4DD2-4982-BB81-918B1539BE78}" type="datetimeFigureOut">
              <a:rPr lang="zh-CN" altLang="en-US" smtClean="0"/>
              <a:t>2016/10/11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9B91AB-6C58-4C98-AA77-E6552050030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29B91AB-6C58-4C98-AA77-E6552050030A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95576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9B91AB-6C58-4C98-AA77-E655205003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06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.wmf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.wmf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3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8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UL DMRS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Nokia, </a:t>
            </a:r>
            <a:r>
              <a:rPr lang="en-GB"/>
              <a:t>Alcatel-Lucent Shanghai, NEC 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0"/>
            <a:ext cx="578961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#86bis</a:t>
            </a:r>
            <a:endParaRPr kumimoji="1" lang="zh-CN" altLang="zh-CN" sz="2000" dirty="0"/>
          </a:p>
          <a:p>
            <a:r>
              <a:rPr lang="en-US" sz="2000" dirty="0"/>
              <a:t>Lisbon, Portugal, 10-14October,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7.2.2.3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412299" y="303039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R1-1610591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IFDMA RFP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525963"/>
          </a:xfrm>
        </p:spPr>
        <p:txBody>
          <a:bodyPr>
            <a:noAutofit/>
          </a:bodyPr>
          <a:lstStyle/>
          <a:p>
            <a:pPr algn="just"/>
            <a:r>
              <a:rPr lang="en-US" sz="2800" dirty="0"/>
              <a:t>IFDMA DMRS with RPF=2 only will be supported in Rel-14</a:t>
            </a:r>
          </a:p>
          <a:p>
            <a:pPr algn="just"/>
            <a:r>
              <a:rPr lang="en-US" sz="2800" dirty="0"/>
              <a:t>Lengths of 6, 18 and 30 DMRS based sequences should be supported for RPF=2 </a:t>
            </a:r>
          </a:p>
          <a:p>
            <a:pPr lvl="1" algn="just"/>
            <a:r>
              <a:rPr lang="en-US" sz="2200" dirty="0"/>
              <a:t>Length-30 base sequences design refer to Table 6 in  R1-1609850</a:t>
            </a:r>
          </a:p>
          <a:p>
            <a:pPr lvl="1" algn="just"/>
            <a:r>
              <a:rPr lang="en-US" sz="2200" dirty="0"/>
              <a:t>Length-18 base sequences design refer Table in R1-1608928</a:t>
            </a:r>
          </a:p>
          <a:p>
            <a:pPr lvl="1" algn="just"/>
            <a:r>
              <a:rPr lang="en-US" sz="2200" dirty="0"/>
              <a:t>Length-6 base sequence design refer to Table 4 in R1-1609850</a:t>
            </a:r>
          </a:p>
          <a:p>
            <a:pPr algn="just"/>
            <a:r>
              <a:rPr lang="en-GB" sz="2800" dirty="0"/>
              <a:t>Additional 3dB power boosting can be used for IFDMA DMRS with RPF=2</a:t>
            </a:r>
          </a:p>
        </p:txBody>
      </p:sp>
    </p:spTree>
    <p:extLst>
      <p:ext uri="{BB962C8B-B14F-4D97-AF65-F5344CB8AC3E}">
        <p14:creationId xmlns:p14="http://schemas.microsoft.com/office/powerpoint/2010/main" val="2062622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Cyclic Shift of UL IFDMA DMRS Generation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5029200"/>
          </a:xfrm>
        </p:spPr>
        <p:txBody>
          <a:bodyPr>
            <a:noAutofit/>
          </a:bodyPr>
          <a:lstStyle/>
          <a:p>
            <a:pPr algn="just"/>
            <a:r>
              <a:rPr lang="en-US" sz="2800" dirty="0"/>
              <a:t>If IFDMA is activated according to control signaling, </a:t>
            </a:r>
          </a:p>
          <a:p>
            <a:pPr lvl="1" algn="just"/>
            <a:r>
              <a:rPr lang="en-US" sz="2400" dirty="0"/>
              <a:t>reference signal sequence            on even subcarriers is</a:t>
            </a:r>
          </a:p>
          <a:p>
            <a:pPr marL="0" indent="0" algn="just">
              <a:buNone/>
            </a:pPr>
            <a:r>
              <a:rPr lang="en-US" sz="2800" dirty="0"/>
              <a:t> </a:t>
            </a:r>
          </a:p>
          <a:p>
            <a:pPr lvl="1" algn="just"/>
            <a:r>
              <a:rPr lang="en-US" sz="2400" dirty="0"/>
              <a:t>reference signal sequence            on odd subcarriers is</a:t>
            </a:r>
          </a:p>
          <a:p>
            <a:pPr marL="0" indent="0" algn="just">
              <a:buNone/>
            </a:pPr>
            <a:r>
              <a:rPr lang="en-US" sz="2800" dirty="0"/>
              <a:t> </a:t>
            </a:r>
          </a:p>
          <a:p>
            <a:pPr algn="just"/>
            <a:r>
              <a:rPr lang="en-US" sz="2800" dirty="0"/>
              <a:t>where                     is the length of the reference signal sequence where                   and                                                                                       </a:t>
            </a:r>
            <a:r>
              <a:rPr lang="en-US" dirty="0"/>
              <a:t>   </a:t>
            </a:r>
          </a:p>
          <a:p>
            <a:pPr algn="just"/>
            <a:endParaRPr lang="en-GB" dirty="0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4648200" y="2743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4546776" y="2121974"/>
          <a:ext cx="812448" cy="457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6" name="Equation" r:id="rId4" imgW="406224" imgH="228501" progId="Equation.3">
                  <p:embed/>
                </p:oleObj>
              </mc:Choice>
              <mc:Fallback>
                <p:oleObj name="Equation" r:id="rId4" imgW="406224" imgH="228501" progId="Equation.3">
                  <p:embed/>
                  <p:pic>
                    <p:nvPicPr>
                      <p:cNvPr id="19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776" y="2121974"/>
                        <a:ext cx="812448" cy="4570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100387" y="2998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/>
          </p:nvPr>
        </p:nvGraphicFramePr>
        <p:xfrm>
          <a:off x="2286000" y="2549228"/>
          <a:ext cx="3640209" cy="441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7" name="Equation" r:id="rId6" imgW="2108200" imgH="254000" progId="Equation.3">
                  <p:embed/>
                </p:oleObj>
              </mc:Choice>
              <mc:Fallback>
                <p:oleObj name="Equation" r:id="rId6" imgW="2108200" imgH="254000" progId="Equation.3">
                  <p:embed/>
                  <p:pic>
                    <p:nvPicPr>
                      <p:cNvPr id="21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2549228"/>
                        <a:ext cx="3640209" cy="4413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/>
          </p:nvPr>
        </p:nvGraphicFramePr>
        <p:xfrm>
          <a:off x="4546776" y="3041052"/>
          <a:ext cx="812448" cy="4570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8" name="Equation" r:id="rId8" imgW="406224" imgH="228501" progId="Equation.3">
                  <p:embed/>
                </p:oleObj>
              </mc:Choice>
              <mc:Fallback>
                <p:oleObj name="Equation" r:id="rId8" imgW="406224" imgH="228501" progId="Equation.3">
                  <p:embed/>
                  <p:pic>
                    <p:nvPicPr>
                      <p:cNvPr id="22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6776" y="3041052"/>
                        <a:ext cx="812448" cy="4570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2892128" y="366704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/>
          </p:nvPr>
        </p:nvGraphicFramePr>
        <p:xfrm>
          <a:off x="2095186" y="3359456"/>
          <a:ext cx="4021836" cy="6187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99" name="Equation" r:id="rId9" imgW="2311400" imgH="355600" progId="Equation.3">
                  <p:embed/>
                </p:oleObj>
              </mc:Choice>
              <mc:Fallback>
                <p:oleObj name="Equation" r:id="rId9" imgW="2311400" imgH="355600" progId="Equation.3">
                  <p:embed/>
                  <p:pic>
                    <p:nvPicPr>
                      <p:cNvPr id="24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186" y="3359456"/>
                        <a:ext cx="4021836" cy="6187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964347" y="461397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1905000" y="4115629"/>
          <a:ext cx="15240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0" name="Equation" r:id="rId11" imgW="1015920" imgH="241200" progId="Equation.3">
                  <p:embed/>
                </p:oleObj>
              </mc:Choice>
              <mc:Fallback>
                <p:oleObj name="Equation" r:id="rId11" imgW="1015920" imgH="241200" progId="Equation.3">
                  <p:embed/>
                  <p:pic>
                    <p:nvPicPr>
                      <p:cNvPr id="26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115629"/>
                        <a:ext cx="15240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4953000" y="60198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2143108" y="5143512"/>
          <a:ext cx="37909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1" name="Equation" r:id="rId13" imgW="2527300" imgH="254000" progId="Equation.3">
                  <p:embed/>
                </p:oleObj>
              </mc:Choice>
              <mc:Fallback>
                <p:oleObj name="Equation" r:id="rId13" imgW="2527300" imgH="254000" progId="Equation.3">
                  <p:embed/>
                  <p:pic>
                    <p:nvPicPr>
                      <p:cNvPr id="28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5143512"/>
                        <a:ext cx="3790950" cy="38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32"/>
          <p:cNvSpPr>
            <a:spLocks noChangeArrowheads="1"/>
          </p:cNvSpPr>
          <p:nvPr/>
        </p:nvSpPr>
        <p:spPr bwMode="auto">
          <a:xfrm>
            <a:off x="7162800" y="493053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3392910" y="4610396"/>
          <a:ext cx="1275797" cy="323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02" name="Equation" r:id="rId15" imgW="850531" imgH="215806" progId="Equation.3">
                  <p:embed/>
                </p:oleObj>
              </mc:Choice>
              <mc:Fallback>
                <p:oleObj name="Equation" r:id="rId15" imgW="850531" imgH="215806" progId="Equation.3">
                  <p:embed/>
                  <p:pic>
                    <p:nvPicPr>
                      <p:cNvPr id="3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92910" y="4610396"/>
                        <a:ext cx="1275797" cy="32370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4855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Comb Hopping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/>
            <a:r>
              <a:rPr lang="en-US" dirty="0"/>
              <a:t>Comb hopping should be supported including inter-slot hopping and inter-subframe hopping.</a:t>
            </a:r>
          </a:p>
          <a:p>
            <a:pPr marL="857250" lvl="1" indent="-457200"/>
            <a:r>
              <a:rPr lang="en-US" altLang="zh-CN" dirty="0"/>
              <a:t>Inter-slot comb hopping is dynamically indicated by UL DCI. FFS on signaling design.</a:t>
            </a:r>
          </a:p>
          <a:p>
            <a:pPr marL="857250" lvl="1" indent="-457200"/>
            <a:r>
              <a:rPr lang="en-US" altLang="zh-CN" dirty="0"/>
              <a:t>Inter-subframe comb hopping can be semi-statically configured by RRC signaling</a:t>
            </a:r>
          </a:p>
          <a:p>
            <a:pPr marL="857250" lvl="1" indent="-457200"/>
            <a:r>
              <a:rPr lang="en-US" altLang="zh-CN"/>
              <a:t>Support of both inter-slot and inter-subframe comb hopping is not precluded</a:t>
            </a:r>
            <a:endParaRPr lang="en-US"/>
          </a:p>
          <a:p>
            <a:pPr marL="457200" lvl="1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31445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CS/OCC/IFDMA Mapping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GB" dirty="0"/>
              <a:t>Down-select one solution from following candidates for joint CS/OCC/IFDMA indication. </a:t>
            </a:r>
          </a:p>
          <a:p>
            <a:pPr algn="just"/>
            <a:endParaRPr lang="en-GB" dirty="0"/>
          </a:p>
          <a:p>
            <a:pPr algn="just"/>
            <a:r>
              <a:rPr lang="en-GB" dirty="0"/>
              <a:t>Note: if </a:t>
            </a:r>
            <a:r>
              <a:rPr lang="en-US" dirty="0"/>
              <a:t>intra-subframe Comb hopping </a:t>
            </a:r>
            <a:r>
              <a:rPr lang="en-GB" dirty="0"/>
              <a:t>is supported, comb id or IFDMA configuration in following table refers to comb id in slot #0 for two slots of a subframe. FFS comb id in the slot #1.  </a:t>
            </a:r>
          </a:p>
        </p:txBody>
      </p:sp>
    </p:spTree>
    <p:extLst>
      <p:ext uri="{BB962C8B-B14F-4D97-AF65-F5344CB8AC3E}">
        <p14:creationId xmlns:p14="http://schemas.microsoft.com/office/powerpoint/2010/main" val="10774303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CSF Candidate #1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7888" y="1340768"/>
            <a:ext cx="8229600" cy="4525963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/>
              <a:t>Additional one DCI bit is to switch new and legacy table </a:t>
            </a:r>
            <a:endParaRPr lang="zh-CN" altLang="zh-CN" sz="2400" dirty="0"/>
          </a:p>
          <a:p>
            <a:pPr marL="0" indent="0" algn="just">
              <a:buNone/>
            </a:pPr>
            <a:endParaRPr lang="en-GB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97214" y="1988840"/>
          <a:ext cx="8251253" cy="3872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3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3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75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92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034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5945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034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63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5144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6016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Cyclic Shift Field in uplink-related DCI format [3]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  <a:latin typeface="+mn-lt"/>
                        </a:rPr>
                        <a:t>　</a:t>
                      </a:r>
                      <a:r>
                        <a:rPr lang="en-GB" sz="1600" kern="100" dirty="0">
                          <a:effectLst/>
                          <a:latin typeface="+mn-lt"/>
                        </a:rPr>
                        <a:t> 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OCC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IFDMA configuration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000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001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6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011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even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9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0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odd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733947" y="2342902"/>
          <a:ext cx="460375" cy="25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7" name="公式" r:id="rId4" imgW="457200" imgH="253800" progId="Equation.3">
                  <p:embed/>
                </p:oleObj>
              </mc:Choice>
              <mc:Fallback>
                <p:oleObj name="公式" r:id="rId4" imgW="457200" imgH="253800" progId="Equation.3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947" y="2342902"/>
                        <a:ext cx="460375" cy="2508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5655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CSF Candidate #2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716421"/>
              </p:ext>
            </p:extLst>
          </p:nvPr>
        </p:nvGraphicFramePr>
        <p:xfrm>
          <a:off x="457200" y="2204864"/>
          <a:ext cx="8208908" cy="29473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30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2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2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2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2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8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4202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18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9183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78282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+mn-lt"/>
                        </a:rPr>
                        <a:t>Cyclic Shift Field in </a:t>
                      </a:r>
                      <a:endParaRPr lang="zh-CN" sz="1600" kern="100" dirty="0">
                        <a:effectLst/>
                        <a:latin typeface="+mn-lt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uplink-related DCI format [3]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IFDMA configuration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000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+mn-lt"/>
                          <a:ea typeface="宋体"/>
                          <a:cs typeface="Times New Roman"/>
                        </a:rPr>
                        <a:t>No IFDMA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001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  <a:ea typeface="宋体"/>
                          <a:cs typeface="Times New Roman"/>
                        </a:rPr>
                        <a:t>No IFDMA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51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010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  <a:ea typeface="宋体"/>
                          <a:cs typeface="Times New Roman"/>
                        </a:rPr>
                        <a:t>No IFDMA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011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  <a:ea typeface="宋体"/>
                          <a:cs typeface="Times New Roman"/>
                        </a:rPr>
                        <a:t>Odd subcarriers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100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+mn-lt"/>
                          <a:ea typeface="宋体"/>
                          <a:cs typeface="Times New Roman"/>
                        </a:rPr>
                        <a:t>Even subcarriers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101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8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2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5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[1 -1]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/>
                          <a:cs typeface="Times New Roman"/>
                        </a:rPr>
                        <a:t>Even subcarriers</a:t>
                      </a:r>
                      <a:r>
                        <a:rPr lang="en-US" altLang="zh-CN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/>
                          <a:cs typeface="Times New Roman"/>
                        </a:rPr>
                        <a:t> </a:t>
                      </a:r>
                      <a:endParaRPr lang="zh-CN" altLang="zh-CN" sz="16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110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4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7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宋体"/>
                          <a:cs typeface="Times New Roman"/>
                        </a:rPr>
                        <a:t>Odd subcarriers</a:t>
                      </a:r>
                      <a:endParaRPr lang="zh-CN" altLang="zh-CN" sz="16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kern="100">
                          <a:effectLst/>
                          <a:latin typeface="+mn-lt"/>
                        </a:rPr>
                        <a:t>111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9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3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0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6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  <a:latin typeface="+mn-lt"/>
                        </a:rPr>
                        <a:t>[1 -1]</a:t>
                      </a:r>
                      <a:endParaRPr lang="zh-CN" sz="1600" kern="10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kern="100" dirty="0">
                          <a:effectLst/>
                          <a:latin typeface="+mn-lt"/>
                          <a:ea typeface="宋体"/>
                          <a:cs typeface="Times New Roman"/>
                        </a:rPr>
                        <a:t>No IFDMA</a:t>
                      </a:r>
                      <a:endParaRPr lang="zh-CN" sz="1600" kern="100" dirty="0"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25305" y="1672623"/>
            <a:ext cx="80032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altLang="zh-CN" sz="2400" dirty="0"/>
              <a:t>Reusing existing 3 bits CSF table 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0559296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</TotalTime>
  <Words>699</Words>
  <Application>Microsoft Office PowerPoint</Application>
  <PresentationFormat>On-screen Show (4:3)</PresentationFormat>
  <Paragraphs>205</Paragraphs>
  <Slides>7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Gulim</vt:lpstr>
      <vt:lpstr>ＭＳ Ｐゴシック</vt:lpstr>
      <vt:lpstr>宋体</vt:lpstr>
      <vt:lpstr>Arial</vt:lpstr>
      <vt:lpstr>Calibri</vt:lpstr>
      <vt:lpstr>Times New Roman</vt:lpstr>
      <vt:lpstr>Office Theme</vt:lpstr>
      <vt:lpstr>Equation</vt:lpstr>
      <vt:lpstr>公式</vt:lpstr>
      <vt:lpstr>WF on UL DMRS</vt:lpstr>
      <vt:lpstr>IFDMA RFP </vt:lpstr>
      <vt:lpstr>Cyclic Shift of UL IFDMA DMRS Generation</vt:lpstr>
      <vt:lpstr>Comb Hopping</vt:lpstr>
      <vt:lpstr>CS/OCC/IFDMA Mapping Table</vt:lpstr>
      <vt:lpstr>CSF Candidate #1</vt:lpstr>
      <vt:lpstr>CSF Candidate #2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Zhang, Min HS. (Nokia - GB)</cp:lastModifiedBy>
  <cp:revision>107</cp:revision>
  <dcterms:created xsi:type="dcterms:W3CDTF">2016-05-23T04:09:27Z</dcterms:created>
  <dcterms:modified xsi:type="dcterms:W3CDTF">2016-10-11T09:28:12Z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1632775271</vt:i4>
  </property>
  <property fmtid="{D5CDD505-2E9C-101B-9397-08002B2CF9AE}" pid="3" name="_NewReviewCycle">
    <vt:lpwstr/>
  </property>
  <property fmtid="{D5CDD505-2E9C-101B-9397-08002B2CF9AE}" pid="4" name="_EmailSubject">
    <vt:lpwstr>RAN1 86bis WF for UL DMRS </vt:lpwstr>
  </property>
  <property fmtid="{D5CDD505-2E9C-101B-9397-08002B2CF9AE}" pid="5" name="_AuthorEmail">
    <vt:lpwstr>min.hs.zhang@nokia.com</vt:lpwstr>
  </property>
  <property fmtid="{D5CDD505-2E9C-101B-9397-08002B2CF9AE}" pid="6" name="_AuthorEmailDisplayName">
    <vt:lpwstr>Zhang, Min HS. (Nokia - GB)</vt:lpwstr>
  </property>
</Properties>
</file>