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2" r:id="rId3"/>
    <p:sldId id="983" r:id="rId4"/>
    <p:sldId id="984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87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053739" y="2252358"/>
            <a:ext cx="10084524" cy="1826265"/>
          </a:xfrm>
        </p:spPr>
        <p:txBody>
          <a:bodyPr/>
          <a:lstStyle/>
          <a:p>
            <a:r>
              <a:rPr lang="en-US" altLang="ko-K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Towards Rel-19 Completion in RAN1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452412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  <a:endParaRPr lang="en-GB" altLang="en-US" dirty="0"/>
          </a:p>
        </p:txBody>
      </p:sp>
      <p:sp>
        <p:nvSpPr>
          <p:cNvPr id="4" name="부제목 2">
            <a:extLst>
              <a:ext uri="{FF2B5EF4-FFF2-40B4-BE49-F238E27FC236}">
                <a16:creationId xmlns:a16="http://schemas.microsoft.com/office/drawing/2014/main" id="{848D4B56-47CC-8C16-9771-B49180787E07}"/>
              </a:ext>
            </a:extLst>
          </p:cNvPr>
          <p:cNvSpPr txBox="1">
            <a:spLocks/>
          </p:cNvSpPr>
          <p:nvPr/>
        </p:nvSpPr>
        <p:spPr bwMode="auto">
          <a:xfrm>
            <a:off x="335281" y="354198"/>
            <a:ext cx="2303417" cy="56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kern="0" dirty="0"/>
              <a:t>R1-2408102</a:t>
            </a:r>
            <a:endParaRPr lang="en-GB" altLang="en-US" sz="2000" kern="0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8A87961-1049-4FEB-913F-54D546AE5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ko-KR" sz="2000" dirty="0"/>
              <a:t>Some upcoming RAN/RAN1 milestones in the next 12 months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Rel-19 schedule for RAN1</a:t>
            </a:r>
          </a:p>
          <a:p>
            <a:pPr lvl="1"/>
            <a:r>
              <a:rPr lang="en-US" altLang="ko-KR" dirty="0"/>
              <a:t>The first set of RAN1 Rel-19 CRs are to be submitted to RAN#108 (June, 2025)</a:t>
            </a:r>
          </a:p>
          <a:p>
            <a:pPr lvl="1"/>
            <a:r>
              <a:rPr lang="en-US" altLang="ko-KR" dirty="0"/>
              <a:t>The last RAN1 meeting for Rel-19 completion is RAN1#121 (May, 2025)</a:t>
            </a:r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09657A0E-6093-4B36-8DDA-96D0716F4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RAN TSG and WG Schedules</a:t>
            </a:r>
            <a:endParaRPr lang="ko-KR" altLang="en-US" dirty="0"/>
          </a:p>
        </p:txBody>
      </p:sp>
      <p:graphicFrame>
        <p:nvGraphicFramePr>
          <p:cNvPr id="25" name="표 4">
            <a:extLst>
              <a:ext uri="{FF2B5EF4-FFF2-40B4-BE49-F238E27FC236}">
                <a16:creationId xmlns:a16="http://schemas.microsoft.com/office/drawing/2014/main" id="{DFFFAFE2-739B-4837-82D9-E06877260C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207907"/>
              </p:ext>
            </p:extLst>
          </p:nvPr>
        </p:nvGraphicFramePr>
        <p:xfrm>
          <a:off x="600889" y="2260734"/>
          <a:ext cx="11011944" cy="314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7662">
                  <a:extLst>
                    <a:ext uri="{9D8B030D-6E8A-4147-A177-3AD203B41FA5}">
                      <a16:colId xmlns:a16="http://schemas.microsoft.com/office/drawing/2014/main" val="579277862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51858115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96166813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62665817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632232653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807700989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224149090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315246214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494568678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28480032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9483513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89426354"/>
                    </a:ext>
                  </a:extLst>
                </a:gridCol>
              </a:tblGrid>
              <a:tr h="3143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October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January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February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March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April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June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July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August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September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6374"/>
                  </a:ext>
                </a:extLst>
              </a:tr>
            </a:tbl>
          </a:graphicData>
        </a:graphic>
      </p:graphicFrame>
      <p:sp>
        <p:nvSpPr>
          <p:cNvPr id="26" name="왼쪽 대괄호 25">
            <a:extLst>
              <a:ext uri="{FF2B5EF4-FFF2-40B4-BE49-F238E27FC236}">
                <a16:creationId xmlns:a16="http://schemas.microsoft.com/office/drawing/2014/main" id="{F54D2838-97DA-4E59-A983-76CB118CEFB8}"/>
              </a:ext>
            </a:extLst>
          </p:cNvPr>
          <p:cNvSpPr/>
          <p:nvPr/>
        </p:nvSpPr>
        <p:spPr bwMode="auto">
          <a:xfrm rot="5400000">
            <a:off x="1949393" y="819013"/>
            <a:ext cx="78377" cy="2664000"/>
          </a:xfrm>
          <a:prstGeom prst="leftBracket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</a:pPr>
            <a:endParaRPr kumimoji="0" lang="ko-KR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7" name="왼쪽 대괄호 26">
            <a:extLst>
              <a:ext uri="{FF2B5EF4-FFF2-40B4-BE49-F238E27FC236}">
                <a16:creationId xmlns:a16="http://schemas.microsoft.com/office/drawing/2014/main" id="{5056241C-EF52-4E9A-94A2-3DCB15BB8E28}"/>
              </a:ext>
            </a:extLst>
          </p:cNvPr>
          <p:cNvSpPr/>
          <p:nvPr/>
        </p:nvSpPr>
        <p:spPr bwMode="auto">
          <a:xfrm rot="5400000">
            <a:off x="7439808" y="-1934986"/>
            <a:ext cx="78377" cy="8172000"/>
          </a:xfrm>
          <a:prstGeom prst="leftBracket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</a:pPr>
            <a:endParaRPr kumimoji="0" lang="ko-KR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DD4818-4366-454F-ACF7-27428916A3B2}"/>
              </a:ext>
            </a:extLst>
          </p:cNvPr>
          <p:cNvSpPr txBox="1"/>
          <p:nvPr/>
        </p:nvSpPr>
        <p:spPr>
          <a:xfrm>
            <a:off x="1640392" y="1834823"/>
            <a:ext cx="696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2024</a:t>
            </a:r>
            <a:endParaRPr lang="ko-KR" altLang="en-US" sz="12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000D09-64C9-4F25-A8A3-154C9B6D05DF}"/>
              </a:ext>
            </a:extLst>
          </p:cNvPr>
          <p:cNvSpPr txBox="1"/>
          <p:nvPr/>
        </p:nvSpPr>
        <p:spPr>
          <a:xfrm>
            <a:off x="7026854" y="1828131"/>
            <a:ext cx="904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2025</a:t>
            </a:r>
            <a:endParaRPr lang="ko-KR" altLang="en-US" sz="1200" b="1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049227B6-DF3E-4D4D-8EAE-5570CEFF8771}"/>
              </a:ext>
            </a:extLst>
          </p:cNvPr>
          <p:cNvSpPr/>
          <p:nvPr/>
        </p:nvSpPr>
        <p:spPr bwMode="auto">
          <a:xfrm>
            <a:off x="2464127" y="2601230"/>
            <a:ext cx="864000" cy="1038952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RAN#106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(Dec 9-12)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71D00DE1-1910-4C7E-8D96-C93756E58DA5}"/>
              </a:ext>
            </a:extLst>
          </p:cNvPr>
          <p:cNvSpPr/>
          <p:nvPr/>
        </p:nvSpPr>
        <p:spPr bwMode="auto">
          <a:xfrm>
            <a:off x="5220304" y="2601230"/>
            <a:ext cx="864000" cy="1038952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6G WS 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(Mar 11-12)</a:t>
            </a:r>
          </a:p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RAN#107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(Mar 13-15)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3FF4B7FF-5E1D-4BCA-8A5A-03383B4013A2}"/>
              </a:ext>
            </a:extLst>
          </p:cNvPr>
          <p:cNvSpPr/>
          <p:nvPr/>
        </p:nvSpPr>
        <p:spPr bwMode="auto">
          <a:xfrm>
            <a:off x="7973923" y="2601228"/>
            <a:ext cx="864000" cy="1038952"/>
          </a:xfrm>
          <a:prstGeom prst="rect">
            <a:avLst/>
          </a:prstGeom>
          <a:solidFill>
            <a:srgbClr val="00B0F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RAN#108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(Jun 9-13)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BC6E736F-B09C-4747-8821-7AAA8EA6850F}"/>
              </a:ext>
            </a:extLst>
          </p:cNvPr>
          <p:cNvSpPr/>
          <p:nvPr/>
        </p:nvSpPr>
        <p:spPr bwMode="auto">
          <a:xfrm>
            <a:off x="10730251" y="2601229"/>
            <a:ext cx="864000" cy="1038952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RAN#109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(Sep 15-18)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876CDFC8-6C2C-407B-B05A-01BF530B33E8}"/>
              </a:ext>
            </a:extLst>
          </p:cNvPr>
          <p:cNvSpPr/>
          <p:nvPr/>
        </p:nvSpPr>
        <p:spPr bwMode="auto">
          <a:xfrm>
            <a:off x="624159" y="2601229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RAN1#118b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(Oct 14-18)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190F5C14-2C90-4E98-97AD-76EB573D62E9}"/>
              </a:ext>
            </a:extLst>
          </p:cNvPr>
          <p:cNvSpPr/>
          <p:nvPr/>
        </p:nvSpPr>
        <p:spPr bwMode="auto">
          <a:xfrm>
            <a:off x="1549100" y="2601229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RAN1#119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(Nov 18-22)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2B4E64F7-CEC6-4B78-BB81-D2D360AC9C9D}"/>
              </a:ext>
            </a:extLst>
          </p:cNvPr>
          <p:cNvSpPr/>
          <p:nvPr/>
        </p:nvSpPr>
        <p:spPr bwMode="auto">
          <a:xfrm>
            <a:off x="4304074" y="2601228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RAN1#120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(Feb 17-21)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BC7753F6-A4C7-46B4-8D5D-AC48AEAAB138}"/>
              </a:ext>
            </a:extLst>
          </p:cNvPr>
          <p:cNvSpPr/>
          <p:nvPr/>
        </p:nvSpPr>
        <p:spPr bwMode="auto">
          <a:xfrm>
            <a:off x="6142510" y="2601228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RAN1#120b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(Apr 7-11)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982EACA5-B944-4CAD-8B96-1AE2483BB0FA}"/>
              </a:ext>
            </a:extLst>
          </p:cNvPr>
          <p:cNvSpPr/>
          <p:nvPr/>
        </p:nvSpPr>
        <p:spPr bwMode="auto">
          <a:xfrm>
            <a:off x="7060402" y="2601228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RAN1#121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(May 19-23)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1DD9FE2-8334-4A0E-AD13-1C899574D288}"/>
              </a:ext>
            </a:extLst>
          </p:cNvPr>
          <p:cNvSpPr/>
          <p:nvPr/>
        </p:nvSpPr>
        <p:spPr bwMode="auto">
          <a:xfrm>
            <a:off x="9808045" y="2601228"/>
            <a:ext cx="864000" cy="1038952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RAN1#122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(Aug 25-29)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92E61CC-946B-4100-A40D-59644A612607}"/>
              </a:ext>
            </a:extLst>
          </p:cNvPr>
          <p:cNvSpPr txBox="1"/>
          <p:nvPr/>
        </p:nvSpPr>
        <p:spPr>
          <a:xfrm>
            <a:off x="7620430" y="3680535"/>
            <a:ext cx="1592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  <a:latin typeface="Arial Narrow" panose="020B0606020202030204" pitchFamily="34" charset="0"/>
              </a:rPr>
              <a:t>Submission of first set</a:t>
            </a:r>
            <a:br>
              <a:rPr lang="en-US" altLang="ko-KR" sz="1200" b="1" dirty="0">
                <a:solidFill>
                  <a:srgbClr val="FF0000"/>
                </a:solidFill>
                <a:latin typeface="Arial Narrow" panose="020B0606020202030204" pitchFamily="34" charset="0"/>
              </a:rPr>
            </a:br>
            <a:r>
              <a:rPr lang="en-US" altLang="ko-KR" sz="1200" b="1" dirty="0">
                <a:solidFill>
                  <a:srgbClr val="FF0000"/>
                </a:solidFill>
                <a:latin typeface="Arial Narrow" panose="020B0606020202030204" pitchFamily="34" charset="0"/>
              </a:rPr>
              <a:t>of RAN1 Rel-19 CRs</a:t>
            </a:r>
            <a:endParaRPr lang="ko-KR" altLang="en-US" sz="12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79735A6-DA54-41E3-8785-AE8B4C0D3760}"/>
              </a:ext>
            </a:extLst>
          </p:cNvPr>
          <p:cNvSpPr txBox="1"/>
          <p:nvPr/>
        </p:nvSpPr>
        <p:spPr>
          <a:xfrm>
            <a:off x="2275806" y="3686279"/>
            <a:ext cx="1217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Arial Narrow" panose="020B0606020202030204" pitchFamily="34" charset="0"/>
              </a:rPr>
              <a:t>1-day workshop </a:t>
            </a:r>
            <a:br>
              <a:rPr lang="en-US" altLang="ko-KR" sz="1200" dirty="0">
                <a:latin typeface="Arial Narrow" panose="020B0606020202030204" pitchFamily="34" charset="0"/>
              </a:rPr>
            </a:br>
            <a:r>
              <a:rPr lang="en-US" altLang="ko-KR" sz="1200" dirty="0">
                <a:latin typeface="Arial Narrow" panose="020B0606020202030204" pitchFamily="34" charset="0"/>
              </a:rPr>
              <a:t>for Rel-20 5G-Adv</a:t>
            </a:r>
            <a:endParaRPr lang="ko-KR" altLang="en-US" sz="1200" dirty="0">
              <a:latin typeface="Arial Narrow" panose="020B060602020203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18BE773-E906-4679-B27E-988ABB85DE6D}"/>
              </a:ext>
            </a:extLst>
          </p:cNvPr>
          <p:cNvSpPr txBox="1"/>
          <p:nvPr/>
        </p:nvSpPr>
        <p:spPr>
          <a:xfrm>
            <a:off x="7523691" y="4071874"/>
            <a:ext cx="1785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Arial Narrow" panose="020B0606020202030204" pitchFamily="34" charset="0"/>
              </a:rPr>
              <a:t>Approval of Rel-20 WI/SIs</a:t>
            </a:r>
            <a:br>
              <a:rPr lang="en-US" altLang="ko-KR" sz="1200" dirty="0">
                <a:latin typeface="Arial Narrow" panose="020B0606020202030204" pitchFamily="34" charset="0"/>
              </a:rPr>
            </a:br>
            <a:r>
              <a:rPr lang="en-US" altLang="ko-KR" sz="1200" dirty="0">
                <a:latin typeface="Arial Narrow" panose="020B0606020202030204" pitchFamily="34" charset="0"/>
              </a:rPr>
              <a:t>(including 6G SI)</a:t>
            </a:r>
            <a:endParaRPr lang="ko-KR" altLang="en-US" sz="1200" dirty="0">
              <a:latin typeface="Arial Narrow" panose="020B060602020203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D5B894-74F7-4DA8-B93D-B66AEBBDC966}"/>
              </a:ext>
            </a:extLst>
          </p:cNvPr>
          <p:cNvSpPr txBox="1"/>
          <p:nvPr/>
        </p:nvSpPr>
        <p:spPr>
          <a:xfrm>
            <a:off x="9664987" y="3680535"/>
            <a:ext cx="12179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Arial Narrow" panose="020B0606020202030204" pitchFamily="34" charset="0"/>
              </a:rPr>
              <a:t>Rel-20 kickoff</a:t>
            </a:r>
            <a:br>
              <a:rPr lang="en-US" altLang="ko-KR" sz="1200" dirty="0">
                <a:latin typeface="Arial Narrow" panose="020B0606020202030204" pitchFamily="34" charset="0"/>
              </a:rPr>
            </a:br>
            <a:r>
              <a:rPr lang="en-US" altLang="ko-KR" sz="1200" dirty="0">
                <a:latin typeface="Arial Narrow" panose="020B0606020202030204" pitchFamily="34" charset="0"/>
              </a:rPr>
              <a:t>in RAN1</a:t>
            </a:r>
            <a:endParaRPr lang="ko-KR" altLang="en-US" sz="1200" dirty="0">
              <a:latin typeface="Arial Narrow" panose="020B060602020203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7096D6-27D6-4EA2-A194-F96D5F1D6059}"/>
              </a:ext>
            </a:extLst>
          </p:cNvPr>
          <p:cNvSpPr txBox="1"/>
          <p:nvPr/>
        </p:nvSpPr>
        <p:spPr>
          <a:xfrm>
            <a:off x="4817215" y="3680534"/>
            <a:ext cx="16701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1200" dirty="0">
                <a:latin typeface="Arial Narrow" panose="020B0606020202030204" pitchFamily="34" charset="0"/>
              </a:rPr>
              <a:t>2-day 6G workshop</a:t>
            </a:r>
            <a:endParaRPr lang="ko-KR" altLang="en-US" sz="1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719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E524D924-EBC3-417F-9B60-4B11C7195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Rel-19 CRs</a:t>
            </a:r>
          </a:p>
          <a:p>
            <a:pPr lvl="1"/>
            <a:r>
              <a:rPr lang="en-US" altLang="ko-KR" dirty="0"/>
              <a:t>Target: Submission of RAN1 Rel-19 CRs in RAN#108 (June, 2025)</a:t>
            </a:r>
          </a:p>
          <a:p>
            <a:pPr lvl="1"/>
            <a:r>
              <a:rPr lang="en-US" altLang="ko-KR" dirty="0"/>
              <a:t>To be handled using editors’ CRs (at least for the submission to RAN#108)</a:t>
            </a:r>
          </a:p>
          <a:p>
            <a:pPr lvl="1"/>
            <a:r>
              <a:rPr lang="en-US" altLang="ko-KR" dirty="0"/>
              <a:t>First round of CR review (as part of post RAN1#120 email discussions) only for subset of Rel-19 WIs</a:t>
            </a:r>
          </a:p>
          <a:p>
            <a:pPr lvl="2"/>
            <a:r>
              <a:rPr lang="en-US" altLang="ko-KR" dirty="0"/>
              <a:t>MIMO and XR</a:t>
            </a:r>
          </a:p>
          <a:p>
            <a:pPr lvl="2"/>
            <a:r>
              <a:rPr lang="en-US" altLang="ko-KR" dirty="0"/>
              <a:t>TBD: Depending on progress, other WIs to be added to this list after RAN1#119 (Nov)</a:t>
            </a:r>
          </a:p>
          <a:p>
            <a:pPr lvl="1"/>
            <a:r>
              <a:rPr lang="en-US" altLang="ko-KR" dirty="0"/>
              <a:t>Second and final rounds of CR review: For all Rel-19 WIs</a:t>
            </a:r>
          </a:p>
          <a:p>
            <a:endParaRPr lang="en-US" altLang="ko-KR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5E74FFBC-D392-4FC4-ACC4-10C8A2CF5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Key RAN1 Tasks for Rel-19 Completion (1/2)</a:t>
            </a:r>
            <a:endParaRPr lang="ko-KR" altLang="en-US" dirty="0"/>
          </a:p>
        </p:txBody>
      </p:sp>
      <p:graphicFrame>
        <p:nvGraphicFramePr>
          <p:cNvPr id="4" name="표 4">
            <a:extLst>
              <a:ext uri="{FF2B5EF4-FFF2-40B4-BE49-F238E27FC236}">
                <a16:creationId xmlns:a16="http://schemas.microsoft.com/office/drawing/2014/main" id="{49CC950E-C723-4245-B415-298EDF3476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5480156"/>
              </p:ext>
            </p:extLst>
          </p:nvPr>
        </p:nvGraphicFramePr>
        <p:xfrm>
          <a:off x="600889" y="4246300"/>
          <a:ext cx="11011944" cy="3143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7662">
                  <a:extLst>
                    <a:ext uri="{9D8B030D-6E8A-4147-A177-3AD203B41FA5}">
                      <a16:colId xmlns:a16="http://schemas.microsoft.com/office/drawing/2014/main" val="579277862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51858115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96166813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62665817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632232653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807700989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224149090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315246214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494568678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28480032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394835135"/>
                    </a:ext>
                  </a:extLst>
                </a:gridCol>
                <a:gridCol w="917662">
                  <a:extLst>
                    <a:ext uri="{9D8B030D-6E8A-4147-A177-3AD203B41FA5}">
                      <a16:colId xmlns:a16="http://schemas.microsoft.com/office/drawing/2014/main" val="2489426354"/>
                    </a:ext>
                  </a:extLst>
                </a:gridCol>
              </a:tblGrid>
              <a:tr h="31436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October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January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February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March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April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June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July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August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September</a:t>
                      </a:r>
                      <a:endParaRPr lang="ko-KR" altLang="en-US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6374"/>
                  </a:ext>
                </a:extLst>
              </a:tr>
            </a:tbl>
          </a:graphicData>
        </a:graphic>
      </p:graphicFrame>
      <p:sp>
        <p:nvSpPr>
          <p:cNvPr id="5" name="왼쪽 대괄호 4">
            <a:extLst>
              <a:ext uri="{FF2B5EF4-FFF2-40B4-BE49-F238E27FC236}">
                <a16:creationId xmlns:a16="http://schemas.microsoft.com/office/drawing/2014/main" id="{8B2A8DB1-26F7-499C-B7D5-C7EFF8A58A51}"/>
              </a:ext>
            </a:extLst>
          </p:cNvPr>
          <p:cNvSpPr/>
          <p:nvPr/>
        </p:nvSpPr>
        <p:spPr bwMode="auto">
          <a:xfrm rot="5400000">
            <a:off x="1949393" y="2804579"/>
            <a:ext cx="78377" cy="2664000"/>
          </a:xfrm>
          <a:prstGeom prst="leftBracket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</a:pPr>
            <a:endParaRPr kumimoji="0" lang="ko-KR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" name="왼쪽 대괄호 5">
            <a:extLst>
              <a:ext uri="{FF2B5EF4-FFF2-40B4-BE49-F238E27FC236}">
                <a16:creationId xmlns:a16="http://schemas.microsoft.com/office/drawing/2014/main" id="{E6528CFC-6394-4A8F-8C3F-C67EB4D9D2A6}"/>
              </a:ext>
            </a:extLst>
          </p:cNvPr>
          <p:cNvSpPr/>
          <p:nvPr/>
        </p:nvSpPr>
        <p:spPr bwMode="auto">
          <a:xfrm rot="5400000">
            <a:off x="7439808" y="50580"/>
            <a:ext cx="78377" cy="8172000"/>
          </a:xfrm>
          <a:prstGeom prst="leftBracket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</a:pPr>
            <a:endParaRPr kumimoji="0" lang="ko-KR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65BA0B-E7E2-4A62-99B2-7252278DABE7}"/>
              </a:ext>
            </a:extLst>
          </p:cNvPr>
          <p:cNvSpPr txBox="1"/>
          <p:nvPr/>
        </p:nvSpPr>
        <p:spPr>
          <a:xfrm>
            <a:off x="1640392" y="3820389"/>
            <a:ext cx="696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2024</a:t>
            </a:r>
            <a:endParaRPr lang="ko-KR" altLang="en-US" sz="1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3D4BD0-C95B-4714-AA89-FB354F5F81B8}"/>
              </a:ext>
            </a:extLst>
          </p:cNvPr>
          <p:cNvSpPr txBox="1"/>
          <p:nvPr/>
        </p:nvSpPr>
        <p:spPr>
          <a:xfrm>
            <a:off x="7026854" y="3813697"/>
            <a:ext cx="9042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/>
              <a:t>2025</a:t>
            </a:r>
            <a:endParaRPr lang="ko-KR" altLang="en-US" sz="1200" b="1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E98AE33-EC24-4693-A9E3-D789B56C1744}"/>
              </a:ext>
            </a:extLst>
          </p:cNvPr>
          <p:cNvSpPr/>
          <p:nvPr/>
        </p:nvSpPr>
        <p:spPr bwMode="auto">
          <a:xfrm>
            <a:off x="2464127" y="4586796"/>
            <a:ext cx="864000" cy="461665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RAN#106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(Dec 9-12)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60E87B5-86B6-43B0-97FF-61F9E9EED220}"/>
              </a:ext>
            </a:extLst>
          </p:cNvPr>
          <p:cNvSpPr/>
          <p:nvPr/>
        </p:nvSpPr>
        <p:spPr bwMode="auto">
          <a:xfrm>
            <a:off x="5220304" y="4586796"/>
            <a:ext cx="864000" cy="461665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RAN#107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(Mar 13-15)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B43E317-69B5-40B5-9908-03EDAA8E36BF}"/>
              </a:ext>
            </a:extLst>
          </p:cNvPr>
          <p:cNvSpPr/>
          <p:nvPr/>
        </p:nvSpPr>
        <p:spPr bwMode="auto">
          <a:xfrm>
            <a:off x="7973923" y="4586794"/>
            <a:ext cx="864000" cy="461665"/>
          </a:xfrm>
          <a:prstGeom prst="rect">
            <a:avLst/>
          </a:prstGeom>
          <a:solidFill>
            <a:srgbClr val="00B0F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RAN#108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(Jun 9-13)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782CFC0-6C39-4869-8CE6-6982B60C4124}"/>
              </a:ext>
            </a:extLst>
          </p:cNvPr>
          <p:cNvSpPr/>
          <p:nvPr/>
        </p:nvSpPr>
        <p:spPr bwMode="auto">
          <a:xfrm>
            <a:off x="10730251" y="4586795"/>
            <a:ext cx="864000" cy="461665"/>
          </a:xfrm>
          <a:prstGeom prst="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RAN#109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(Sep 15-18)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F05D1ACD-F9DC-4149-884E-C9F3A412A807}"/>
              </a:ext>
            </a:extLst>
          </p:cNvPr>
          <p:cNvSpPr/>
          <p:nvPr/>
        </p:nvSpPr>
        <p:spPr bwMode="auto">
          <a:xfrm>
            <a:off x="624159" y="4586795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RAN1#118b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(Oct 14-18)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65B344B6-424E-4F50-92F7-593D239AF807}"/>
              </a:ext>
            </a:extLst>
          </p:cNvPr>
          <p:cNvSpPr/>
          <p:nvPr/>
        </p:nvSpPr>
        <p:spPr bwMode="auto">
          <a:xfrm>
            <a:off x="1549100" y="4586795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RAN1#119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(Nov 18-22)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C429193-F07A-4F48-AFAA-E1AAEC70B857}"/>
              </a:ext>
            </a:extLst>
          </p:cNvPr>
          <p:cNvSpPr/>
          <p:nvPr/>
        </p:nvSpPr>
        <p:spPr bwMode="auto">
          <a:xfrm>
            <a:off x="4304074" y="4586794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RAN1#120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(Feb 17-21)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4789624-BCA6-4E46-BA3B-3C1E207F8586}"/>
              </a:ext>
            </a:extLst>
          </p:cNvPr>
          <p:cNvSpPr/>
          <p:nvPr/>
        </p:nvSpPr>
        <p:spPr bwMode="auto">
          <a:xfrm>
            <a:off x="6142510" y="4586794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RAN1#120b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(Apr 7-11)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C419725-6ACF-4399-AB40-36858DECE3A1}"/>
              </a:ext>
            </a:extLst>
          </p:cNvPr>
          <p:cNvSpPr/>
          <p:nvPr/>
        </p:nvSpPr>
        <p:spPr bwMode="auto">
          <a:xfrm>
            <a:off x="7060402" y="4586794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RAN1#121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(May 19-23)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C3BC24AB-4B9B-4688-A5C2-7C467CD598A7}"/>
              </a:ext>
            </a:extLst>
          </p:cNvPr>
          <p:cNvSpPr/>
          <p:nvPr/>
        </p:nvSpPr>
        <p:spPr bwMode="auto">
          <a:xfrm>
            <a:off x="9808045" y="4586794"/>
            <a:ext cx="864000" cy="46166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lang="en-US" altLang="ko-KR" sz="1050" b="1" dirty="0">
                <a:solidFill>
                  <a:schemeClr val="bg1"/>
                </a:solidFill>
              </a:rPr>
              <a:t>RAN1#122</a:t>
            </a:r>
            <a:br>
              <a:rPr lang="en-US" altLang="ko-KR" sz="1050" b="1" dirty="0">
                <a:solidFill>
                  <a:schemeClr val="bg1"/>
                </a:solidFill>
              </a:rPr>
            </a:br>
            <a:r>
              <a:rPr lang="en-US" altLang="ko-KR" sz="1050" b="1" dirty="0">
                <a:solidFill>
                  <a:schemeClr val="bg1"/>
                </a:solidFill>
              </a:rPr>
              <a:t>(Aug 25-29)</a:t>
            </a:r>
            <a:endParaRPr kumimoji="0" lang="ko-KR" altLang="en-US" sz="105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539942-C70B-4DA7-8886-F127E193C325}"/>
              </a:ext>
            </a:extLst>
          </p:cNvPr>
          <p:cNvSpPr txBox="1"/>
          <p:nvPr/>
        </p:nvSpPr>
        <p:spPr>
          <a:xfrm>
            <a:off x="6025411" y="5178533"/>
            <a:ext cx="1098198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latin typeface="Arial Narrow" panose="020B0606020202030204" pitchFamily="34" charset="0"/>
              </a:rPr>
              <a:t>Second review </a:t>
            </a:r>
            <a:br>
              <a:rPr lang="en-US" altLang="ko-KR" sz="1200" b="1" dirty="0">
                <a:latin typeface="Arial Narrow" panose="020B0606020202030204" pitchFamily="34" charset="0"/>
              </a:rPr>
            </a:br>
            <a:r>
              <a:rPr lang="en-US" altLang="ko-KR" sz="1200" b="1" dirty="0">
                <a:latin typeface="Arial Narrow" panose="020B0606020202030204" pitchFamily="34" charset="0"/>
              </a:rPr>
              <a:t>of Rel-19 CRs</a:t>
            </a:r>
            <a:endParaRPr lang="ko-KR" altLang="en-US" sz="1200" b="1" dirty="0">
              <a:latin typeface="Arial Narrow" panose="020B0606020202030204" pitchFamily="34" charset="0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39DAC4E0-5918-4F1E-916E-0CD24FDF1E2B}"/>
              </a:ext>
            </a:extLst>
          </p:cNvPr>
          <p:cNvCxnSpPr>
            <a:cxnSpLocks/>
            <a:stCxn id="16" idx="2"/>
            <a:endCxn id="23" idx="0"/>
          </p:cNvCxnSpPr>
          <p:nvPr/>
        </p:nvCxnSpPr>
        <p:spPr bwMode="auto">
          <a:xfrm>
            <a:off x="6574510" y="5048459"/>
            <a:ext cx="0" cy="130074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A7E32CD-8DD7-4F2D-AC58-4635FA6DB192}"/>
              </a:ext>
            </a:extLst>
          </p:cNvPr>
          <p:cNvSpPr txBox="1"/>
          <p:nvPr/>
        </p:nvSpPr>
        <p:spPr>
          <a:xfrm>
            <a:off x="6470467" y="5754973"/>
            <a:ext cx="2055223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latin typeface="Arial Narrow" panose="020B0606020202030204" pitchFamily="34" charset="0"/>
              </a:rPr>
              <a:t>Final review of Rel-19 CRs before submission to RAN#108</a:t>
            </a:r>
            <a:endParaRPr lang="ko-KR" altLang="en-US" sz="1200" b="1" dirty="0">
              <a:latin typeface="Arial Narrow" panose="020B0606020202030204" pitchFamily="34" charset="0"/>
            </a:endParaRPr>
          </a:p>
        </p:txBody>
      </p: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A59720CE-9915-4A16-8CF0-0494F057D441}"/>
              </a:ext>
            </a:extLst>
          </p:cNvPr>
          <p:cNvCxnSpPr>
            <a:cxnSpLocks/>
            <a:stCxn id="31" idx="0"/>
            <a:endCxn id="17" idx="2"/>
          </p:cNvCxnSpPr>
          <p:nvPr/>
        </p:nvCxnSpPr>
        <p:spPr bwMode="auto">
          <a:xfrm flipH="1" flipV="1">
            <a:off x="7492402" y="5048459"/>
            <a:ext cx="5677" cy="706514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5854D25-4285-48D7-815C-A1FF3C0A1A3A}"/>
              </a:ext>
            </a:extLst>
          </p:cNvPr>
          <p:cNvSpPr txBox="1"/>
          <p:nvPr/>
        </p:nvSpPr>
        <p:spPr>
          <a:xfrm>
            <a:off x="4190825" y="5167614"/>
            <a:ext cx="1098198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latin typeface="Arial Narrow" panose="020B0606020202030204" pitchFamily="34" charset="0"/>
              </a:rPr>
              <a:t>First review </a:t>
            </a:r>
            <a:br>
              <a:rPr lang="en-US" altLang="ko-KR" sz="1200" b="1" dirty="0">
                <a:latin typeface="Arial Narrow" panose="020B0606020202030204" pitchFamily="34" charset="0"/>
              </a:rPr>
            </a:br>
            <a:r>
              <a:rPr lang="en-US" altLang="ko-KR" sz="1200" b="1" dirty="0">
                <a:latin typeface="Arial Narrow" panose="020B0606020202030204" pitchFamily="34" charset="0"/>
              </a:rPr>
              <a:t>of Rel-19 CRs</a:t>
            </a:r>
            <a:endParaRPr lang="ko-KR" altLang="en-US" sz="1200" b="1" dirty="0">
              <a:latin typeface="Arial Narrow" panose="020B0606020202030204" pitchFamily="34" charset="0"/>
            </a:endParaRPr>
          </a:p>
        </p:txBody>
      </p:sp>
      <p:cxnSp>
        <p:nvCxnSpPr>
          <p:cNvPr id="35" name="직선 연결선 34">
            <a:extLst>
              <a:ext uri="{FF2B5EF4-FFF2-40B4-BE49-F238E27FC236}">
                <a16:creationId xmlns:a16="http://schemas.microsoft.com/office/drawing/2014/main" id="{E6F451ED-78BC-4897-BA8C-951408DA5217}"/>
              </a:ext>
            </a:extLst>
          </p:cNvPr>
          <p:cNvCxnSpPr>
            <a:cxnSpLocks/>
            <a:stCxn id="15" idx="2"/>
            <a:endCxn id="34" idx="0"/>
          </p:cNvCxnSpPr>
          <p:nvPr/>
        </p:nvCxnSpPr>
        <p:spPr bwMode="auto">
          <a:xfrm>
            <a:off x="4736074" y="5048459"/>
            <a:ext cx="3850" cy="119155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704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865ACA28-DD60-4160-91F0-4C3060C10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Rel-19 higher layer signaling</a:t>
            </a:r>
          </a:p>
          <a:p>
            <a:pPr lvl="1"/>
            <a:r>
              <a:rPr lang="en-US" altLang="ko-KR" dirty="0"/>
              <a:t>Target: Provide initial input to RAN2 (and RAN3 if needed) after RAN1#120 (Feb, 2025)</a:t>
            </a:r>
          </a:p>
          <a:p>
            <a:pPr lvl="1"/>
            <a:r>
              <a:rPr lang="en-US" altLang="ko-KR" dirty="0"/>
              <a:t>RRC parameter list: </a:t>
            </a:r>
            <a:r>
              <a:rPr lang="en-US" altLang="ko-KR" dirty="0" err="1"/>
              <a:t>Sorour</a:t>
            </a:r>
            <a:r>
              <a:rPr lang="en-US" altLang="ko-KR" dirty="0"/>
              <a:t> (Ericsson) will coordinate for all Rel-19 WIs</a:t>
            </a:r>
          </a:p>
          <a:p>
            <a:pPr lvl="1"/>
            <a:r>
              <a:rPr lang="en-US" altLang="ko-KR" dirty="0"/>
              <a:t>Other higher layer signaling (including MAC CE): To be separately handled for each Rel-19 WI</a:t>
            </a:r>
          </a:p>
          <a:p>
            <a:pPr lvl="1"/>
            <a:endParaRPr lang="en-US" altLang="ko-KR" dirty="0"/>
          </a:p>
          <a:p>
            <a:r>
              <a:rPr lang="en-US" altLang="ko-KR" dirty="0"/>
              <a:t>Rel-19 UE features</a:t>
            </a:r>
          </a:p>
          <a:p>
            <a:pPr lvl="1"/>
            <a:r>
              <a:rPr lang="en-US" altLang="ko-KR" dirty="0"/>
              <a:t>Target: Provide initial input to RAN2 after RAN1#120 (Feb, 2025)</a:t>
            </a:r>
          </a:p>
          <a:p>
            <a:pPr lvl="1"/>
            <a:r>
              <a:rPr lang="en-US" altLang="ko-KR" dirty="0"/>
              <a:t>To be coordinated by Ralf </a:t>
            </a:r>
            <a:r>
              <a:rPr lang="en-US" altLang="ko-KR" dirty="0" err="1"/>
              <a:t>Bendlin</a:t>
            </a:r>
            <a:r>
              <a:rPr lang="en-US" altLang="ko-KR" dirty="0"/>
              <a:t> (AT&amp;T) and </a:t>
            </a:r>
            <a:r>
              <a:rPr lang="en-US" altLang="ko-KR" dirty="0" err="1"/>
              <a:t>Naoya</a:t>
            </a:r>
            <a:r>
              <a:rPr lang="en-US" altLang="ko-KR" dirty="0"/>
              <a:t> </a:t>
            </a:r>
            <a:r>
              <a:rPr lang="en-US" altLang="ko-KR" dirty="0" err="1"/>
              <a:t>Shibaike</a:t>
            </a:r>
            <a:r>
              <a:rPr lang="en-US" altLang="ko-KR" dirty="0"/>
              <a:t> (NTT DOCOMO)</a:t>
            </a:r>
          </a:p>
          <a:p>
            <a:pPr lvl="2"/>
            <a:r>
              <a:rPr lang="en-US" altLang="ko-KR" dirty="0"/>
              <a:t>Ralf to coordinate MIMO, NES, AI/ML, mobility, TEI</a:t>
            </a:r>
          </a:p>
          <a:p>
            <a:pPr lvl="2"/>
            <a:r>
              <a:rPr lang="en-US" altLang="ko-KR" dirty="0" err="1"/>
              <a:t>Naoya</a:t>
            </a:r>
            <a:r>
              <a:rPr lang="en-US" altLang="ko-KR" dirty="0"/>
              <a:t> to coordinate Duplex, LP-WUS, NR-NTN/IoT-NTN/</a:t>
            </a:r>
            <a:r>
              <a:rPr lang="en-US" altLang="ko-KR" dirty="0" err="1"/>
              <a:t>TDD_IoT</a:t>
            </a:r>
            <a:r>
              <a:rPr lang="en-US" altLang="ko-KR" dirty="0"/>
              <a:t>-NTN, XR, MC-</a:t>
            </a:r>
            <a:r>
              <a:rPr lang="en-US" altLang="ko-KR" dirty="0" err="1"/>
              <a:t>Enh</a:t>
            </a:r>
            <a:endParaRPr lang="en-US" altLang="ko-KR" dirty="0"/>
          </a:p>
          <a:p>
            <a:pPr lvl="1"/>
            <a:r>
              <a:rPr lang="en-US" altLang="ko-KR" dirty="0"/>
              <a:t>Online discussions on Rel-19 UE features will start in RAN1#119 (Nov, 2024) – only for MIMO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61CDFBEE-00F9-4C42-89F5-57BFE12C8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Key RAN1 Tasks for Rel-19 Completion (2/2)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5789760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33590</TotalTime>
  <Words>540</Words>
  <Application>Microsoft Office PowerPoint</Application>
  <PresentationFormat>Widescreen</PresentationFormat>
  <Paragraphs>94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微软雅黑</vt:lpstr>
      <vt:lpstr>Arial</vt:lpstr>
      <vt:lpstr>Arial Black</vt:lpstr>
      <vt:lpstr>Arial Narrow</vt:lpstr>
      <vt:lpstr>Calibri</vt:lpstr>
      <vt:lpstr>Times New Roman</vt:lpstr>
      <vt:lpstr>3gpp</vt:lpstr>
      <vt:lpstr>Towards Rel-19 Completion in RAN1</vt:lpstr>
      <vt:lpstr>RAN TSG and WG Schedules</vt:lpstr>
      <vt:lpstr>Key RAN1 Tasks for Rel-19 Completion (1/2)</vt:lpstr>
      <vt:lpstr>Key RAN1 Tasks for Rel-19 Completion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CR3306r1</cp:lastModifiedBy>
  <cp:revision>1182</cp:revision>
  <cp:lastPrinted>2016-09-15T08:31:00Z</cp:lastPrinted>
  <dcterms:created xsi:type="dcterms:W3CDTF">2009-11-27T05:15:00Z</dcterms:created>
  <dcterms:modified xsi:type="dcterms:W3CDTF">2024-09-28T12:00:06Z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