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981" r:id="rId2"/>
    <p:sldId id="982" r:id="rId3"/>
    <p:sldId id="1007" r:id="rId4"/>
    <p:sldId id="1008" r:id="rId5"/>
    <p:sldId id="1009" r:id="rId6"/>
    <p:sldId id="1016" r:id="rId7"/>
    <p:sldId id="1011" r:id="rId8"/>
    <p:sldId id="1013" r:id="rId9"/>
    <p:sldId id="1010" r:id="rId10"/>
    <p:sldId id="1017" r:id="rId11"/>
    <p:sldId id="1014" r:id="rId12"/>
    <p:sldId id="1015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870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536575" indent="-536575">
              <a:defRPr sz="24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893763" indent="-357188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252538" indent="-268288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Highlights from RAN#105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R1-2407586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5E58613-F5A6-F5D1-9FB4-0F7DC70849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proposals in RP-242361 were endorsed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Revised WID in RP-241824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31B421-27BE-07B0-A18E-FE73CA7F3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LP-WUS/WUR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019900-E86C-D442-2FC8-B593CB6ACBD2}"/>
              </a:ext>
            </a:extLst>
          </p:cNvPr>
          <p:cNvSpPr txBox="1"/>
          <p:nvPr/>
        </p:nvSpPr>
        <p:spPr>
          <a:xfrm>
            <a:off x="969524" y="1680774"/>
            <a:ext cx="10252952" cy="26831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kern="100" dirty="0">
                <a:effectLst/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It is proposed to endorse the following in RAN#105 for Rel-19 LP-WUS/WUR WI regarding FR2 support</a:t>
            </a:r>
            <a:endParaRPr lang="en-US" sz="2000" kern="100" dirty="0">
              <a:effectLst/>
              <a:latin typeface="Times" panose="02020603050405020304" pitchFamily="18" charset="0"/>
              <a:ea typeface="DengXian" panose="02010600030101010101" pitchFamily="2" charset="-122"/>
              <a:cs typeface="Times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-"/>
            </a:pPr>
            <a:r>
              <a:rPr lang="en-GB" sz="2000" kern="100" dirty="0">
                <a:effectLst/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Confirm in RAN#105 that Rel-19 LP-WUS work item scope includes both FR1 and FR2.</a:t>
            </a:r>
            <a:endParaRPr lang="en-US" kern="100" dirty="0">
              <a:effectLst/>
              <a:latin typeface="Times" panose="02020603050405020304" pitchFamily="18" charset="0"/>
              <a:ea typeface="DengXian" panose="02010600030101010101" pitchFamily="2" charset="-122"/>
              <a:cs typeface="Times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-"/>
            </a:pPr>
            <a:r>
              <a:rPr lang="en-GB" sz="2000" kern="100" dirty="0">
                <a:effectLst/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Request RAN1 to make a progress on the FFS “Whether the above is applicable to FR2” (under RAN1#117 agreement on LP-WUS and LP-SS bandwidth) in RAN1#118bis.</a:t>
            </a:r>
            <a:endParaRPr lang="en-US" kern="100" dirty="0">
              <a:effectLst/>
              <a:latin typeface="Times" panose="02020603050405020304" pitchFamily="18" charset="0"/>
              <a:ea typeface="DengXian" panose="02010600030101010101" pitchFamily="2" charset="-122"/>
              <a:cs typeface="Times" panose="02020603050405020304" pitchFamily="18" charset="0"/>
            </a:endParaRPr>
          </a:p>
          <a:p>
            <a:pPr marL="742950" marR="0" lvl="1" indent="-28575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"/>
            </a:pPr>
            <a:r>
              <a:rPr lang="en-GB" sz="2000" kern="100" dirty="0">
                <a:effectLst/>
                <a:latin typeface="Times" panose="02020603050405020304" pitchFamily="18" charset="0"/>
                <a:ea typeface="Yu Mincho" panose="02020400000000000000" pitchFamily="18" charset="-128"/>
                <a:cs typeface="Times" panose="02020603050405020304" pitchFamily="18" charset="0"/>
              </a:rPr>
              <a:t>Reuse the FR1 design when possible</a:t>
            </a:r>
            <a:endParaRPr lang="en-US" kern="100" dirty="0">
              <a:effectLst/>
              <a:latin typeface="Times" panose="02020603050405020304" pitchFamily="18" charset="0"/>
              <a:ea typeface="DengXian" panose="02010600030101010101" pitchFamily="2" charset="-122"/>
              <a:cs typeface="Times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-"/>
            </a:pPr>
            <a:r>
              <a:rPr lang="en-GB" sz="2000" kern="100" dirty="0">
                <a:effectLst/>
                <a:latin typeface="Times" panose="02020603050405020304" pitchFamily="18" charset="0"/>
                <a:ea typeface="DengXian" panose="02010600030101010101" pitchFamily="2" charset="-122"/>
                <a:cs typeface="Times" panose="02020603050405020304" pitchFamily="18" charset="0"/>
              </a:rPr>
              <a:t>No additional guidance in RAN#105 for RAN4 work and TU allocation</a:t>
            </a:r>
            <a:endParaRPr lang="en-US" kern="100" dirty="0">
              <a:effectLst/>
              <a:latin typeface="Times" panose="02020603050405020304" pitchFamily="18" charset="0"/>
              <a:ea typeface="DengXian" panose="02010600030101010101" pitchFamily="2" charset="-122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066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A31ABDB-4498-2E19-4B01-CE0B5F19E4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Rel-19 WIDs were revised – no impact on RAN1 objectives</a:t>
            </a:r>
          </a:p>
          <a:p>
            <a:pPr lvl="1"/>
            <a:r>
              <a:rPr lang="en-US" dirty="0"/>
              <a:t>RP-241789 – Revised WID: Non-Terrestrial Networks (NTN) for NR Phase 3</a:t>
            </a:r>
          </a:p>
          <a:p>
            <a:pPr lvl="1"/>
            <a:r>
              <a:rPr lang="en-US" dirty="0"/>
              <a:t>RP-241771 – Revised WID: XR (</a:t>
            </a:r>
            <a:r>
              <a:rPr lang="en-US" dirty="0" err="1"/>
              <a:t>eXtended</a:t>
            </a:r>
            <a:r>
              <a:rPr lang="en-US" dirty="0"/>
              <a:t> Reality) for NR Phase 3</a:t>
            </a:r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39C824-FAC6-32B5-B57A-462DCBBDD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Rel-19 WID Revisions</a:t>
            </a:r>
          </a:p>
        </p:txBody>
      </p:sp>
    </p:spTree>
    <p:extLst>
      <p:ext uri="{BB962C8B-B14F-4D97-AF65-F5344CB8AC3E}">
        <p14:creationId xmlns:p14="http://schemas.microsoft.com/office/powerpoint/2010/main" val="432834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6084C41-5576-3C93-D559-47A45C98A8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proposal in RP-242379 was endorsed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RP-242408 – New WID: Multi-carrier enhancements for NR Phase 2</a:t>
            </a:r>
          </a:p>
          <a:p>
            <a:pPr lvl="1"/>
            <a:r>
              <a:rPr lang="en-US" dirty="0"/>
              <a:t>RP-242415 – New WID on introduction of IoT-NTN TDD mode</a:t>
            </a:r>
          </a:p>
          <a:p>
            <a:r>
              <a:rPr lang="en-US" dirty="0"/>
              <a:t>Discussion on both WIs will be kicked off in RAN1 in 2024.Q4 with 0.5 TU per meeting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2AB968-052E-0242-EDDD-24B3EFE8D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Rel-19 New RAN1/2/3-Led Items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9DD3F81-4F73-FC19-45BC-C515CD495381}"/>
              </a:ext>
            </a:extLst>
          </p:cNvPr>
          <p:cNvSpPr txBox="1">
            <a:spLocks/>
          </p:cNvSpPr>
          <p:nvPr/>
        </p:nvSpPr>
        <p:spPr bwMode="auto">
          <a:xfrm>
            <a:off x="1407950" y="1697030"/>
            <a:ext cx="9376100" cy="2563686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536575" indent="-536575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893763" indent="-3571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252538" indent="-2682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Additionally support the following new items in Rel-19</a:t>
            </a:r>
          </a:p>
          <a:p>
            <a:pPr lvl="1"/>
            <a:r>
              <a:rPr lang="en-US" sz="1800" kern="0" dirty="0"/>
              <a:t>RAN1-led:</a:t>
            </a:r>
          </a:p>
          <a:p>
            <a:pPr lvl="2"/>
            <a:r>
              <a:rPr lang="en-US" sz="1600" kern="0" dirty="0"/>
              <a:t>Multicarrier enhancement, using RP-242336 as a starting point</a:t>
            </a:r>
          </a:p>
          <a:p>
            <a:pPr lvl="2"/>
            <a:r>
              <a:rPr lang="en-US" sz="1600" kern="0" dirty="0"/>
              <a:t>Iridium, using RP-242366 as a starting point</a:t>
            </a:r>
          </a:p>
          <a:p>
            <a:pPr lvl="1"/>
            <a:r>
              <a:rPr lang="en-US" sz="1800" kern="0" dirty="0"/>
              <a:t>RAN2-led</a:t>
            </a:r>
          </a:p>
          <a:p>
            <a:pPr lvl="2"/>
            <a:r>
              <a:rPr lang="en-US" sz="1600" kern="0" dirty="0" err="1"/>
              <a:t>NavIC</a:t>
            </a:r>
            <a:r>
              <a:rPr lang="en-US" sz="1600" kern="0" dirty="0"/>
              <a:t> A-GNSS, using RP-241806 as a starting point</a:t>
            </a:r>
          </a:p>
          <a:p>
            <a:pPr lvl="2"/>
            <a:r>
              <a:rPr lang="en-US" sz="1600" kern="0" dirty="0"/>
              <a:t>BDS A-GNSS, using RP-242044 as a starting point</a:t>
            </a:r>
          </a:p>
          <a:p>
            <a:pPr lvl="1"/>
            <a:r>
              <a:rPr lang="en-US" sz="1800" kern="0" dirty="0"/>
              <a:t>Aim to minimize standardization impact in all RAN WGs as much as possible</a:t>
            </a:r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3274303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RAN1 endorsed CRs submitted to RAN#105 were approved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 / TRs</a:t>
            </a:r>
          </a:p>
        </p:txBody>
      </p:sp>
    </p:spTree>
    <p:extLst>
      <p:ext uri="{BB962C8B-B14F-4D97-AF65-F5344CB8AC3E}">
        <p14:creationId xmlns:p14="http://schemas.microsoft.com/office/powerpoint/2010/main" val="3577845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C9BC8929-08FA-4BFF-9627-FE73CD069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3974249"/>
          </a:xfrm>
        </p:spPr>
        <p:txBody>
          <a:bodyPr/>
          <a:lstStyle/>
          <a:p>
            <a:r>
              <a:rPr lang="en-US" altLang="ko-KR" sz="2400" dirty="0"/>
              <a:t>The following RAN1 related </a:t>
            </a:r>
            <a:r>
              <a:rPr lang="en-US" altLang="ko-KR" dirty="0"/>
              <a:t>conclusions</a:t>
            </a:r>
            <a:r>
              <a:rPr lang="en-US" altLang="ko-KR" sz="2400" dirty="0"/>
              <a:t> in RP-242360 were endorsed</a:t>
            </a:r>
          </a:p>
          <a:p>
            <a:endParaRPr lang="en-US" altLang="ko-KR" dirty="0"/>
          </a:p>
          <a:p>
            <a:endParaRPr lang="en-US" altLang="ko-KR" sz="2400" dirty="0"/>
          </a:p>
          <a:p>
            <a:endParaRPr lang="en-US" altLang="ko-KR" dirty="0"/>
          </a:p>
          <a:p>
            <a:endParaRPr lang="en-US" altLang="ko-KR" sz="2400" dirty="0"/>
          </a:p>
          <a:p>
            <a:endParaRPr lang="en-US" altLang="ko-KR" dirty="0"/>
          </a:p>
          <a:p>
            <a:endParaRPr lang="en-US" altLang="ko-KR" sz="2400" dirty="0"/>
          </a:p>
          <a:p>
            <a:endParaRPr lang="en-US" altLang="ko-KR" dirty="0"/>
          </a:p>
          <a:p>
            <a:endParaRPr lang="en-US" altLang="ko-KR" sz="2400" dirty="0"/>
          </a:p>
          <a:p>
            <a:endParaRPr lang="en-US" altLang="ko-KR" dirty="0"/>
          </a:p>
          <a:p>
            <a:endParaRPr lang="en-US" altLang="ko-KR" sz="2400" dirty="0"/>
          </a:p>
          <a:p>
            <a:pPr lvl="1"/>
            <a:r>
              <a:rPr lang="en-US" altLang="ko-KR" dirty="0"/>
              <a:t>Additional details can be found in RP-242360</a:t>
            </a:r>
          </a:p>
          <a:p>
            <a:endParaRPr lang="en-US" altLang="ko-KR" sz="2400" dirty="0"/>
          </a:p>
          <a:p>
            <a:endParaRPr lang="en-US" altLang="ko-KR" dirty="0"/>
          </a:p>
          <a:p>
            <a:endParaRPr lang="en-US" altLang="ko-KR" sz="2400" dirty="0"/>
          </a:p>
          <a:p>
            <a:endParaRPr lang="en-US" altLang="ko-KR" dirty="0"/>
          </a:p>
          <a:p>
            <a:endParaRPr lang="en-US" altLang="ko-KR" sz="2400" dirty="0"/>
          </a:p>
          <a:p>
            <a:endParaRPr lang="en-US" altLang="ko-KR" dirty="0"/>
          </a:p>
          <a:p>
            <a:endParaRPr lang="en-US" altLang="ko-KR" sz="2400" dirty="0"/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DE7DDDC9-805E-4EE0-952C-641573655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Rel-19 Study on Solutions for Ambient IoT in NR </a:t>
            </a:r>
            <a:endParaRPr lang="ko-KR" altLang="en-US" dirty="0"/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A8794449-1B50-4A80-B759-DCDA1C96D1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655465"/>
              </p:ext>
            </p:extLst>
          </p:nvPr>
        </p:nvGraphicFramePr>
        <p:xfrm>
          <a:off x="828181" y="1709013"/>
          <a:ext cx="10549410" cy="40865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49410">
                  <a:extLst>
                    <a:ext uri="{9D8B030D-6E8A-4147-A177-3AD203B41FA5}">
                      <a16:colId xmlns:a16="http://schemas.microsoft.com/office/drawing/2014/main" val="368369493"/>
                    </a:ext>
                  </a:extLst>
                </a:gridCol>
              </a:tblGrid>
              <a:tr h="405512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Conclusion 1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: no change to the SID regarding the study of Do-A.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Conclusion 3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: keep the A-IoT device architectures on the RAN1 agenda in 2024/Q4.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Conclusion 4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: keep the CW waveform characteristics on the RAN1 agenda in 2024/Q4.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On the SID objective to study necessary characteristics of carrier-wave waveform</a:t>
                      </a:r>
                      <a:b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</a:b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Conclusion 5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: as already clarified at RAN#103, the above objective does not include studying how to control the characteristics of the CW waveform in topology 1 or topology 2 or outside the topology.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Conclusion 7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: no additional discussion in RAN1 on proximity determination in the Rel-19 SI. 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Conclusion 8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: no guidance from RAN to RAN1 on inventory completion time for multiple devices for the Rel-19 SI. RAN1 proceeds in Q4 based on RAN1 agreements.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Conclusion 9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: RAN reiterates that 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“study a harmonized framework with minimized differences (where necessary)” includes studying minimized differences (where necessary) between devices, e.g. for frequency synchronization between device 1/2a and device 2b, etc.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marL="108918" marR="108918" marT="54459" marB="54459"/>
                </a:tc>
                <a:extLst>
                  <a:ext uri="{0D108BD9-81ED-4DB2-BD59-A6C34878D82A}">
                    <a16:rowId xmlns:a16="http://schemas.microsoft.com/office/drawing/2014/main" val="3849046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153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F5CEF2B-15B1-5494-2FA8-50F138397D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proposal in RP-242367 was endorsed for scope expansion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Revised WID in RP-242394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354D70-CF06-57CF-C60F-0E86AB6AE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NR-MIMO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A58A53-E669-AE5A-0CD1-553FD367AF88}"/>
              </a:ext>
            </a:extLst>
          </p:cNvPr>
          <p:cNvSpPr txBox="1"/>
          <p:nvPr/>
        </p:nvSpPr>
        <p:spPr>
          <a:xfrm>
            <a:off x="1463571" y="1890166"/>
            <a:ext cx="9278629" cy="287771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GB" sz="2000" b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Proposal</a:t>
            </a: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GB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the following as part of the normative work on Rel-19 MIMO:</a:t>
            </a: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GB" sz="1800" b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Item A</a:t>
            </a:r>
            <a:r>
              <a:rPr lang="en-GB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 SRS port grouping for TDD low-complexity 6/8RX receiver</a:t>
            </a: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GB" sz="1800" b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Item B</a:t>
            </a:r>
            <a:r>
              <a:rPr lang="en-GB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 2TA without </a:t>
            </a:r>
            <a:r>
              <a:rPr lang="en-GB" sz="1800" dirty="0" err="1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CoresetPoolIdx</a:t>
            </a:r>
            <a:r>
              <a:rPr lang="en-GB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association for asymmetric DL </a:t>
            </a:r>
            <a:r>
              <a:rPr lang="en-GB" sz="1800" dirty="0" err="1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sTRP</a:t>
            </a:r>
            <a:r>
              <a:rPr lang="en-GB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/UL mTRP</a:t>
            </a: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GB" sz="1800" b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Item C</a:t>
            </a:r>
            <a:r>
              <a:rPr lang="en-GB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 3T6R SRS antenna switching</a:t>
            </a: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GB" sz="1800" b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Item D</a:t>
            </a:r>
            <a:r>
              <a:rPr lang="en-GB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 UE capability for 3T3R SRS antenna switching</a:t>
            </a: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GB" sz="1800" b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Item </a:t>
            </a:r>
            <a:r>
              <a:rPr lang="en-GB" sz="1800" b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G</a:t>
            </a:r>
            <a:r>
              <a:rPr lang="en-GB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: UE capability for non-codebook-based UL transmission</a:t>
            </a: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GB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Update the Rel-19 MIMO WID accordingly.</a:t>
            </a:r>
            <a:endParaRPr lang="en-US" sz="18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452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D393F21-974B-1AEE-B6A4-2D6A17975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proposal in RP-242384 was endorsed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Revised WID in RP-242354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35920E-B48F-06A6-7E64-93699E9FF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Network Energy Savings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6D3066-FA07-672D-9B8B-113B4269AA86}"/>
              </a:ext>
            </a:extLst>
          </p:cNvPr>
          <p:cNvSpPr txBox="1"/>
          <p:nvPr/>
        </p:nvSpPr>
        <p:spPr>
          <a:xfrm>
            <a:off x="1463571" y="1890166"/>
            <a:ext cx="9278629" cy="27546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Proposal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Support Case-2 as part of normative work on on-demand SIB1 for Rel-19 NES 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Case-2: UE obtains UL WUS configuration from Cell A, UE transmits UL WUS on NES Cell, UE receives on-demand SIB1 from NES Cell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Update Rel-19 NES WID accordingly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Above does not impact the ongoing discussion in RAN2 on WUS configuration update for UEs camping a NES cell</a:t>
            </a:r>
          </a:p>
          <a:p>
            <a:pPr marL="800100" marR="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 update to Rel-19 NES WID is necessary</a:t>
            </a:r>
          </a:p>
        </p:txBody>
      </p:sp>
    </p:spTree>
    <p:extLst>
      <p:ext uri="{BB962C8B-B14F-4D97-AF65-F5344CB8AC3E}">
        <p14:creationId xmlns:p14="http://schemas.microsoft.com/office/powerpoint/2010/main" val="2118893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AA4BFC1-8B5D-4B95-3428-12AEA320E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proposal in RP-242227 was endorsed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Revised SID in RP-242348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2EF7D69-50EB-E047-B33F-BD321FF40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Integrated Sensing &amp; Communications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4872AF-E386-128A-F835-C7871B903F67}"/>
              </a:ext>
            </a:extLst>
          </p:cNvPr>
          <p:cNvSpPr txBox="1"/>
          <p:nvPr/>
        </p:nvSpPr>
        <p:spPr>
          <a:xfrm>
            <a:off x="1456685" y="1867034"/>
            <a:ext cx="9278629" cy="70788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Times" panose="02020603050405020304" pitchFamily="18" charset="0"/>
                <a:cs typeface="Times" panose="02020603050405020304" pitchFamily="18" charset="0"/>
              </a:rPr>
              <a:t>Only include ISAC channel modelling as part of the Rel-19 scope and remove the checkpoint from the SID. </a:t>
            </a:r>
          </a:p>
        </p:txBody>
      </p:sp>
    </p:spTree>
    <p:extLst>
      <p:ext uri="{BB962C8B-B14F-4D97-AF65-F5344CB8AC3E}">
        <p14:creationId xmlns:p14="http://schemas.microsoft.com/office/powerpoint/2010/main" val="2882257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8E2AA6-8F1A-7C1F-F149-B25EE22780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LS on AIML data collection to </a:t>
            </a:r>
            <a:r>
              <a:rPr lang="nb-NO" dirty="0"/>
              <a:t>SA, SA2, SA3, SA5 </a:t>
            </a:r>
            <a:r>
              <a:rPr lang="en-US" dirty="0"/>
              <a:t>was approved (RP-242389)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The following conclusions in RP-242387 were endorsed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6DBD52C-F94D-94C6-0E5F-54FAA1105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AI/ML for NR Air Interface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6BD168-13F7-2A1C-2FBA-E66847ABA4E1}"/>
              </a:ext>
            </a:extLst>
          </p:cNvPr>
          <p:cNvSpPr txBox="1"/>
          <p:nvPr/>
        </p:nvSpPr>
        <p:spPr>
          <a:xfrm>
            <a:off x="969524" y="2361708"/>
            <a:ext cx="10252952" cy="320087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CSI compression (two-sided model),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Extend the CSI compression study objective till the end of R19.</a:t>
            </a:r>
          </a:p>
          <a:p>
            <a:pPr marL="1257300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Add necessary spec impact analysis.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CSI prediction (one-sided model),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Move CSI prediction to normative phase to focus on </a:t>
            </a:r>
          </a:p>
          <a:p>
            <a:pPr marL="1257300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Functionality-based LCM leveraged from other use cases, when necessary and applicable,</a:t>
            </a:r>
          </a:p>
          <a:p>
            <a:pPr marL="1257300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Study, and if necessary, specify consistency of training/inference,</a:t>
            </a:r>
          </a:p>
          <a:p>
            <a:pPr marL="1257300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RAN4 requirements. For RAN4 TUs, revisited in RAN#106.</a:t>
            </a:r>
          </a:p>
          <a:p>
            <a:pPr marL="1257300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Normative work in RAN1 for CSI prediction will start from Q1 of 2025</a:t>
            </a:r>
          </a:p>
        </p:txBody>
      </p:sp>
    </p:spTree>
    <p:extLst>
      <p:ext uri="{BB962C8B-B14F-4D97-AF65-F5344CB8AC3E}">
        <p14:creationId xmlns:p14="http://schemas.microsoft.com/office/powerpoint/2010/main" val="3475345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0511FB8-2D71-46A0-4E8F-521AC7351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Additional conclusions in RP-242387 which were endorsed</a:t>
            </a:r>
          </a:p>
          <a:p>
            <a:endParaRPr lang="en-US" dirty="0"/>
          </a:p>
          <a:p>
            <a:endParaRPr lang="en-US" sz="2400" dirty="0"/>
          </a:p>
          <a:p>
            <a:endParaRPr lang="en-US" dirty="0"/>
          </a:p>
          <a:p>
            <a:endParaRPr lang="en-US" sz="2400" dirty="0"/>
          </a:p>
          <a:p>
            <a:endParaRPr lang="en-US" dirty="0"/>
          </a:p>
          <a:p>
            <a:endParaRPr lang="en-US" sz="2400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Revised WID in RP-242399</a:t>
            </a:r>
            <a:endParaRPr lang="en-US" sz="2400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675E4D-0D05-2512-5DFF-8FD84A752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AI/ML for NR Air Interface – Contd.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856219-8FE8-DFBF-3D75-354060333225}"/>
              </a:ext>
            </a:extLst>
          </p:cNvPr>
          <p:cNvSpPr txBox="1"/>
          <p:nvPr/>
        </p:nvSpPr>
        <p:spPr>
          <a:xfrm>
            <a:off x="969524" y="1680774"/>
            <a:ext cx="10252952" cy="383181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Testability and interoperability [RAN4],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marR="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Extend the testability and interoperability study objective till the end of R19.</a:t>
            </a:r>
          </a:p>
          <a:p>
            <a:pPr marL="800100" marR="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Beam management OTA test setup. </a:t>
            </a:r>
          </a:p>
          <a:p>
            <a:pPr marL="1257300" marR="0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Continue the study in AI/ML work item, including test setup and methodology, which is part of RAN4 core requirements related objectives</a:t>
            </a:r>
          </a:p>
          <a:p>
            <a:pPr marL="1257300" marR="0" lvl="2" indent="-3429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Remove the check point from FR2 OTA study item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Model identification, transfer/delivery [RAN2/RAN1],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To extend the study of Model identification for two-sided model till the end of R19.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To extend the study of Model transfer/delivery till the end of R19.</a:t>
            </a:r>
          </a:p>
          <a:p>
            <a:pPr marL="342900" lvl="1" indent="-342900">
              <a:spcBef>
                <a:spcPts val="300"/>
              </a:spcBef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second priority issues of positioning</a:t>
            </a:r>
          </a:p>
          <a:p>
            <a:pPr marL="800100" lvl="1" indent="-342900">
              <a:spcBef>
                <a:spcPts val="30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RAN1 will not discuss any proposals targeting second priority issues in Q4, 2024.</a:t>
            </a:r>
          </a:p>
        </p:txBody>
      </p:sp>
    </p:spTree>
    <p:extLst>
      <p:ext uri="{BB962C8B-B14F-4D97-AF65-F5344CB8AC3E}">
        <p14:creationId xmlns:p14="http://schemas.microsoft.com/office/powerpoint/2010/main" val="3022033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D5D139E-4CE6-4C74-88BB-4088F61459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Following RAN1 related objectives have been updated (Revised WID in RP-242356)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CFE098-ACB6-CD77-2817-02D7DEAFD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Mobility Enhancement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1B4190-6E79-53DA-DE8C-9CE6181A09F4}"/>
              </a:ext>
            </a:extLst>
          </p:cNvPr>
          <p:cNvSpPr txBox="1"/>
          <p:nvPr/>
        </p:nvSpPr>
        <p:spPr>
          <a:xfrm>
            <a:off x="830429" y="1604626"/>
            <a:ext cx="10506268" cy="477053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Measurements related enhancements for purpose of supporting LTM: [RAN2, RAN1]</a:t>
            </a:r>
          </a:p>
          <a:p>
            <a:pPr marL="800100" lvl="1" indent="-3429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Measurement related enhancements are applicable to Intra-CU MCG/SCG LTM and Inter-CU MCG/SCG LTM</a:t>
            </a:r>
          </a:p>
          <a:p>
            <a:pPr marL="800100" lvl="1" indent="-3429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effectLst/>
                <a:latin typeface="Times" panose="02020603050405020304" pitchFamily="18" charset="0"/>
                <a:ea typeface="Times New Roman" panose="02020603050405020304" pitchFamily="18" charset="0"/>
                <a:cs typeface="Times" panose="02020603050405020304" pitchFamily="18" charset="0"/>
              </a:rPr>
              <a:t>Specify necessary components to support event triggered L1 measurement reporting [RAN2, RAN1]</a:t>
            </a:r>
            <a:endParaRPr lang="en-US" sz="1600" dirty="0">
              <a:effectLst/>
              <a:latin typeface="Times" panose="02020603050405020304" pitchFamily="18" charset="0"/>
              <a:ea typeface="Times New Roman" panose="02020603050405020304" pitchFamily="18" charset="0"/>
              <a:cs typeface="Times" panose="02020603050405020304" pitchFamily="18" charset="0"/>
            </a:endParaRPr>
          </a:p>
          <a:p>
            <a:pPr marL="1257300" lvl="2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1600" strike="sngStrike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RAN1 and RAN2 to progress independently on the event triggered measurements objectives of their respective MIMO and Mobility enhancement </a:t>
            </a:r>
            <a:r>
              <a:rPr lang="en-US" sz="1600" strike="sngStrike" dirty="0" err="1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WIs.</a:t>
            </a:r>
            <a:r>
              <a:rPr lang="en-US" sz="1600" strike="sngStrike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 Review progress at RAN#105 to see if any modification of objectives is required to avoid/manage any overlap in the work</a:t>
            </a:r>
          </a:p>
          <a:p>
            <a:pPr marL="800100" lvl="1" indent="-3429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sz="1600" dirty="0">
                <a:latin typeface="Times" panose="02020603050405020304" pitchFamily="18" charset="0"/>
                <a:cs typeface="Times" panose="02020603050405020304" pitchFamily="18" charset="0"/>
              </a:rPr>
              <a:t>Specify necessary components to support event triggered L1 measurement reporting [RAN2, RAN1]</a:t>
            </a:r>
          </a:p>
          <a:p>
            <a:pPr marL="800100" lvl="1" indent="-3429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kumimoji="0" lang="en-GB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Times New Roman" panose="02020603050405020304" pitchFamily="18" charset="0"/>
                <a:cs typeface="Times" panose="02020603050405020304" pitchFamily="18" charset="0"/>
              </a:rPr>
              <a:t>Specify support for CSI-RS measurements for LTM procedures and enable CSI-RS based beam management</a:t>
            </a:r>
            <a:r>
              <a:rPr kumimoji="0" lang="en-GB" altLang="en-US" sz="1600" b="0" i="0" u="sng" strike="sng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" panose="02020603050405020304" pitchFamily="18" charset="0"/>
                <a:ea typeface="Times New Roman" panose="02020603050405020304" pitchFamily="18" charset="0"/>
                <a:cs typeface="Times" panose="02020603050405020304" pitchFamily="18" charset="0"/>
              </a:rPr>
              <a:t> </a:t>
            </a:r>
            <a:r>
              <a:rPr kumimoji="0" lang="en-GB" altLang="en-US" sz="1600" b="0" i="0" u="none" strike="sng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" panose="02020603050405020304" pitchFamily="18" charset="0"/>
                <a:ea typeface="Times New Roman" panose="02020603050405020304" pitchFamily="18" charset="0"/>
                <a:cs typeface="Times" panose="02020603050405020304" pitchFamily="18" charset="0"/>
              </a:rPr>
              <a:t>, and/or other necessary physical layer operations on candidate cells before LTM </a:t>
            </a:r>
            <a:r>
              <a:rPr kumimoji="0" lang="en-GB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ea typeface="Times New Roman" panose="02020603050405020304" pitchFamily="18" charset="0"/>
                <a:cs typeface="Times" panose="02020603050405020304" pitchFamily="18" charset="0"/>
              </a:rPr>
              <a:t>[RAN1]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</a:p>
          <a:p>
            <a:pPr marL="800100" lvl="1" indent="-3429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kumimoji="0" lang="en-GB" altLang="en-US" sz="16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" panose="02020603050405020304" pitchFamily="18" charset="0"/>
                <a:ea typeface="Times New Roman" panose="02020603050405020304" pitchFamily="18" charset="0"/>
                <a:cs typeface="Times" panose="02020603050405020304" pitchFamily="18" charset="0"/>
              </a:rPr>
              <a:t>Specify CSI acquisition on candidate cell(s) based on CSI-RS before or during LTM cell switch [RAN1]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kumimoji="0" lang="en-GB" altLang="en-US" sz="1600" b="0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" panose="02020603050405020304" pitchFamily="18" charset="0"/>
                <a:ea typeface="Times New Roman" panose="02020603050405020304" pitchFamily="18" charset="0"/>
                <a:cs typeface="Times" panose="02020603050405020304" pitchFamily="18" charset="0"/>
              </a:rPr>
              <a:t>NOTE: RAN1 WG to decide on whether to support CSI report before or during the LTM cell switch, as part of the CSI acquisition procedure.</a:t>
            </a:r>
          </a:p>
          <a:p>
            <a:pPr marL="342900" lvl="0" indent="-342900" defTabSz="914400" latinLnBrk="0"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</a:pPr>
            <a:r>
              <a:rPr lang="en-GB" altLang="en-US" sz="16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Specify support of conditional </a:t>
            </a:r>
            <a:r>
              <a:rPr lang="en-GB" altLang="en-US" sz="1600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Intra-CU</a:t>
            </a:r>
            <a:r>
              <a:rPr lang="en-GB" altLang="en-US" sz="16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 LTM [RAN2, RAN3, RAN1]</a:t>
            </a:r>
            <a:endParaRPr lang="en-US" altLang="en-US" sz="1600" dirty="0"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800100" marR="0" lvl="1" indent="-342900" defTabSz="914400" latinLnBrk="0"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lang="en-GB" altLang="en-US" sz="16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Specify UE evaluated conditions for triggering LTM</a:t>
            </a:r>
            <a:endParaRPr lang="en-US" altLang="en-US" sz="1600" dirty="0"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1257300" lvl="2" indent="-3429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en-US" sz="16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Aim to support conditional LTM including subsequent LTM</a:t>
            </a:r>
            <a:endParaRPr lang="en-US" altLang="en-US" sz="1600" dirty="0"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1257300" lvl="2" indent="-3429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en-US" sz="1600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Limit specifying the conditional LTM to the scenario where the UE is in non-DC </a:t>
            </a:r>
            <a:endParaRPr lang="en-US" altLang="en-US" sz="1600" dirty="0">
              <a:solidFill>
                <a:srgbClr val="FF0000"/>
              </a:solidFill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1257300" lvl="2" indent="-3429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en-US" sz="1600" strike="sngStrike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Prioritise intra-CU LTM</a:t>
            </a:r>
            <a:endParaRPr lang="en-US" altLang="en-US" sz="1600" strike="sngStrike" dirty="0">
              <a:solidFill>
                <a:srgbClr val="FF0000"/>
              </a:solidFill>
              <a:latin typeface="Times" panose="02020603050405020304" pitchFamily="18" charset="0"/>
              <a:ea typeface="Batang" panose="02030600000101010101" pitchFamily="18" charset="-127"/>
              <a:cs typeface="Times" panose="02020603050405020304" pitchFamily="18" charset="0"/>
            </a:endParaRPr>
          </a:p>
          <a:p>
            <a:pPr marL="1257300" lvl="2" indent="-3429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en-US" sz="16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Checkpoint </a:t>
            </a:r>
            <a:r>
              <a:rPr lang="en-GB" altLang="en-US" sz="1600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at RAN#107</a:t>
            </a:r>
            <a:r>
              <a:rPr lang="en-GB" altLang="en-US" sz="16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 to review </a:t>
            </a:r>
            <a:r>
              <a:rPr lang="en-GB" altLang="en-US" sz="1600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the</a:t>
            </a:r>
            <a:r>
              <a:rPr lang="en-GB" altLang="en-US" sz="16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 objective </a:t>
            </a:r>
            <a:r>
              <a:rPr lang="en-GB" altLang="en-US" sz="1600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on whether Intra-CU conditional LTM can be specified to DC scenarios and if so, to which </a:t>
            </a:r>
            <a:r>
              <a:rPr lang="en-GB" altLang="en-US" sz="1600" u="sng" dirty="0" err="1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cases</a:t>
            </a:r>
            <a:r>
              <a:rPr lang="en-GB" altLang="en-US" sz="1600" strike="sngStrike" dirty="0" err="1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at</a:t>
            </a:r>
            <a:r>
              <a:rPr lang="en-GB" altLang="en-US" sz="1600" strike="sngStrike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 RAN#105</a:t>
            </a:r>
            <a:r>
              <a:rPr lang="en-GB" altLang="en-US" sz="1600" dirty="0">
                <a:latin typeface="Times" panose="02020603050405020304" pitchFamily="18" charset="0"/>
                <a:ea typeface="Batang" panose="02030600000101010101" pitchFamily="18" charset="-127"/>
                <a:cs typeface="Times" panose="02020603050405020304" pitchFamily="18" charset="0"/>
              </a:rPr>
              <a:t>. RAN WG work to not start before this checkpoint</a:t>
            </a:r>
            <a:endParaRPr lang="en-US" sz="16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3935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32345</TotalTime>
  <Words>1265</Words>
  <Application>Microsoft Office PowerPoint</Application>
  <PresentationFormat>Widescreen</PresentationFormat>
  <Paragraphs>170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微软雅黑</vt:lpstr>
      <vt:lpstr>Arial</vt:lpstr>
      <vt:lpstr>Arial Black</vt:lpstr>
      <vt:lpstr>Calibri</vt:lpstr>
      <vt:lpstr>Courier New</vt:lpstr>
      <vt:lpstr>Symbol</vt:lpstr>
      <vt:lpstr>Times</vt:lpstr>
      <vt:lpstr>Times New Roman</vt:lpstr>
      <vt:lpstr>Wingdings</vt:lpstr>
      <vt:lpstr>3gpp</vt:lpstr>
      <vt:lpstr>Highlights from RAN#105</vt:lpstr>
      <vt:lpstr>LTE and NR CRs / TRs</vt:lpstr>
      <vt:lpstr>Rel-19 Study on Solutions for Ambient IoT in NR </vt:lpstr>
      <vt:lpstr>Rel-19 NR-MIMO</vt:lpstr>
      <vt:lpstr>Rel-19 Network Energy Savings</vt:lpstr>
      <vt:lpstr>Rel-19 Integrated Sensing &amp; Communications</vt:lpstr>
      <vt:lpstr>Rel-19 AI/ML for NR Air Interface</vt:lpstr>
      <vt:lpstr>Rel-19 AI/ML for NR Air Interface – Contd.</vt:lpstr>
      <vt:lpstr>Rel-19 Mobility Enhancement</vt:lpstr>
      <vt:lpstr>Rel-19 LP-WUS/WUR</vt:lpstr>
      <vt:lpstr>Other Rel-19 WID Revisions</vt:lpstr>
      <vt:lpstr>Rel-19 New RAN1/2/3-Led Items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CR3306r1</cp:lastModifiedBy>
  <cp:revision>1170</cp:revision>
  <cp:lastPrinted>2016-09-15T08:31:00Z</cp:lastPrinted>
  <dcterms:created xsi:type="dcterms:W3CDTF">2009-11-27T05:15:00Z</dcterms:created>
  <dcterms:modified xsi:type="dcterms:W3CDTF">2024-09-27T14:16:47Z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