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981" r:id="rId2"/>
    <p:sldId id="994" r:id="rId3"/>
    <p:sldId id="997" r:id="rId4"/>
    <p:sldId id="1006" r:id="rId5"/>
    <p:sldId id="1009" r:id="rId6"/>
    <p:sldId id="1008" r:id="rId7"/>
    <p:sldId id="1010" r:id="rId8"/>
    <p:sldId id="1005" r:id="rId9"/>
    <p:sldId id="1003" r:id="rId10"/>
    <p:sldId id="1012" r:id="rId11"/>
    <p:sldId id="998" r:id="rId12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0" d="100"/>
          <a:sy n="110" d="100"/>
        </p:scale>
        <p:origin x="300" y="10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2950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475"/>
            <a:ext cx="4986242" cy="44676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440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301355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98950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559033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4b/Inbox/draft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94618" y="2301356"/>
            <a:ext cx="8602766" cy="1450030"/>
          </a:xfrm>
        </p:spPr>
        <p:txBody>
          <a:bodyPr/>
          <a:lstStyle/>
          <a:p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RAN1#114bis Meeting Management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1" y="4269996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6434" y="503081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R1-2308804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008133" y="399569"/>
            <a:ext cx="48465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000" b="1" i="1" dirty="0"/>
              <a:t>3GPP TSG RAN WG1 #114bis</a:t>
            </a:r>
          </a:p>
          <a:p>
            <a:pPr algn="r"/>
            <a:r>
              <a:rPr lang="en-US" sz="2000" b="1" i="1" dirty="0"/>
              <a:t>Xiamen, China, </a:t>
            </a:r>
          </a:p>
          <a:p>
            <a:pPr algn="r"/>
            <a:r>
              <a:rPr lang="en-US" sz="2000" b="1" i="1" dirty="0"/>
              <a:t>October 9th – October 13th, 2023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/>
              <a:t>ONLY ESSENTIAL CORRECTIONS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GB" sz="1800" dirty="0"/>
              <a:t>For Rel-18 maintenance, </a:t>
            </a:r>
            <a:r>
              <a:rPr lang="en-GB" sz="1800" u="sng" dirty="0"/>
              <a:t>only essential corrections</a:t>
            </a:r>
            <a:r>
              <a:rPr lang="en-GB" sz="1800" dirty="0"/>
              <a:t> will be considered. Only text proposals are to be submitted (</a:t>
            </a:r>
            <a:r>
              <a:rPr lang="en-GB" sz="1800" u="sng" dirty="0"/>
              <a:t>no individual draft CRs</a:t>
            </a:r>
            <a:r>
              <a:rPr lang="en-GB" sz="1800" dirty="0"/>
              <a:t>, please!). </a:t>
            </a:r>
            <a:endParaRPr lang="en-US" sz="1800" dirty="0"/>
          </a:p>
          <a:p>
            <a:pPr lvl="1"/>
            <a:r>
              <a:rPr lang="en-GB" sz="1600" dirty="0"/>
              <a:t>For each text proposal, companies are to provide relevant information (e.g. reason for change, summary of change, consequences if not approved) in a clear and concise manner</a:t>
            </a:r>
            <a:endParaRPr lang="en-US" sz="1600" dirty="0"/>
          </a:p>
          <a:p>
            <a:pPr lvl="1"/>
            <a:r>
              <a:rPr lang="en-GB" sz="1600" dirty="0"/>
              <a:t>Editors to prepare final CRs</a:t>
            </a:r>
          </a:p>
          <a:p>
            <a:pPr lvl="1"/>
            <a:endParaRPr lang="en-GB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Rel-18 Maintenance Handling</a:t>
            </a:r>
          </a:p>
        </p:txBody>
      </p:sp>
    </p:spTree>
    <p:extLst>
      <p:ext uri="{BB962C8B-B14F-4D97-AF65-F5344CB8AC3E}">
        <p14:creationId xmlns:p14="http://schemas.microsoft.com/office/powerpoint/2010/main" val="3940276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All online/offline session start time and end time will be strictly observed – no exceptions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 online/offline sessions past 7:15 pm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/>
              <a:t>Updates to the draft folders will be possible only during the following designated time slots (local time)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Monday: from 9:00 am to 7:30 pm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Tuesday ~ Thursday: from 8:00 am to 7:30 pm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Friday: from 8:00 am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 draft folders will be changed to </a:t>
            </a:r>
            <a:r>
              <a:rPr lang="en-US" altLang="zh-CN" sz="1600" i="1" dirty="0">
                <a:solidFill>
                  <a:srgbClr val="FF0000"/>
                </a:solidFill>
              </a:rPr>
              <a:t>read-only</a:t>
            </a:r>
            <a:r>
              <a:rPr lang="en-US" altLang="zh-CN" sz="1600" dirty="0"/>
              <a:t> when outside the above designated time slots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On Tuesday, there will be a social event – all online and offline sessions will close at 6:40pm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Social event starts at 7:00pm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As usual, the detailed topics (sub-agenda level) for online sessions will be shared in advance (at least 12 hours before) via the schedule document in the inbox and/or email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All documents to be presented in online/offline sessions should be uploaded </a:t>
            </a:r>
            <a:r>
              <a:rPr lang="en-US" sz="1800" u="sng" dirty="0">
                <a:solidFill>
                  <a:srgbClr val="FF0000"/>
                </a:solidFill>
              </a:rPr>
              <a:t>at least 30 minutes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in advance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Management During RAN1#114bis</a:t>
            </a:r>
          </a:p>
        </p:txBody>
      </p:sp>
    </p:spTree>
    <p:extLst>
      <p:ext uri="{BB962C8B-B14F-4D97-AF65-F5344CB8AC3E}">
        <p14:creationId xmlns:p14="http://schemas.microsoft.com/office/powerpoint/2010/main" val="329243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RAN1#114bis will be held from October 9</a:t>
            </a:r>
            <a:r>
              <a:rPr lang="en-US" sz="1800" baseline="30000" dirty="0"/>
              <a:t>th</a:t>
            </a:r>
            <a:r>
              <a:rPr lang="en-US" sz="1800" dirty="0"/>
              <a:t> to October 13</a:t>
            </a:r>
            <a:r>
              <a:rPr lang="en-US" sz="1800" baseline="30000" dirty="0"/>
              <a:t>th</a:t>
            </a:r>
            <a:r>
              <a:rPr lang="en-US" sz="1800" dirty="0"/>
              <a:t> in Xiamen, China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Meeting on Monday starts at 9:00 am (local time)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 lvl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RAN1#114bis will be a F2F meeting with two-way access</a:t>
            </a:r>
          </a:p>
          <a:p>
            <a:pPr lvl="0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RAN1#114bis will handle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Critical issues for LS 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Maintenance for Rel-18 &amp; earlier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Rel-18 study items (AI/ML, self-Evaluation towards the IMT-2020)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There will not be a preparation phase for RAN1#114bis</a:t>
            </a:r>
          </a:p>
          <a:p>
            <a:pPr lvl="2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4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General Aspects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631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1800" dirty="0">
                <a:ea typeface="ＭＳ Ｐゴシック" panose="020B0600070205080204" pitchFamily="34" charset="-128"/>
              </a:rPr>
              <a:t>Meeting registration by </a:t>
            </a:r>
            <a:r>
              <a:rPr lang="en-GB" sz="1800" dirty="0"/>
              <a:t>October 2</a:t>
            </a:r>
            <a:r>
              <a:rPr lang="en-GB" sz="1800" baseline="30000" dirty="0"/>
              <a:t>nd</a:t>
            </a:r>
            <a:r>
              <a:rPr lang="en-GB" sz="1800" dirty="0"/>
              <a:t> (Monday) 08:00 UTC</a:t>
            </a: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number request by </a:t>
            </a:r>
            <a:r>
              <a:rPr lang="en-GB" sz="1800" dirty="0"/>
              <a:t>September 29</a:t>
            </a:r>
            <a:r>
              <a:rPr lang="en-GB" sz="1800" baseline="30000" dirty="0"/>
              <a:t>th </a:t>
            </a:r>
            <a:r>
              <a:rPr lang="en-GB" sz="1800" dirty="0"/>
              <a:t>(Friday) 15:00 UTC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submission by</a:t>
            </a:r>
            <a:r>
              <a:rPr lang="en-GB" sz="1800" dirty="0"/>
              <a:t> September 29</a:t>
            </a:r>
            <a:r>
              <a:rPr lang="en-GB" sz="1800" baseline="30000" dirty="0"/>
              <a:t>th</a:t>
            </a:r>
            <a:r>
              <a:rPr lang="en-GB" sz="1800" dirty="0"/>
              <a:t> (Friday), 23:59 UTC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altLang="ko-KR" sz="1800" dirty="0">
              <a:ea typeface="ＭＳ Ｐゴシック" panose="020B0600070205080204" pitchFamily="34" charset="-128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Contribution Submission Deadlines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873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remote participants have to be registered – no exceptions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Remote participation will be possible for both online sessions (two way access)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For the offline sessions, final confirmation on remote access will be provided on Monday (Oct 9)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 cannot check in to RAN1#114bis and therefore cannot be official participants of RAN1#114bis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GTW will be used for audio support and screening sharing during online sessions</a:t>
            </a:r>
            <a:endParaRPr lang="en-US" sz="1800" b="1" dirty="0">
              <a:solidFill>
                <a:srgbClr val="FF0000"/>
              </a:solidFill>
            </a:endParaRP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Documents being projected in the meeting room will be shared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Note: F2F participants in the meeting room </a:t>
            </a:r>
            <a:r>
              <a:rPr lang="en-US" sz="1600" b="1" dirty="0">
                <a:solidFill>
                  <a:srgbClr val="FF0000"/>
                </a:solidFill>
              </a:rPr>
              <a:t>MUST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NOT</a:t>
            </a:r>
            <a:r>
              <a:rPr lang="en-US" sz="1600" dirty="0"/>
              <a:t> use GTW </a:t>
            </a:r>
            <a:br>
              <a:rPr lang="en-US" sz="1600" dirty="0"/>
            </a:br>
            <a:r>
              <a:rPr lang="en-US" sz="1600" dirty="0"/>
              <a:t>(to avoid unnecessary WLAN bandwidth consumptions)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MS Teams will be used for audio support and screening sharing during online sessions (if confirmed to have remote access for offline sessions)</a:t>
            </a:r>
            <a:endParaRPr lang="en-US" sz="1800" b="1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Participation</a:t>
            </a:r>
          </a:p>
        </p:txBody>
      </p:sp>
    </p:spTree>
    <p:extLst>
      <p:ext uri="{BB962C8B-B14F-4D97-AF65-F5344CB8AC3E}">
        <p14:creationId xmlns:p14="http://schemas.microsoft.com/office/powerpoint/2010/main" val="3812313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Dedicated email threads will be assigned for Rel-18 WI/SIs, Rel-18 UE features, TEI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The email threads will be used by chair/vice-chairs/rapporteurs/FLs to share updates on online/offline schedule, details on what is to be discussed, to share the </a:t>
            </a:r>
            <a:r>
              <a:rPr lang="en-US" sz="1600" dirty="0" err="1"/>
              <a:t>tdoc</a:t>
            </a:r>
            <a:r>
              <a:rPr lang="en-US" sz="1600" dirty="0"/>
              <a:t> number of the FL summary to be treated in online session, </a:t>
            </a:r>
            <a:r>
              <a:rPr lang="en-US" sz="1600" dirty="0" err="1"/>
              <a:t>etc</a:t>
            </a:r>
            <a:endParaRPr lang="en-US" sz="1600" dirty="0"/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The email threads are not intended for any technical discussions and there will not be any endorsements via email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Additional email threads may be created for handling of LSs and other maintenance issues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Do not send out unnecessary emails (e.g. to announce that input has been provided to the draft folder)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Discussions</a:t>
            </a:r>
          </a:p>
        </p:txBody>
      </p:sp>
    </p:spTree>
    <p:extLst>
      <p:ext uri="{BB962C8B-B14F-4D97-AF65-F5344CB8AC3E}">
        <p14:creationId xmlns:p14="http://schemas.microsoft.com/office/powerpoint/2010/main" val="1881043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RAN1#114bis, folders/files in 10.10.10.10 will be accessible to remote participants (read and write)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F2F participants: Use the draft folder on 10.10.10.10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participants: Link and credential to access the folders/files will be shared on Sunday (October 8</a:t>
            </a:r>
            <a:r>
              <a:rPr lang="en-US" sz="1600" baseline="30000" dirty="0"/>
              <a:t>th</a:t>
            </a:r>
            <a:r>
              <a:rPr lang="en-US" sz="1600" dirty="0"/>
              <a:t>)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/>
              <a:t>Updates to the draft folders will NOT be possible outside the designated time slots </a:t>
            </a:r>
            <a:r>
              <a:rPr lang="en-US" sz="1800" dirty="0"/>
              <a:t>(i.e. the folders will be changed to ‘read only’ from 7:30 pm until 8:00 am next day – local time)</a:t>
            </a:r>
            <a:endParaRPr lang="en-US" altLang="zh-CN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Chair/session notes and online/offline schedules will be updated regularly and shared on the inbox</a:t>
            </a:r>
            <a:br>
              <a:rPr lang="en-US" sz="1800" dirty="0"/>
            </a:br>
            <a:r>
              <a:rPr lang="en-US" sz="1800" dirty="0"/>
              <a:t>(e.g. during lunch/coffee break, at the end of each day) 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Sharing (Inbox)</a:t>
            </a:r>
          </a:p>
        </p:txBody>
      </p:sp>
    </p:spTree>
    <p:extLst>
      <p:ext uri="{BB962C8B-B14F-4D97-AF65-F5344CB8AC3E}">
        <p14:creationId xmlns:p14="http://schemas.microsoft.com/office/powerpoint/2010/main" val="1786448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Maintaining adequate </a:t>
            </a:r>
            <a:r>
              <a:rPr lang="en-US" dirty="0" err="1"/>
              <a:t>WiFi</a:t>
            </a:r>
            <a:r>
              <a:rPr lang="en-US" dirty="0"/>
              <a:t> quality will be critical – especially for remote participants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Important requests to all F2F participants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DO NOT use GTW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DO NOT place your </a:t>
            </a:r>
            <a:r>
              <a:rPr lang="en-US" dirty="0" err="1"/>
              <a:t>WiFi</a:t>
            </a:r>
            <a:r>
              <a:rPr lang="en-US" dirty="0"/>
              <a:t> device in ad-hoc mode 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DO NOT set up a personal hotspot in the meeting room 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PLEASE download the </a:t>
            </a:r>
            <a:r>
              <a:rPr lang="en-US" dirty="0" err="1"/>
              <a:t>tdocs</a:t>
            </a:r>
            <a:r>
              <a:rPr lang="en-US" dirty="0"/>
              <a:t> before RAN1#114 and avoid doing a re-download on Monday morning (i.e. with ‘overwrite’ option)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WiFi</a:t>
            </a:r>
            <a:r>
              <a:rPr lang="en-US" dirty="0"/>
              <a:t> Congestion</a:t>
            </a:r>
          </a:p>
        </p:txBody>
      </p:sp>
    </p:spTree>
    <p:extLst>
      <p:ext uri="{BB962C8B-B14F-4D97-AF65-F5344CB8AC3E}">
        <p14:creationId xmlns:p14="http://schemas.microsoft.com/office/powerpoint/2010/main" val="2161710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Rel-17 and Rel-18, FLs are requested to provide initial summaries by 15:00 (UTC), Friday October 6</a:t>
            </a:r>
            <a:r>
              <a:rPr lang="en-US" sz="1800" baseline="30000" dirty="0"/>
              <a:t>th</a:t>
            </a:r>
            <a:r>
              <a:rPr lang="en-US" sz="1800" dirty="0"/>
              <a:t> if possible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Rel-18 FLs are same as in RAN1#113 unless announced otherwise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Rel-17 FLs will be announced after initial review of the </a:t>
            </a:r>
            <a:r>
              <a:rPr lang="en-US" sz="1600" dirty="0" err="1"/>
              <a:t>tdocs</a:t>
            </a:r>
            <a:r>
              <a:rPr lang="en-US" sz="1600" dirty="0"/>
              <a:t> by chair and vice-chairs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</a:rPr>
              <a:t>For the uploading of these summaries on August 18</a:t>
            </a:r>
            <a:r>
              <a:rPr lang="en-US" sz="1600" baseline="30000" dirty="0">
                <a:solidFill>
                  <a:srgbClr val="FF0000"/>
                </a:solidFill>
              </a:rPr>
              <a:t>th</a:t>
            </a:r>
            <a:r>
              <a:rPr lang="en-US" sz="1600" dirty="0">
                <a:solidFill>
                  <a:srgbClr val="FF0000"/>
                </a:solidFill>
              </a:rPr>
              <a:t>, please use the draft folder on 3GPP portal:</a:t>
            </a:r>
            <a:br>
              <a:rPr lang="en-US" sz="1600" dirty="0">
                <a:solidFill>
                  <a:srgbClr val="FF0000"/>
                </a:solidFill>
              </a:rPr>
            </a:br>
            <a:r>
              <a:rPr lang="en-US" sz="1600" dirty="0">
                <a:solidFill>
                  <a:srgbClr val="FF0000"/>
                </a:solidFill>
                <a:hlinkClick r:id="rId2"/>
              </a:rPr>
              <a:t>https://www.3gpp.org/ftp/TSG_RAN/WG1_RL1/TSGR1_114b/Inbox/drafts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agenda item 5 (LSs) and other maintenance issues, moderators for specific topics will be assigned on the first day of RAN1#114bis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Companies may provide their views using the draft folders to supplement online/offline discussions for a more productive meeting</a:t>
            </a:r>
          </a:p>
          <a:p>
            <a:pPr lvl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Please note that using the draft folders to provide company views is to be done on a voluntary basis only</a:t>
            </a:r>
          </a:p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 Summaries and Company Inputs to Draft Folder</a:t>
            </a:r>
          </a:p>
        </p:txBody>
      </p:sp>
    </p:spTree>
    <p:extLst>
      <p:ext uri="{BB962C8B-B14F-4D97-AF65-F5344CB8AC3E}">
        <p14:creationId xmlns:p14="http://schemas.microsoft.com/office/powerpoint/2010/main" val="2980341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/>
              <a:t>ONLY ESSENTIAL CORRECTIONS</a:t>
            </a:r>
          </a:p>
          <a:p>
            <a:pPr lvl="1"/>
            <a:endParaRPr lang="en-US" sz="1600" dirty="0"/>
          </a:p>
          <a:p>
            <a:r>
              <a:rPr lang="en-US" sz="1800" dirty="0"/>
              <a:t>Individual CRs to be used for all releases with following reminders</a:t>
            </a:r>
          </a:p>
          <a:p>
            <a:pPr lvl="1"/>
            <a:r>
              <a:rPr lang="en-US" sz="1600" dirty="0"/>
              <a:t>Final CR will be sourced by Moderator (company name) and other co-sourcing companies</a:t>
            </a:r>
          </a:p>
          <a:p>
            <a:pPr lvl="1"/>
            <a:r>
              <a:rPr lang="en-US" sz="1600" dirty="0"/>
              <a:t>Final CR is to be uploaded only after companies had a chance to review the draft CR (e.g. contents of cover page)</a:t>
            </a:r>
          </a:p>
          <a:p>
            <a:pPr lvl="1"/>
            <a:endParaRPr lang="en-US" sz="1600" dirty="0"/>
          </a:p>
          <a:p>
            <a:r>
              <a:rPr lang="en-US" sz="1800" dirty="0"/>
              <a:t>For Rel-17, FLs will provide the initial </a:t>
            </a:r>
            <a:r>
              <a:rPr lang="en-US" sz="1800" dirty="0" err="1"/>
              <a:t>tdoc</a:t>
            </a:r>
            <a:r>
              <a:rPr lang="en-US" sz="1800" dirty="0"/>
              <a:t> summaries – preferably by 15:00 (UTC) on Friday, October 6</a:t>
            </a:r>
            <a:r>
              <a:rPr lang="en-US" sz="1800" baseline="30000" dirty="0"/>
              <a:t>th</a:t>
            </a:r>
            <a:endParaRPr lang="en-US" sz="1800" dirty="0"/>
          </a:p>
          <a:p>
            <a:pPr lvl="1"/>
            <a:r>
              <a:rPr lang="en-US" sz="1600" dirty="0"/>
              <a:t>Rel-17 FLs will be announced after initial review of the </a:t>
            </a:r>
            <a:r>
              <a:rPr lang="en-US" sz="1600" dirty="0" err="1"/>
              <a:t>tdocs</a:t>
            </a:r>
            <a:r>
              <a:rPr lang="en-US" sz="1600" dirty="0"/>
              <a:t> by chair and vice-chairs</a:t>
            </a:r>
          </a:p>
          <a:p>
            <a:pPr lvl="1"/>
            <a:endParaRPr lang="en-US" sz="1600" dirty="0"/>
          </a:p>
          <a:p>
            <a:r>
              <a:rPr lang="en-US" sz="1800" dirty="0"/>
              <a:t>For all releases other than Rel-17, </a:t>
            </a:r>
            <a:r>
              <a:rPr lang="en-US" sz="1800" dirty="0">
                <a:sym typeface="Wingdings" panose="05000000000000000000" pitchFamily="2" charset="2"/>
              </a:rPr>
              <a:t>chair will provide further guidance on the first day of RAN1#114bis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Pre-Rel-18 Maintenance Handling</a:t>
            </a:r>
          </a:p>
        </p:txBody>
      </p:sp>
    </p:spTree>
    <p:extLst>
      <p:ext uri="{BB962C8B-B14F-4D97-AF65-F5344CB8AC3E}">
        <p14:creationId xmlns:p14="http://schemas.microsoft.com/office/powerpoint/2010/main" val="12006454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15490</TotalTime>
  <Words>1094</Words>
  <Application>Microsoft Office PowerPoint</Application>
  <PresentationFormat>Widescreen</PresentationFormat>
  <Paragraphs>96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微软雅黑</vt:lpstr>
      <vt:lpstr>Arial</vt:lpstr>
      <vt:lpstr>Arial Black</vt:lpstr>
      <vt:lpstr>Calibri</vt:lpstr>
      <vt:lpstr>Times New Roman</vt:lpstr>
      <vt:lpstr>3gpp</vt:lpstr>
      <vt:lpstr>RAN1#114bis Meeting Management</vt:lpstr>
      <vt:lpstr>General Aspects</vt:lpstr>
      <vt:lpstr>Contribution Submission Deadlines</vt:lpstr>
      <vt:lpstr>Remote Participation</vt:lpstr>
      <vt:lpstr>Email Discussions</vt:lpstr>
      <vt:lpstr>File Sharing (Inbox)</vt:lpstr>
      <vt:lpstr>WiFi Congestion</vt:lpstr>
      <vt:lpstr>FL Summaries and Company Inputs to Draft Folder</vt:lpstr>
      <vt:lpstr>Pre-Rel-18 Maintenance Handling</vt:lpstr>
      <vt:lpstr>Rel-18 Maintenance Handling</vt:lpstr>
      <vt:lpstr>Time Management During RAN1#114bis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CR2895</cp:lastModifiedBy>
  <cp:revision>952</cp:revision>
  <cp:lastPrinted>2022-06-23T23:13:33Z</cp:lastPrinted>
  <dcterms:created xsi:type="dcterms:W3CDTF">2009-11-27T05:15:00Z</dcterms:created>
  <dcterms:modified xsi:type="dcterms:W3CDTF">2023-10-02T10:12:56Z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